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792" r:id="rId13"/>
    <p:sldMasterId id="2147483804" r:id="rId14"/>
    <p:sldMasterId id="2147483816" r:id="rId15"/>
    <p:sldMasterId id="2147483828" r:id="rId16"/>
    <p:sldMasterId id="2147483840" r:id="rId17"/>
    <p:sldMasterId id="2147483852" r:id="rId18"/>
    <p:sldMasterId id="2147483864" r:id="rId19"/>
    <p:sldMasterId id="2147483876" r:id="rId20"/>
    <p:sldMasterId id="2147483888" r:id="rId21"/>
    <p:sldMasterId id="2147483900" r:id="rId22"/>
  </p:sldMasterIdLst>
  <p:sldIdLst>
    <p:sldId id="256" r:id="rId23"/>
    <p:sldId id="258" r:id="rId24"/>
    <p:sldId id="259" r:id="rId25"/>
    <p:sldId id="260" r:id="rId26"/>
    <p:sldId id="261" r:id="rId27"/>
    <p:sldId id="262" r:id="rId28"/>
    <p:sldId id="263" r:id="rId29"/>
    <p:sldId id="264" r:id="rId30"/>
    <p:sldId id="265" r:id="rId31"/>
    <p:sldId id="266" r:id="rId32"/>
    <p:sldId id="267" r:id="rId33"/>
    <p:sldId id="268" r:id="rId34"/>
    <p:sldId id="269" r:id="rId35"/>
    <p:sldId id="270" r:id="rId36"/>
    <p:sldId id="271" r:id="rId37"/>
    <p:sldId id="272" r:id="rId38"/>
    <p:sldId id="273" r:id="rId39"/>
    <p:sldId id="274" r:id="rId40"/>
    <p:sldId id="275" r:id="rId41"/>
    <p:sldId id="276" r:id="rId42"/>
    <p:sldId id="277" r:id="rId43"/>
    <p:sldId id="278" r:id="rId44"/>
    <p:sldId id="279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7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4.xml"/><Relationship Id="rId39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2.xml"/><Relationship Id="rId42" Type="http://schemas.openxmlformats.org/officeDocument/2006/relationships/slide" Target="slides/slide20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3.xml"/><Relationship Id="rId33" Type="http://schemas.openxmlformats.org/officeDocument/2006/relationships/slide" Target="slides/slide11.xml"/><Relationship Id="rId38" Type="http://schemas.openxmlformats.org/officeDocument/2006/relationships/slide" Target="slides/slide1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7.xml"/><Relationship Id="rId41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2.xml"/><Relationship Id="rId32" Type="http://schemas.openxmlformats.org/officeDocument/2006/relationships/slide" Target="slides/slide10.xml"/><Relationship Id="rId37" Type="http://schemas.openxmlformats.org/officeDocument/2006/relationships/slide" Target="slides/slide15.xml"/><Relationship Id="rId40" Type="http://schemas.openxmlformats.org/officeDocument/2006/relationships/slide" Target="slides/slide18.xml"/><Relationship Id="rId45" Type="http://schemas.openxmlformats.org/officeDocument/2006/relationships/slide" Target="slides/slide23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1.xml"/><Relationship Id="rId28" Type="http://schemas.openxmlformats.org/officeDocument/2006/relationships/slide" Target="slides/slide6.xml"/><Relationship Id="rId36" Type="http://schemas.openxmlformats.org/officeDocument/2006/relationships/slide" Target="slides/slide14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9.xml"/><Relationship Id="rId44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5.xml"/><Relationship Id="rId30" Type="http://schemas.openxmlformats.org/officeDocument/2006/relationships/slide" Target="slides/slide8.xml"/><Relationship Id="rId35" Type="http://schemas.openxmlformats.org/officeDocument/2006/relationships/slide" Target="slides/slide13.xml"/><Relationship Id="rId43" Type="http://schemas.openxmlformats.org/officeDocument/2006/relationships/slide" Target="slides/slide21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4EA1-BE79-4005-80BF-7BC2D662579F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FE45D-960F-4D25-A7FA-2CC48CA6A2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747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4EA1-BE79-4005-80BF-7BC2D662579F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FE45D-960F-4D25-A7FA-2CC48CA6A2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27110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ED14A-D453-4298-92A2-1A8C692516F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13576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FB157-1F13-4FB8-841C-703687E11F5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51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81231-EA5A-4730-A16E-0971FAAB890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50326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6D75F-325A-4966-BA5B-DD75092B126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52900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C5AF9-6035-4D01-AC77-33ED9CA2755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52503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A7F5B-A58A-4653-8962-E37E97A2DFA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13150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BACB2-12E0-44FA-AD22-E76853F8D40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20207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93B90-FA08-4209-9EEC-219D79B4863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29848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5F4F7-17DC-4997-A41F-654A4483DA5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9767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87A97-B3E7-4587-90C7-04630E5DDA1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462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4EA1-BE79-4005-80BF-7BC2D662579F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FE45D-960F-4D25-A7FA-2CC48CA6A2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51036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6BE5B-75B8-40DE-B2CC-F8BF4ECBD75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04350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ED14A-D453-4298-92A2-1A8C692516F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16694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FB157-1F13-4FB8-841C-703687E11F5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94280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81231-EA5A-4730-A16E-0971FAAB890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35473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6D75F-325A-4966-BA5B-DD75092B126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03645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C5AF9-6035-4D01-AC77-33ED9CA2755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92618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A7F5B-A58A-4653-8962-E37E97A2DFA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03946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BACB2-12E0-44FA-AD22-E76853F8D40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00540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93B90-FA08-4209-9EEC-219D79B4863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36939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5F4F7-17DC-4997-A41F-654A4483DA5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616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ED14A-D453-4298-92A2-1A8C692516F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70095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87A97-B3E7-4587-90C7-04630E5DDA1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95734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6BE5B-75B8-40DE-B2CC-F8BF4ECBD75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25910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ED14A-D453-4298-92A2-1A8C692516F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61909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FB157-1F13-4FB8-841C-703687E11F5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58031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81231-EA5A-4730-A16E-0971FAAB890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27339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6D75F-325A-4966-BA5B-DD75092B126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08607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C5AF9-6035-4D01-AC77-33ED9CA2755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95561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A7F5B-A58A-4653-8962-E37E97A2DFA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90071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BACB2-12E0-44FA-AD22-E76853F8D40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57921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93B90-FA08-4209-9EEC-219D79B4863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019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FB157-1F13-4FB8-841C-703687E11F5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98454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5F4F7-17DC-4997-A41F-654A4483DA5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28553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87A97-B3E7-4587-90C7-04630E5DDA1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18328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6BE5B-75B8-40DE-B2CC-F8BF4ECBD75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00065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ED14A-D453-4298-92A2-1A8C692516F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56280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FB157-1F13-4FB8-841C-703687E11F5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85981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81231-EA5A-4730-A16E-0971FAAB890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7394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6D75F-325A-4966-BA5B-DD75092B126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71753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C5AF9-6035-4D01-AC77-33ED9CA2755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65539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A7F5B-A58A-4653-8962-E37E97A2DFA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95821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BACB2-12E0-44FA-AD22-E76853F8D40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6924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81231-EA5A-4730-A16E-0971FAAB890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53499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93B90-FA08-4209-9EEC-219D79B4863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30195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5F4F7-17DC-4997-A41F-654A4483DA5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67227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87A97-B3E7-4587-90C7-04630E5DDA1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79255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6BE5B-75B8-40DE-B2CC-F8BF4ECBD75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11654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ED14A-D453-4298-92A2-1A8C692516F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47373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FB157-1F13-4FB8-841C-703687E11F5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79457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81231-EA5A-4730-A16E-0971FAAB890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9843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6D75F-325A-4966-BA5B-DD75092B126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50153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C5AF9-6035-4D01-AC77-33ED9CA2755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31709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A7F5B-A58A-4653-8962-E37E97A2DFA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173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6D75F-325A-4966-BA5B-DD75092B126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57284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BACB2-12E0-44FA-AD22-E76853F8D40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76648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93B90-FA08-4209-9EEC-219D79B4863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02654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5F4F7-17DC-4997-A41F-654A4483DA5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7153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87A97-B3E7-4587-90C7-04630E5DDA1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49304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6BE5B-75B8-40DE-B2CC-F8BF4ECBD75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72147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ED14A-D453-4298-92A2-1A8C692516F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02731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FB157-1F13-4FB8-841C-703687E11F5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39110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81231-EA5A-4730-A16E-0971FAAB890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98819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6D75F-325A-4966-BA5B-DD75092B126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39412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C5AF9-6035-4D01-AC77-33ED9CA2755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872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C5AF9-6035-4D01-AC77-33ED9CA2755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58397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A7F5B-A58A-4653-8962-E37E97A2DFA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17456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BACB2-12E0-44FA-AD22-E76853F8D40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34970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93B90-FA08-4209-9EEC-219D79B4863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94498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5F4F7-17DC-4997-A41F-654A4483DA5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38924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87A97-B3E7-4587-90C7-04630E5DDA1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90913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6BE5B-75B8-40DE-B2CC-F8BF4ECBD75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61985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ED14A-D453-4298-92A2-1A8C692516F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35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FB157-1F13-4FB8-841C-703687E11F5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71366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81231-EA5A-4730-A16E-0971FAAB890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95489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6D75F-325A-4966-BA5B-DD75092B126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709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A7F5B-A58A-4653-8962-E37E97A2DFA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67336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C5AF9-6035-4D01-AC77-33ED9CA2755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3969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A7F5B-A58A-4653-8962-E37E97A2DFA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96412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BACB2-12E0-44FA-AD22-E76853F8D40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92502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93B90-FA08-4209-9EEC-219D79B4863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30988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5F4F7-17DC-4997-A41F-654A4483DA5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50011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87A97-B3E7-4587-90C7-04630E5DDA1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97134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6BE5B-75B8-40DE-B2CC-F8BF4ECBD75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30663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ED14A-D453-4298-92A2-1A8C692516F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194081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FB157-1F13-4FB8-841C-703687E11F5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78304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81231-EA5A-4730-A16E-0971FAAB890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3711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BACB2-12E0-44FA-AD22-E76853F8D40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486379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6D75F-325A-4966-BA5B-DD75092B126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752045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C5AF9-6035-4D01-AC77-33ED9CA2755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47193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A7F5B-A58A-4653-8962-E37E97A2DFA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956442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BACB2-12E0-44FA-AD22-E76853F8D40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159025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93B90-FA08-4209-9EEC-219D79B4863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361984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5F4F7-17DC-4997-A41F-654A4483DA5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370808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87A97-B3E7-4587-90C7-04630E5DDA1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196700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6BE5B-75B8-40DE-B2CC-F8BF4ECBD75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617758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ED14A-D453-4298-92A2-1A8C692516F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39614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FB157-1F13-4FB8-841C-703687E11F5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8525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93B90-FA08-4209-9EEC-219D79B4863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8679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81231-EA5A-4730-A16E-0971FAAB890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360511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6D75F-325A-4966-BA5B-DD75092B126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16362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C5AF9-6035-4D01-AC77-33ED9CA2755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585746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A7F5B-A58A-4653-8962-E37E97A2DFA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119955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BACB2-12E0-44FA-AD22-E76853F8D40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732040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93B90-FA08-4209-9EEC-219D79B4863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347916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5F4F7-17DC-4997-A41F-654A4483DA5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178802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87A97-B3E7-4587-90C7-04630E5DDA1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603130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6BE5B-75B8-40DE-B2CC-F8BF4ECBD75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638804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ED14A-D453-4298-92A2-1A8C692516F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316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4EA1-BE79-4005-80BF-7BC2D662579F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FE45D-960F-4D25-A7FA-2CC48CA6A2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2955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5F4F7-17DC-4997-A41F-654A4483DA5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67537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FB157-1F13-4FB8-841C-703687E11F5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094190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81231-EA5A-4730-A16E-0971FAAB890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702651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6D75F-325A-4966-BA5B-DD75092B126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930229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C5AF9-6035-4D01-AC77-33ED9CA2755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778049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A7F5B-A58A-4653-8962-E37E97A2DFA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214147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BACB2-12E0-44FA-AD22-E76853F8D40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137826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93B90-FA08-4209-9EEC-219D79B4863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422706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5F4F7-17DC-4997-A41F-654A4483DA5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711497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87A97-B3E7-4587-90C7-04630E5DDA1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762957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6BE5B-75B8-40DE-B2CC-F8BF4ECBD75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1611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87A97-B3E7-4587-90C7-04630E5DDA1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60331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ED14A-D453-4298-92A2-1A8C692516F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55036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FB157-1F13-4FB8-841C-703687E11F5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756434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81231-EA5A-4730-A16E-0971FAAB890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520298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6D75F-325A-4966-BA5B-DD75092B126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534827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C5AF9-6035-4D01-AC77-33ED9CA2755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752295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A7F5B-A58A-4653-8962-E37E97A2DFA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54275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BACB2-12E0-44FA-AD22-E76853F8D40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943451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93B90-FA08-4209-9EEC-219D79B4863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837706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5F4F7-17DC-4997-A41F-654A4483DA5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633899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87A97-B3E7-4587-90C7-04630E5DDA1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4721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6BE5B-75B8-40DE-B2CC-F8BF4ECBD75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781006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6BE5B-75B8-40DE-B2CC-F8BF4ECBD75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993431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ED14A-D453-4298-92A2-1A8C692516F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336634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FB157-1F13-4FB8-841C-703687E11F5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414077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81231-EA5A-4730-A16E-0971FAAB890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494186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6D75F-325A-4966-BA5B-DD75092B126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784915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C5AF9-6035-4D01-AC77-33ED9CA2755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874200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A7F5B-A58A-4653-8962-E37E97A2DFA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580352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BACB2-12E0-44FA-AD22-E76853F8D40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676750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93B90-FA08-4209-9EEC-219D79B4863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953171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5F4F7-17DC-4997-A41F-654A4483DA5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9512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ED14A-D453-4298-92A2-1A8C692516F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90671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87A97-B3E7-4587-90C7-04630E5DDA1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930278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6BE5B-75B8-40DE-B2CC-F8BF4ECBD75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930437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ED14A-D453-4298-92A2-1A8C692516F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869122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FB157-1F13-4FB8-841C-703687E11F5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695187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81231-EA5A-4730-A16E-0971FAAB890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398569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6D75F-325A-4966-BA5B-DD75092B126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081335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C5AF9-6035-4D01-AC77-33ED9CA2755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043537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A7F5B-A58A-4653-8962-E37E97A2DFA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230751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BACB2-12E0-44FA-AD22-E76853F8D40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286341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93B90-FA08-4209-9EEC-219D79B4863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9543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FB157-1F13-4FB8-841C-703687E11F5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779184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5F4F7-17DC-4997-A41F-654A4483DA5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780024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87A97-B3E7-4587-90C7-04630E5DDA1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562981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6BE5B-75B8-40DE-B2CC-F8BF4ECBD75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8434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81231-EA5A-4730-A16E-0971FAAB890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793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6D75F-325A-4966-BA5B-DD75092B126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6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C5AF9-6035-4D01-AC77-33ED9CA2755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1703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A7F5B-A58A-4653-8962-E37E97A2DFA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8459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BACB2-12E0-44FA-AD22-E76853F8D40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656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4EA1-BE79-4005-80BF-7BC2D662579F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FE45D-960F-4D25-A7FA-2CC48CA6A2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1484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93B90-FA08-4209-9EEC-219D79B4863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0108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5F4F7-17DC-4997-A41F-654A4483DA5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265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87A97-B3E7-4587-90C7-04630E5DDA1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1018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6BE5B-75B8-40DE-B2CC-F8BF4ECBD75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5232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ED14A-D453-4298-92A2-1A8C692516F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0062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FB157-1F13-4FB8-841C-703687E11F5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0650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81231-EA5A-4730-A16E-0971FAAB890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7800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6D75F-325A-4966-BA5B-DD75092B126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6736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C5AF9-6035-4D01-AC77-33ED9CA2755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0718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A7F5B-A58A-4653-8962-E37E97A2DFA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18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4EA1-BE79-4005-80BF-7BC2D662579F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FE45D-960F-4D25-A7FA-2CC48CA6A2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7319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BACB2-12E0-44FA-AD22-E76853F8D40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9446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93B90-FA08-4209-9EEC-219D79B4863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8771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5F4F7-17DC-4997-A41F-654A4483DA5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2333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87A97-B3E7-4587-90C7-04630E5DDA1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6124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6BE5B-75B8-40DE-B2CC-F8BF4ECBD75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4788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ED14A-D453-4298-92A2-1A8C692516F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3771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FB157-1F13-4FB8-841C-703687E11F5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5352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81231-EA5A-4730-A16E-0971FAAB890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4621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6D75F-325A-4966-BA5B-DD75092B126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4433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C5AF9-6035-4D01-AC77-33ED9CA2755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653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4EA1-BE79-4005-80BF-7BC2D662579F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FE45D-960F-4D25-A7FA-2CC48CA6A2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9342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A7F5B-A58A-4653-8962-E37E97A2DFA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6838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BACB2-12E0-44FA-AD22-E76853F8D40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3230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93B90-FA08-4209-9EEC-219D79B4863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0588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5F4F7-17DC-4997-A41F-654A4483DA5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5603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87A97-B3E7-4587-90C7-04630E5DDA1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4601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6BE5B-75B8-40DE-B2CC-F8BF4ECBD75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3053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ED14A-D453-4298-92A2-1A8C692516F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41041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FB157-1F13-4FB8-841C-703687E11F5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28020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81231-EA5A-4730-A16E-0971FAAB890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9663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6D75F-325A-4966-BA5B-DD75092B126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335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4EA1-BE79-4005-80BF-7BC2D662579F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FE45D-960F-4D25-A7FA-2CC48CA6A2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7111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C5AF9-6035-4D01-AC77-33ED9CA2755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75605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A7F5B-A58A-4653-8962-E37E97A2DFA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17633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BACB2-12E0-44FA-AD22-E76853F8D40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47965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93B90-FA08-4209-9EEC-219D79B4863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21473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5F4F7-17DC-4997-A41F-654A4483DA5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04642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87A97-B3E7-4587-90C7-04630E5DDA1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34815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6BE5B-75B8-40DE-B2CC-F8BF4ECBD75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10242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ED14A-D453-4298-92A2-1A8C692516F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96418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FB157-1F13-4FB8-841C-703687E11F5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00579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81231-EA5A-4730-A16E-0971FAAB890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390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4EA1-BE79-4005-80BF-7BC2D662579F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FE45D-960F-4D25-A7FA-2CC48CA6A2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36988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6D75F-325A-4966-BA5B-DD75092B126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14136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C5AF9-6035-4D01-AC77-33ED9CA2755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95870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A7F5B-A58A-4653-8962-E37E97A2DFA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20932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BACB2-12E0-44FA-AD22-E76853F8D40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80098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93B90-FA08-4209-9EEC-219D79B4863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59364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5F4F7-17DC-4997-A41F-654A4483DA5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02399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87A97-B3E7-4587-90C7-04630E5DDA1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08368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6BE5B-75B8-40DE-B2CC-F8BF4ECBD75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3070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ED14A-D453-4298-92A2-1A8C692516F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79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FB157-1F13-4FB8-841C-703687E11F5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200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4EA1-BE79-4005-80BF-7BC2D662579F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FE45D-960F-4D25-A7FA-2CC48CA6A2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51401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81231-EA5A-4730-A16E-0971FAAB890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44803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6D75F-325A-4966-BA5B-DD75092B126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36084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C5AF9-6035-4D01-AC77-33ED9CA2755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98812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A7F5B-A58A-4653-8962-E37E97A2DFA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15381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BACB2-12E0-44FA-AD22-E76853F8D40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18302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93B90-FA08-4209-9EEC-219D79B4863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53893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5F4F7-17DC-4997-A41F-654A4483DA5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83266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87A97-B3E7-4587-90C7-04630E5DDA1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51231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6BE5B-75B8-40DE-B2CC-F8BF4ECBD75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94586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ED14A-D453-4298-92A2-1A8C692516F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121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4EA1-BE79-4005-80BF-7BC2D662579F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FE45D-960F-4D25-A7FA-2CC48CA6A2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14402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FB157-1F13-4FB8-841C-703687E11F5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89296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81231-EA5A-4730-A16E-0971FAAB890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81049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6D75F-325A-4966-BA5B-DD75092B126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68460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C5AF9-6035-4D01-AC77-33ED9CA2755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65546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A7F5B-A58A-4653-8962-E37E97A2DFA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2086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BACB2-12E0-44FA-AD22-E76853F8D40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71684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93B90-FA08-4209-9EEC-219D79B4863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02305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5F4F7-17DC-4997-A41F-654A4483DA5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3847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87A97-B3E7-4587-90C7-04630E5DDA1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99676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6BE5B-75B8-40DE-B2CC-F8BF4ECBD75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340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F4EA1-BE79-4005-80BF-7BC2D662579F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FE45D-960F-4D25-A7FA-2CC48CA6A2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780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6A9923-9F57-4E06-92DD-69F69260BE7D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72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6A9923-9F57-4E06-92DD-69F69260BE7D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681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6A9923-9F57-4E06-92DD-69F69260BE7D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176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6A9923-9F57-4E06-92DD-69F69260BE7D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324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6A9923-9F57-4E06-92DD-69F69260BE7D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83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6A9923-9F57-4E06-92DD-69F69260BE7D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153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6A9923-9F57-4E06-92DD-69F69260BE7D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023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6A9923-9F57-4E06-92DD-69F69260BE7D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96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6A9923-9F57-4E06-92DD-69F69260BE7D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942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6A9923-9F57-4E06-92DD-69F69260BE7D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458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6A9923-9F57-4E06-92DD-69F69260BE7D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859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6A9923-9F57-4E06-92DD-69F69260BE7D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569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6A9923-9F57-4E06-92DD-69F69260BE7D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585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6A9923-9F57-4E06-92DD-69F69260BE7D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495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6A9923-9F57-4E06-92DD-69F69260BE7D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096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6A9923-9F57-4E06-92DD-69F69260BE7D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45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6A9923-9F57-4E06-92DD-69F69260BE7D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718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6A9923-9F57-4E06-92DD-69F69260BE7D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547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6A9923-9F57-4E06-92DD-69F69260BE7D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593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6A9923-9F57-4E06-92DD-69F69260BE7D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363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6A9923-9F57-4E06-92DD-69F69260BE7D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968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3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6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0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11.xml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3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8352928" cy="208823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Место обитания, образ жизни и внешнее строение пресмыкающихся. </a:t>
            </a:r>
            <a:br>
              <a:rPr lang="ru-RU" dirty="0" smtClean="0"/>
            </a:br>
            <a:r>
              <a:rPr lang="ru-RU" dirty="0" smtClean="0"/>
              <a:t>Питание и дыхание.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92896"/>
            <a:ext cx="2263719" cy="1579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492895"/>
            <a:ext cx="3389362" cy="2386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493249"/>
            <a:ext cx="2448272" cy="1836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40" y="4329453"/>
            <a:ext cx="2905125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662" y="5229200"/>
            <a:ext cx="2857500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653" y="4609015"/>
            <a:ext cx="2605366" cy="19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693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74638"/>
            <a:ext cx="7931150" cy="922337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666633"/>
                </a:solidFill>
                <a:latin typeface="Times New Roman" pitchFamily="18" charset="0"/>
              </a:rPr>
              <a:t>СПОСОБЫ ДВИЖЕНИЯ ЗМЕЙ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3743325" cy="208915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sz="2400" b="1" smtClean="0">
                <a:latin typeface="Times New Roman" pitchFamily="18" charset="0"/>
              </a:rPr>
              <a:t>Змеящееся движение:</a:t>
            </a:r>
            <a:r>
              <a:rPr lang="ru-RU" sz="2400" smtClean="0">
                <a:latin typeface="Times New Roman" pitchFamily="18" charset="0"/>
              </a:rPr>
              <a:t> </a:t>
            </a:r>
            <a:br>
              <a:rPr lang="ru-RU" sz="2400" smtClean="0">
                <a:latin typeface="Times New Roman" pitchFamily="18" charset="0"/>
              </a:rPr>
            </a:br>
            <a:r>
              <a:rPr lang="ru-RU" sz="2400" smtClean="0">
                <a:latin typeface="Times New Roman" pitchFamily="18" charset="0"/>
              </a:rPr>
              <a:t>изгибаясь, змея отталкивается от неровностей земли в нескольких точках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ru-RU" sz="2400" smtClean="0">
              <a:latin typeface="Times New Roman" pitchFamily="18" charset="0"/>
            </a:endParaRPr>
          </a:p>
        </p:txBody>
      </p:sp>
      <p:pic>
        <p:nvPicPr>
          <p:cNvPr id="17412" name="Picture 4" descr="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268413"/>
            <a:ext cx="4256087" cy="2322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 descr="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303713"/>
            <a:ext cx="5616575" cy="2316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5651500" y="4005263"/>
            <a:ext cx="290195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ru-RU" altLang="ja-JP" sz="2400" b="1">
                <a:solidFill>
                  <a:srgbClr val="000000"/>
                </a:solidFill>
                <a:latin typeface="Times New Roman" pitchFamily="18" charset="0"/>
              </a:rPr>
              <a:t>     2. Пружинное движение:</a:t>
            </a:r>
            <a:r>
              <a:rPr lang="ru-RU" altLang="ja-JP" sz="2400">
                <a:solidFill>
                  <a:srgbClr val="000000"/>
                </a:solidFill>
                <a:latin typeface="Times New Roman" pitchFamily="18" charset="0"/>
              </a:rPr>
              <a:t> змея подтягивает хвост и тело к голове и отталкивается ими </a:t>
            </a: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57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5084763"/>
            <a:ext cx="8229600" cy="13970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ru-RU" sz="2400" b="1" smtClean="0">
                <a:latin typeface="Times New Roman" pitchFamily="18" charset="0"/>
              </a:rPr>
              <a:t>3.   Прямолинейное движение:</a:t>
            </a:r>
            <a:r>
              <a:rPr lang="ru-RU" sz="2400" smtClean="0">
                <a:latin typeface="Times New Roman" pitchFamily="18" charset="0"/>
              </a:rPr>
              <a:t> </a:t>
            </a:r>
            <a:br>
              <a:rPr lang="ru-RU" sz="2400" smtClean="0">
                <a:latin typeface="Times New Roman" pitchFamily="18" charset="0"/>
              </a:rPr>
            </a:br>
            <a:r>
              <a:rPr lang="ru-RU" sz="2400" smtClean="0">
                <a:latin typeface="Times New Roman" pitchFamily="18" charset="0"/>
              </a:rPr>
              <a:t>по телу проходит волна мышечных сокращений, а брюшные чешуи цепляются за неровности, толкая тело вперед. Задний край брюшной чешуи может то опускаться, образуя уступ, то прижиматься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ru-RU" sz="2400" smtClean="0">
              <a:latin typeface="Times New Roman" pitchFamily="18" charset="0"/>
            </a:endParaRPr>
          </a:p>
        </p:txBody>
      </p:sp>
      <p:pic>
        <p:nvPicPr>
          <p:cNvPr id="18435" name="Picture 5" descr="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892175"/>
            <a:ext cx="7200900" cy="395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069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73688"/>
            <a:ext cx="8229600" cy="1150937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ru-RU" sz="2400" smtClean="0">
                <a:latin typeface="Times New Roman" pitchFamily="18" charset="0"/>
              </a:rPr>
              <a:t>4. </a:t>
            </a:r>
            <a:r>
              <a:rPr lang="ru-RU" sz="2400" b="1" smtClean="0">
                <a:latin typeface="Times New Roman" pitchFamily="18" charset="0"/>
              </a:rPr>
              <a:t>Боковое движение:</a:t>
            </a:r>
            <a:r>
              <a:rPr lang="ru-RU" sz="2400" smtClean="0">
                <a:latin typeface="Times New Roman" pitchFamily="18" charset="0"/>
              </a:rPr>
              <a:t> змея движется боком, бросая вперед прыжком заднюю часть тела</a:t>
            </a:r>
          </a:p>
          <a:p>
            <a:pPr marL="609600" indent="-609600" eaLnBrk="1" hangingPunct="1"/>
            <a:endParaRPr lang="ru-RU" sz="2400" smtClean="0">
              <a:latin typeface="Times New Roman" pitchFamily="18" charset="0"/>
            </a:endParaRPr>
          </a:p>
        </p:txBody>
      </p:sp>
      <p:pic>
        <p:nvPicPr>
          <p:cNvPr id="19459" name="Picture 4" descr="9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2808288" cy="238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5" descr="9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268413"/>
            <a:ext cx="2838450" cy="241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6" descr="9-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924175"/>
            <a:ext cx="2722562" cy="231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49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666633"/>
                </a:solidFill>
                <a:latin typeface="Times New Roman" pitchFamily="18" charset="0"/>
              </a:rPr>
              <a:t>ПРИСПОСОБЛЕНИЯ К ПИТАНИЮ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868863"/>
            <a:ext cx="8229600" cy="18002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smtClean="0">
                <a:latin typeface="Times New Roman" pitchFamily="18" charset="0"/>
              </a:rPr>
              <a:t>У большинства пресмыкающихся челюсти снабжены зубами, форма которых соответствует добыче. Пасть крокодила приспособлена для захвата крупной добычи. Ноздри и глаза у него помещены на бугорках, выступающих из воды.</a:t>
            </a:r>
          </a:p>
        </p:txBody>
      </p:sp>
      <p:pic>
        <p:nvPicPr>
          <p:cNvPr id="20484" name="Picture 4" descr="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412875"/>
            <a:ext cx="5057775" cy="337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15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0563" y="4076700"/>
            <a:ext cx="4643437" cy="25209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smtClean="0">
                <a:latin typeface="Times New Roman" pitchFamily="18" charset="0"/>
              </a:rPr>
              <a:t>Хамелеоны ловят насекомых, выстреливая в них растяжимым липким языком. Высмотреть добычу и точно прицелиться помогают двигающиеся независимо глаза.</a:t>
            </a:r>
          </a:p>
        </p:txBody>
      </p:sp>
      <p:pic>
        <p:nvPicPr>
          <p:cNvPr id="21507" name="Picture 4" descr="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57563"/>
            <a:ext cx="3876675" cy="3238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250825" y="188913"/>
            <a:ext cx="4176713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2400">
                <a:solidFill>
                  <a:srgbClr val="000000"/>
                </a:solidFill>
                <a:latin typeface="Times New Roman" pitchFamily="18" charset="0"/>
              </a:rPr>
              <a:t>У черепах нет зубов, но есть роговые края челюстей. Ими одни черепахи охотятся на животных, а другие откусывают части растений</a:t>
            </a:r>
          </a:p>
        </p:txBody>
      </p:sp>
      <p:pic>
        <p:nvPicPr>
          <p:cNvPr id="21509" name="Picture 6" descr="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3375"/>
            <a:ext cx="4330700" cy="3282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24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933825"/>
            <a:ext cx="8229600" cy="2590800"/>
          </a:xfrm>
        </p:spPr>
        <p:txBody>
          <a:bodyPr/>
          <a:lstStyle/>
          <a:p>
            <a:pPr eaLnBrk="1" hangingPunct="1"/>
            <a:r>
              <a:rPr lang="ru-RU" sz="2400" b="1" smtClean="0">
                <a:latin typeface="Times New Roman" pitchFamily="18" charset="0"/>
              </a:rPr>
              <a:t>Ядовитые змеи, нападая на добычу, поражают ее выдвижными зубами</a:t>
            </a:r>
            <a:r>
              <a:rPr lang="ru-RU" sz="2400" smtClean="0">
                <a:latin typeface="Times New Roman" pitchFamily="18" charset="0"/>
              </a:rPr>
              <a:t>, по каналу которых яд из ядовитой железы попадает в жертву.</a:t>
            </a:r>
          </a:p>
          <a:p>
            <a:pPr eaLnBrk="1" hangingPunct="1"/>
            <a:r>
              <a:rPr lang="ru-RU" sz="2400" b="1" smtClean="0">
                <a:latin typeface="Times New Roman" pitchFamily="18" charset="0"/>
              </a:rPr>
              <a:t>У некоторых змей на кончике головы есть особые тепловые рецепторы.</a:t>
            </a:r>
            <a:r>
              <a:rPr lang="ru-RU" sz="2400" smtClean="0">
                <a:latin typeface="Times New Roman" pitchFamily="18" charset="0"/>
              </a:rPr>
              <a:t> С их помощью змея обнаруживает теплокровных животных и неожиданно нападает на них</a:t>
            </a:r>
          </a:p>
        </p:txBody>
      </p:sp>
      <p:pic>
        <p:nvPicPr>
          <p:cNvPr id="22531" name="Picture 4" descr="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3816350" cy="3478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5" descr="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3375"/>
            <a:ext cx="4192588" cy="3489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30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666633"/>
                </a:solidFill>
                <a:latin typeface="Times New Roman" pitchFamily="18" charset="0"/>
              </a:rPr>
              <a:t>ПРИЕМЫ ОХОТЫ У ЗМЕЙ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4762500" cy="5329237"/>
          </a:xfrm>
        </p:spPr>
        <p:txBody>
          <a:bodyPr/>
          <a:lstStyle/>
          <a:p>
            <a:pPr eaLnBrk="1" hangingPunct="1"/>
            <a:r>
              <a:rPr lang="ru-RU" sz="2400" smtClean="0">
                <a:latin typeface="Times New Roman" pitchFamily="18" charset="0"/>
              </a:rPr>
              <a:t>Охотничьи приемы змей не имеют равных в природе. </a:t>
            </a:r>
          </a:p>
          <a:p>
            <a:pPr eaLnBrk="1" hangingPunct="1"/>
            <a:r>
              <a:rPr lang="ru-RU" sz="2400" b="1" smtClean="0">
                <a:latin typeface="Times New Roman" pitchFamily="18" charset="0"/>
              </a:rPr>
              <a:t>Особое устройство челюстей позволяет змеям глотать добычу толще себя.</a:t>
            </a:r>
            <a:r>
              <a:rPr lang="ru-RU" sz="2400" smtClean="0">
                <a:latin typeface="Times New Roman" pitchFamily="18" charset="0"/>
              </a:rPr>
              <a:t> Это достигается тем, что квадратная кость, соединяющая нижнюю челюсть с черепом, подвижная, и поэтому нижняя челюсть может широко распахиваться и двигаться вперед и назад. Впереди челюсти есть растяжимая связка.</a:t>
            </a:r>
          </a:p>
        </p:txBody>
      </p:sp>
      <p:pic>
        <p:nvPicPr>
          <p:cNvPr id="23556" name="Picture 4" descr="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188" y="1125538"/>
            <a:ext cx="3262312" cy="5497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54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292600"/>
            <a:ext cx="3683000" cy="23050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000" b="1" smtClean="0">
                <a:latin typeface="Times New Roman" pitchFamily="18" charset="0"/>
              </a:rPr>
              <a:t>Полозы и удавы предварительно душат добычу.</a:t>
            </a:r>
            <a:r>
              <a:rPr lang="ru-RU" sz="2000" smtClean="0">
                <a:latin typeface="Times New Roman" pitchFamily="18" charset="0"/>
              </a:rPr>
              <a:t> Обыкновенный удав, схватив крысу за шею, обвил ее кольцами своего тела, сдавил и душит.</a:t>
            </a:r>
          </a:p>
        </p:txBody>
      </p:sp>
      <p:pic>
        <p:nvPicPr>
          <p:cNvPr id="24579" name="Picture 4" descr="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04813"/>
            <a:ext cx="3200400" cy="3762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4840288" y="423863"/>
            <a:ext cx="4052887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000000"/>
                </a:solidFill>
                <a:latin typeface="Times New Roman" pitchFamily="18" charset="0"/>
              </a:rPr>
              <a:t>Многие змеи заглатывают добычу живьем.</a:t>
            </a:r>
            <a:r>
              <a:rPr lang="ru-RU" sz="2400">
                <a:solidFill>
                  <a:srgbClr val="000000"/>
                </a:solidFill>
                <a:latin typeface="Times New Roman" pitchFamily="18" charset="0"/>
              </a:rPr>
              <a:t> Уж, поймав лягушку за кончик морды, перебирая челюстями, постепенно втягивает ее в себя</a:t>
            </a:r>
          </a:p>
        </p:txBody>
      </p:sp>
      <p:pic>
        <p:nvPicPr>
          <p:cNvPr id="24581" name="Picture 6" descr="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997200"/>
            <a:ext cx="4524375" cy="2324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23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661025"/>
            <a:ext cx="8229600" cy="863600"/>
          </a:xfrm>
        </p:spPr>
        <p:txBody>
          <a:bodyPr/>
          <a:lstStyle/>
          <a:p>
            <a:pPr eaLnBrk="1" hangingPunct="1"/>
            <a:r>
              <a:rPr lang="ru-RU" sz="2400" smtClean="0">
                <a:latin typeface="Times New Roman" pitchFamily="18" charset="0"/>
              </a:rPr>
              <a:t>Яичная змея заглатывает яйца в 2,5 раза толще собственной головы. </a:t>
            </a:r>
          </a:p>
        </p:txBody>
      </p:sp>
      <p:pic>
        <p:nvPicPr>
          <p:cNvPr id="25603" name="Picture 4" descr="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88913"/>
            <a:ext cx="6702425" cy="5167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33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666633"/>
                </a:solidFill>
                <a:latin typeface="Times New Roman" pitchFamily="18" charset="0"/>
              </a:rPr>
              <a:t>ПОКРОВЫ И ОКРАСКА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365625"/>
            <a:ext cx="8229600" cy="22320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smtClean="0">
                <a:latin typeface="Times New Roman" pitchFamily="18" charset="0"/>
              </a:rPr>
              <a:t>У пресмыкающихся кожа полностью приспособлена для жизни на суше: она сухая, без желез, покрытая роговыми чешуями или щитками. Окраска у пресмыкающихся бывает покровительственной, под основной фон, иногда  она дополняется разбивающей — пятнами, полосами. Бывает и обманная окраска.</a:t>
            </a:r>
          </a:p>
        </p:txBody>
      </p:sp>
      <p:pic>
        <p:nvPicPr>
          <p:cNvPr id="26628" name="Picture 4" descr="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125538"/>
            <a:ext cx="6815137" cy="32019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83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666633"/>
                </a:solidFill>
                <a:latin typeface="Times New Roman" pitchFamily="18" charset="0"/>
              </a:rPr>
              <a:t>ДВИЖЕНИЕ ЯЩЕРИЦ С ПОМОЩЬЮ НОГ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3933825"/>
            <a:ext cx="8351837" cy="2590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smtClean="0">
                <a:latin typeface="Times New Roman" pitchFamily="18" charset="0"/>
              </a:rPr>
              <a:t>Обычно ящерицы передвигаются по земле на расставленных в стороны ногах, волоча брюхо и хвост по земле (</a:t>
            </a:r>
            <a:r>
              <a:rPr lang="ru-RU" sz="2400" b="1" smtClean="0">
                <a:latin typeface="Times New Roman" pitchFamily="18" charset="0"/>
              </a:rPr>
              <a:t>пресмыкаются).</a:t>
            </a:r>
            <a:r>
              <a:rPr lang="ru-RU" sz="2400" smtClean="0">
                <a:latin typeface="Times New Roman" pitchFamily="18" charset="0"/>
              </a:rPr>
              <a:t> Но на короткое время ящерицы могут отрывать брюхо от земли и идти или бежать на четырех и даже двух ногах.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latin typeface="Times New Roman" pitchFamily="18" charset="0"/>
              </a:rPr>
              <a:t>Ящерица варан идет на четырех ногах, держа брюхо и хвост над землей</a:t>
            </a:r>
          </a:p>
        </p:txBody>
      </p:sp>
      <p:pic>
        <p:nvPicPr>
          <p:cNvPr id="9220" name="Picture 4" descr="вара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73238"/>
            <a:ext cx="8478837" cy="190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494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013325"/>
            <a:ext cx="8229600" cy="1617663"/>
          </a:xfrm>
        </p:spPr>
        <p:txBody>
          <a:bodyPr/>
          <a:lstStyle/>
          <a:p>
            <a:pPr eaLnBrk="1" hangingPunct="1"/>
            <a:r>
              <a:rPr lang="ru-RU" sz="2400" smtClean="0">
                <a:latin typeface="Times New Roman" pitchFamily="18" charset="0"/>
              </a:rPr>
              <a:t>Некоторые пресмыкающиеся могут произвольно изменять окраску. Особенно известны этим хамелеоны: они быстро подстраивают окраску под цвет окружающего фона</a:t>
            </a:r>
          </a:p>
          <a:p>
            <a:pPr eaLnBrk="1" hangingPunct="1"/>
            <a:endParaRPr lang="ru-RU" sz="2800" smtClean="0"/>
          </a:p>
        </p:txBody>
      </p:sp>
      <p:pic>
        <p:nvPicPr>
          <p:cNvPr id="27651" name="Picture 7" descr="20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88913"/>
            <a:ext cx="3741738" cy="263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8" descr="20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259013"/>
            <a:ext cx="3814763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9" descr="20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3457575" cy="233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881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666633"/>
                </a:solidFill>
                <a:latin typeface="Times New Roman" pitchFamily="18" charset="0"/>
              </a:rPr>
              <a:t>ЛИНЬКА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05263"/>
            <a:ext cx="8229600" cy="25193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smtClean="0">
                <a:latin typeface="Times New Roman" pitchFamily="18" charset="0"/>
              </a:rPr>
              <a:t>Сухой роговой покров мешает росту, поэтому пресмыкающиеся регулярно линяют: ороговевший слой кожи и чешуи отслаиваются и сходят либо кусками, либо целиком. У змей при линьке кожа сходит целиком.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>
                <a:solidFill>
                  <a:srgbClr val="0000FF"/>
                </a:solidFill>
                <a:latin typeface="Times New Roman" pitchFamily="18" charset="0"/>
              </a:rPr>
              <a:t>У каких животных также наблюдается линька?</a:t>
            </a:r>
          </a:p>
        </p:txBody>
      </p:sp>
      <p:pic>
        <p:nvPicPr>
          <p:cNvPr id="28676" name="Picture 4" descr="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052513"/>
            <a:ext cx="8110538" cy="2841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08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666633"/>
                </a:solidFill>
                <a:latin typeface="Times New Roman" pitchFamily="18" charset="0"/>
              </a:rPr>
              <a:t>ТЕРРИТОРИАЛЬНОЕ ПОВЕДЕНИЕ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3933825"/>
            <a:ext cx="3887788" cy="2590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>
                <a:latin typeface="Times New Roman" pitchFamily="18" charset="0"/>
              </a:rPr>
              <a:t>     Самец земляной игуаны, обнаружив на своей территории другого самца, принимает позу угрозы. Приподнимаясь на лапах, он сплющивает тело с боков и раскрывает рот, увеличивая свои размеры для устрашения противника.</a:t>
            </a:r>
          </a:p>
        </p:txBody>
      </p:sp>
      <p:pic>
        <p:nvPicPr>
          <p:cNvPr id="29700" name="Picture 4" descr="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57338"/>
            <a:ext cx="5157788" cy="2198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1" name="Picture 5" descr="31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81525"/>
            <a:ext cx="4337050" cy="1800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2" name="Text Box 7"/>
          <p:cNvSpPr txBox="1">
            <a:spLocks noChangeArrowheads="1"/>
          </p:cNvSpPr>
          <p:nvPr/>
        </p:nvSpPr>
        <p:spPr bwMode="auto">
          <a:xfrm>
            <a:off x="5651500" y="1557338"/>
            <a:ext cx="3313113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000">
                <a:solidFill>
                  <a:srgbClr val="000000"/>
                </a:solidFill>
                <a:latin typeface="Times New Roman" pitchFamily="18" charset="0"/>
              </a:rPr>
              <a:t>Многие пресмыкающиеся, особенно самцы, занимают территорию, на которой кормятся и размножаются и которую защищают от других самцов.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000">
                <a:solidFill>
                  <a:srgbClr val="000000"/>
                </a:solidFill>
                <a:latin typeface="Times New Roman" pitchFamily="18" charset="0"/>
              </a:rPr>
              <a:t>Изгоняя противника, самец древесной игуаны раздувает воздушные мешки.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ru-RU" sz="20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68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5100776"/>
            <a:ext cx="8856984" cy="1870720"/>
          </a:xfrm>
        </p:spPr>
        <p:txBody>
          <a:bodyPr/>
          <a:lstStyle/>
          <a:p>
            <a:pPr marL="0" indent="0">
              <a:buNone/>
            </a:pPr>
            <a:r>
              <a:rPr lang="ru-RU" sz="1600" b="1" u="sng" dirty="0" smtClean="0"/>
              <a:t>Скелет</a:t>
            </a:r>
            <a:r>
              <a:rPr lang="ru-RU" sz="1600" dirty="0" smtClean="0"/>
              <a:t> </a:t>
            </a:r>
            <a:r>
              <a:rPr lang="ru-RU" sz="1400" dirty="0" smtClean="0"/>
              <a:t> саламандры </a:t>
            </a:r>
            <a:r>
              <a:rPr lang="ru-RU" sz="1400" dirty="0"/>
              <a:t>(А) </a:t>
            </a:r>
            <a:r>
              <a:rPr lang="ru-RU" sz="1400" dirty="0" smtClean="0"/>
              <a:t> и  </a:t>
            </a:r>
            <a:r>
              <a:rPr lang="ru-RU" sz="1400" dirty="0"/>
              <a:t>лягушки (Б): </a:t>
            </a:r>
            <a:r>
              <a:rPr lang="ru-RU" sz="1400" b="1" dirty="0">
                <a:solidFill>
                  <a:srgbClr val="FF0000"/>
                </a:solidFill>
              </a:rPr>
              <a:t>1</a:t>
            </a:r>
            <a:r>
              <a:rPr lang="ru-RU" sz="1400" dirty="0">
                <a:solidFill>
                  <a:srgbClr val="FF0000"/>
                </a:solidFill>
              </a:rPr>
              <a:t> </a:t>
            </a:r>
            <a:r>
              <a:rPr lang="ru-RU" sz="1400" dirty="0"/>
              <a:t>- шейный </a:t>
            </a:r>
            <a:r>
              <a:rPr lang="ru-RU" sz="1400" dirty="0" smtClean="0"/>
              <a:t>позвонок( А-8; Б -1);  </a:t>
            </a:r>
            <a:r>
              <a:rPr lang="ru-RU" sz="1400" b="1" dirty="0" smtClean="0">
                <a:solidFill>
                  <a:srgbClr val="FF0000"/>
                </a:solidFill>
              </a:rPr>
              <a:t>2</a:t>
            </a:r>
            <a:r>
              <a:rPr lang="ru-RU" sz="1400" b="1" dirty="0" smtClean="0"/>
              <a:t> </a:t>
            </a:r>
            <a:r>
              <a:rPr lang="ru-RU" sz="1400" dirty="0"/>
              <a:t>- туловищные </a:t>
            </a:r>
            <a:r>
              <a:rPr lang="ru-RU" sz="1400" dirty="0" smtClean="0"/>
              <a:t>позвонки </a:t>
            </a:r>
          </a:p>
          <a:p>
            <a:pPr marL="0" indent="0">
              <a:buNone/>
            </a:pPr>
            <a:r>
              <a:rPr lang="ru-RU" sz="1400" dirty="0" smtClean="0"/>
              <a:t>(А-грудных-5 и поясничные; Б-7); </a:t>
            </a:r>
            <a:r>
              <a:rPr lang="ru-RU" sz="1400" b="1" dirty="0" smtClean="0">
                <a:solidFill>
                  <a:srgbClr val="FF0000"/>
                </a:solidFill>
              </a:rPr>
              <a:t>3 </a:t>
            </a:r>
            <a:r>
              <a:rPr lang="ru-RU" sz="1400" dirty="0"/>
              <a:t>- крестцовый </a:t>
            </a:r>
            <a:r>
              <a:rPr lang="ru-RU" sz="1400" dirty="0" smtClean="0"/>
              <a:t>позвонок (А-2; Б-1); </a:t>
            </a:r>
            <a:r>
              <a:rPr lang="ru-RU" sz="1400" b="1" dirty="0">
                <a:solidFill>
                  <a:srgbClr val="FF0000"/>
                </a:solidFill>
              </a:rPr>
              <a:t>4 </a:t>
            </a:r>
            <a:r>
              <a:rPr lang="ru-RU" sz="1400" dirty="0"/>
              <a:t>- </a:t>
            </a:r>
            <a:r>
              <a:rPr lang="ru-RU" sz="1400" dirty="0" smtClean="0"/>
              <a:t>хвостовые </a:t>
            </a:r>
            <a:r>
              <a:rPr lang="ru-RU" sz="1400" dirty="0"/>
              <a:t>позвонки (у лягушки срослись в одну кость - </a:t>
            </a:r>
            <a:r>
              <a:rPr lang="ru-RU" sz="1400" dirty="0" err="1"/>
              <a:t>уростиль</a:t>
            </a:r>
            <a:r>
              <a:rPr lang="ru-RU" sz="1400" dirty="0"/>
              <a:t>); </a:t>
            </a:r>
            <a:r>
              <a:rPr lang="ru-RU" sz="1400" b="1" dirty="0" smtClean="0">
                <a:solidFill>
                  <a:srgbClr val="FF0000"/>
                </a:solidFill>
              </a:rPr>
              <a:t>5 </a:t>
            </a:r>
            <a:r>
              <a:rPr lang="ru-RU" sz="1400" dirty="0"/>
              <a:t>- плечевой пояс; </a:t>
            </a:r>
            <a:r>
              <a:rPr lang="ru-RU" sz="1400" b="1" dirty="0">
                <a:solidFill>
                  <a:srgbClr val="FF0000"/>
                </a:solidFill>
              </a:rPr>
              <a:t>6 </a:t>
            </a:r>
            <a:r>
              <a:rPr lang="ru-RU" sz="1400" dirty="0"/>
              <a:t>- плечо; </a:t>
            </a:r>
            <a:r>
              <a:rPr lang="ru-RU" sz="1400" b="1" dirty="0">
                <a:solidFill>
                  <a:srgbClr val="FF0000"/>
                </a:solidFill>
              </a:rPr>
              <a:t>7</a:t>
            </a:r>
            <a:r>
              <a:rPr lang="ru-RU" sz="1400" dirty="0"/>
              <a:t> - лучевая кость; </a:t>
            </a:r>
            <a:r>
              <a:rPr lang="ru-RU" sz="1400" b="1" dirty="0">
                <a:solidFill>
                  <a:srgbClr val="FF0000"/>
                </a:solidFill>
              </a:rPr>
              <a:t>8</a:t>
            </a:r>
            <a:r>
              <a:rPr lang="ru-RU" sz="1400" dirty="0"/>
              <a:t> - локтевая кость; </a:t>
            </a:r>
            <a:endParaRPr lang="ru-RU" sz="1400" dirty="0" smtClean="0"/>
          </a:p>
          <a:p>
            <a:pPr marL="0" indent="0">
              <a:buNone/>
            </a:pPr>
            <a:r>
              <a:rPr lang="ru-RU" sz="1400" b="1" dirty="0" smtClean="0">
                <a:solidFill>
                  <a:srgbClr val="FF0000"/>
                </a:solidFill>
              </a:rPr>
              <a:t>9 </a:t>
            </a:r>
            <a:r>
              <a:rPr lang="ru-RU" sz="1400" b="1" dirty="0">
                <a:solidFill>
                  <a:srgbClr val="FF0000"/>
                </a:solidFill>
              </a:rPr>
              <a:t>-</a:t>
            </a:r>
            <a:r>
              <a:rPr lang="ru-RU" sz="1400" dirty="0"/>
              <a:t> сросшиеся локтевая и лучевая кости; </a:t>
            </a:r>
            <a:r>
              <a:rPr lang="ru-RU" sz="1400" b="1" dirty="0">
                <a:solidFill>
                  <a:srgbClr val="FF0000"/>
                </a:solidFill>
              </a:rPr>
              <a:t>10</a:t>
            </a:r>
            <a:r>
              <a:rPr lang="ru-RU" sz="1400" dirty="0"/>
              <a:t> - запястье; </a:t>
            </a:r>
            <a:r>
              <a:rPr lang="ru-RU" sz="1400" b="1" dirty="0">
                <a:solidFill>
                  <a:srgbClr val="FF0000"/>
                </a:solidFill>
              </a:rPr>
              <a:t>11</a:t>
            </a:r>
            <a:r>
              <a:rPr lang="ru-RU" sz="1400" dirty="0"/>
              <a:t> - пясть; </a:t>
            </a:r>
            <a:r>
              <a:rPr lang="ru-RU" sz="1400" b="1" dirty="0">
                <a:solidFill>
                  <a:srgbClr val="FF0000"/>
                </a:solidFill>
              </a:rPr>
              <a:t>12 </a:t>
            </a:r>
            <a:r>
              <a:rPr lang="ru-RU" sz="1400" dirty="0"/>
              <a:t>- фаланги пальцев; </a:t>
            </a:r>
            <a:r>
              <a:rPr lang="ru-RU" sz="1400" b="1" dirty="0">
                <a:solidFill>
                  <a:srgbClr val="FF0000"/>
                </a:solidFill>
              </a:rPr>
              <a:t>13 </a:t>
            </a:r>
            <a:r>
              <a:rPr lang="ru-RU" sz="1400" b="1" dirty="0"/>
              <a:t>-</a:t>
            </a:r>
            <a:r>
              <a:rPr lang="ru-RU" sz="1400" dirty="0"/>
              <a:t> бедро; </a:t>
            </a:r>
            <a:endParaRPr lang="ru-RU" sz="1400" dirty="0" smtClean="0"/>
          </a:p>
          <a:p>
            <a:pPr marL="0" indent="0">
              <a:buNone/>
            </a:pPr>
            <a:r>
              <a:rPr lang="ru-RU" sz="1400" b="1" smtClean="0">
                <a:solidFill>
                  <a:srgbClr val="FF0000"/>
                </a:solidFill>
              </a:rPr>
              <a:t>14</a:t>
            </a:r>
            <a:r>
              <a:rPr lang="ru-RU" sz="1400" smtClean="0"/>
              <a:t> </a:t>
            </a:r>
            <a:r>
              <a:rPr lang="ru-RU" sz="1400" dirty="0"/>
              <a:t>- большая берцовая кость</a:t>
            </a:r>
            <a:r>
              <a:rPr lang="ru-RU" sz="1400"/>
              <a:t>; </a:t>
            </a:r>
            <a:r>
              <a:rPr lang="ru-RU" sz="1400" b="1" smtClean="0">
                <a:solidFill>
                  <a:srgbClr val="FF0000"/>
                </a:solidFill>
              </a:rPr>
              <a:t>15</a:t>
            </a:r>
            <a:r>
              <a:rPr lang="ru-RU" sz="1400" smtClean="0"/>
              <a:t> </a:t>
            </a:r>
            <a:r>
              <a:rPr lang="ru-RU" sz="1400" dirty="0"/>
              <a:t>- малая берцовая кость; </a:t>
            </a:r>
            <a:r>
              <a:rPr lang="ru-RU" sz="1400" b="1" dirty="0">
                <a:solidFill>
                  <a:srgbClr val="FF0000"/>
                </a:solidFill>
              </a:rPr>
              <a:t>16 </a:t>
            </a:r>
            <a:r>
              <a:rPr lang="ru-RU" sz="1400" dirty="0"/>
              <a:t>- сросшиеся большая и малая берцовые кости; </a:t>
            </a:r>
            <a:r>
              <a:rPr lang="ru-RU" sz="1400" b="1" dirty="0">
                <a:solidFill>
                  <a:srgbClr val="FF0000"/>
                </a:solidFill>
              </a:rPr>
              <a:t>17</a:t>
            </a:r>
            <a:r>
              <a:rPr lang="ru-RU" sz="1400" dirty="0"/>
              <a:t> - предплюсна</a:t>
            </a:r>
            <a:r>
              <a:rPr lang="ru-RU" sz="1400"/>
              <a:t>; </a:t>
            </a:r>
            <a:r>
              <a:rPr lang="ru-RU" sz="1400" b="1" smtClean="0">
                <a:solidFill>
                  <a:srgbClr val="FF0000"/>
                </a:solidFill>
              </a:rPr>
              <a:t>18</a:t>
            </a:r>
            <a:r>
              <a:rPr lang="ru-RU" sz="1400" smtClean="0"/>
              <a:t> </a:t>
            </a:r>
            <a:r>
              <a:rPr lang="ru-RU" sz="1400" dirty="0"/>
              <a:t>- плюсна; </a:t>
            </a:r>
            <a:r>
              <a:rPr lang="ru-RU" sz="1400" b="1" dirty="0">
                <a:solidFill>
                  <a:srgbClr val="FF0000"/>
                </a:solidFill>
              </a:rPr>
              <a:t>19</a:t>
            </a:r>
            <a:r>
              <a:rPr lang="ru-RU" sz="1400" dirty="0"/>
              <a:t> - фаланга пальцев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085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578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404813"/>
            <a:ext cx="8229600" cy="1036637"/>
          </a:xfrm>
        </p:spPr>
        <p:txBody>
          <a:bodyPr/>
          <a:lstStyle/>
          <a:p>
            <a:pPr eaLnBrk="1" hangingPunct="1"/>
            <a:r>
              <a:rPr lang="ru-RU" sz="2400" smtClean="0">
                <a:latin typeface="Times New Roman" pitchFamily="18" charset="0"/>
              </a:rPr>
              <a:t>Пустынная ящерица круглоголовка бежит на четырех ногах.</a:t>
            </a:r>
            <a:r>
              <a:rPr lang="ru-RU" smtClean="0"/>
              <a:t> </a:t>
            </a:r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611188" y="5805488"/>
            <a:ext cx="81359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ru-RU" altLang="ja-JP" sz="2400">
                <a:solidFill>
                  <a:srgbClr val="000000"/>
                </a:solidFill>
                <a:latin typeface="Times New Roman" pitchFamily="18" charset="0"/>
              </a:rPr>
              <a:t>Плащеносная ящерица может бежать на задних конечностях.</a:t>
            </a:r>
            <a:r>
              <a:rPr lang="ru-RU" altLang="ja-JP">
                <a:solidFill>
                  <a:srgbClr val="000000"/>
                </a:solidFill>
              </a:rPr>
              <a:t> </a:t>
            </a:r>
            <a:endParaRPr lang="ru-RU">
              <a:solidFill>
                <a:srgbClr val="000000"/>
              </a:solidFill>
            </a:endParaRPr>
          </a:p>
        </p:txBody>
      </p:sp>
      <p:pic>
        <p:nvPicPr>
          <p:cNvPr id="10244" name="Picture 5" descr="пустынная ящериц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341438"/>
            <a:ext cx="6767512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6" descr="плащеносная ящериц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573463"/>
            <a:ext cx="65151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005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516563"/>
            <a:ext cx="8229600" cy="8651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smtClean="0">
                <a:latin typeface="Times New Roman" pitchFamily="18" charset="0"/>
              </a:rPr>
              <a:t>Ящерицы гекконы ходят по отвесным стенам с помощью специальных устройств на пальцах, разных у разных видов</a:t>
            </a:r>
          </a:p>
        </p:txBody>
      </p:sp>
      <p:pic>
        <p:nvPicPr>
          <p:cNvPr id="11267" name="Picture 4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0350"/>
            <a:ext cx="3125787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5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404813"/>
            <a:ext cx="4448175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636838"/>
            <a:ext cx="4464050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916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60350"/>
            <a:ext cx="8229600" cy="9366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smtClean="0">
                <a:latin typeface="Times New Roman" pitchFamily="18" charset="0"/>
              </a:rPr>
              <a:t>Живущие на деревьях ящерицы древесные игуаны лазают по веткам, охватывая их пальцами</a:t>
            </a:r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611188" y="5516563"/>
            <a:ext cx="81375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ru-RU" sz="2400">
                <a:solidFill>
                  <a:srgbClr val="000000"/>
                </a:solidFill>
                <a:latin typeface="Times New Roman" pitchFamily="18" charset="0"/>
              </a:rPr>
              <a:t>Ящерица хамелеон держится за ветку не только пальцами, но и цепким хвостом.</a:t>
            </a:r>
          </a:p>
        </p:txBody>
      </p:sp>
      <p:pic>
        <p:nvPicPr>
          <p:cNvPr id="12292" name="Picture 5" descr="игуа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765175"/>
            <a:ext cx="3336925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6" descr="хамелео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424113"/>
            <a:ext cx="4176712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573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915025" cy="993775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666633"/>
                </a:solidFill>
                <a:latin typeface="Times New Roman" pitchFamily="18" charset="0"/>
              </a:rPr>
              <a:t>ДРУГИЕ СПОСОБЫ ПЕРЕДВИЖЕНИЯ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08400" y="1484313"/>
            <a:ext cx="2447925" cy="28082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smtClean="0">
                <a:latin typeface="Times New Roman" pitchFamily="18" charset="0"/>
              </a:rPr>
              <a:t>Ящерица морская игуана плавает в море, колебля плоский длинный хвост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851275" y="5084763"/>
            <a:ext cx="5113338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ru-RU" sz="2400">
                <a:solidFill>
                  <a:srgbClr val="000000"/>
                </a:solidFill>
                <a:latin typeface="Times New Roman" pitchFamily="18" charset="0"/>
              </a:rPr>
              <a:t>Ящерица летающий дракон прыгает с ветки на ветку, планируя на боковых складках кожи, растянутой на ребрах.</a:t>
            </a:r>
          </a:p>
        </p:txBody>
      </p:sp>
      <p:pic>
        <p:nvPicPr>
          <p:cNvPr id="13317" name="Picture 5" descr="морская игуа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950" y="260350"/>
            <a:ext cx="27305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летающий драко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133600"/>
            <a:ext cx="3327400" cy="450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946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45125"/>
            <a:ext cx="8229600" cy="892175"/>
          </a:xfrm>
        </p:spPr>
        <p:txBody>
          <a:bodyPr/>
          <a:lstStyle/>
          <a:p>
            <a:pPr eaLnBrk="1" hangingPunct="1"/>
            <a:r>
              <a:rPr lang="ru-RU" sz="2400" smtClean="0">
                <a:latin typeface="Times New Roman" pitchFamily="18" charset="0"/>
              </a:rPr>
              <a:t>У некоторых ящериц нет ног (веретеница, желтопузик), и они ползают, изгибая все тело.</a:t>
            </a:r>
          </a:p>
        </p:txBody>
      </p:sp>
      <p:pic>
        <p:nvPicPr>
          <p:cNvPr id="14339" name="Picture 4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12875"/>
            <a:ext cx="8397875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037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666633"/>
                </a:solidFill>
                <a:latin typeface="Times New Roman" pitchFamily="18" charset="0"/>
              </a:rPr>
              <a:t>ДВИЖЕНИЕ ЗМЕЙ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868863"/>
            <a:ext cx="8229600" cy="1655762"/>
          </a:xfrm>
        </p:spPr>
        <p:txBody>
          <a:bodyPr/>
          <a:lstStyle/>
          <a:p>
            <a:pPr eaLnBrk="1" hangingPunct="1"/>
            <a:r>
              <a:rPr lang="ru-RU" sz="2000" smtClean="0">
                <a:latin typeface="Times New Roman" pitchFamily="18" charset="0"/>
              </a:rPr>
              <a:t>У змей нет ног, и тем не менее они прекрасно передвигаются по земле, в том числе и по мелкому сыпучему песку. Они прыгают, лазают по деревьям, плавают, ползают в норах под землей. Все это они могут делать благодаря гибкому телу, основу которого составляет позвоночник из нескольких сотен позвонков.</a:t>
            </a:r>
          </a:p>
        </p:txBody>
      </p:sp>
      <p:pic>
        <p:nvPicPr>
          <p:cNvPr id="15364" name="Picture 4" descr="зме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052513"/>
            <a:ext cx="4641850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870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868863"/>
            <a:ext cx="8229600" cy="1728787"/>
          </a:xfrm>
        </p:spPr>
        <p:txBody>
          <a:bodyPr/>
          <a:lstStyle/>
          <a:p>
            <a:pPr eaLnBrk="1" hangingPunct="1"/>
            <a:r>
              <a:rPr lang="ru-RU" sz="2000" smtClean="0">
                <a:latin typeface="Times New Roman" pitchFamily="18" charset="0"/>
              </a:rPr>
              <a:t>Змея-стрела изящно и свободно скользит по веткам.</a:t>
            </a:r>
          </a:p>
          <a:p>
            <a:pPr eaLnBrk="1" hangingPunct="1"/>
            <a:r>
              <a:rPr lang="ru-RU" sz="2000" smtClean="0">
                <a:latin typeface="Times New Roman" pitchFamily="18" charset="0"/>
              </a:rPr>
              <a:t>Секрет этого движения в том, что разные части тела змеи движутся одновременно с разной скоростью и в разных направлениях, меняя размер и кривизну дуг, описываемых телом. При этом они цепляются за неровности брюшными чешуями.</a:t>
            </a:r>
          </a:p>
        </p:txBody>
      </p:sp>
      <p:pic>
        <p:nvPicPr>
          <p:cNvPr id="16387" name="Picture 4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76250"/>
            <a:ext cx="5722938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262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6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7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8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9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0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687</Words>
  <Application>Microsoft Office PowerPoint</Application>
  <PresentationFormat>Экран (4:3)</PresentationFormat>
  <Paragraphs>48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22</vt:i4>
      </vt:variant>
      <vt:variant>
        <vt:lpstr>Заголовки слайдов</vt:lpstr>
      </vt:variant>
      <vt:variant>
        <vt:i4>23</vt:i4>
      </vt:variant>
    </vt:vector>
  </HeadingPairs>
  <TitlesOfParts>
    <vt:vector size="45" baseType="lpstr">
      <vt:lpstr>Тема Office</vt:lpstr>
      <vt:lpstr>Оформление по умолчанию</vt:lpstr>
      <vt:lpstr>1_Оформление по умолчанию</vt:lpstr>
      <vt:lpstr>2_Оформление по умолчанию</vt:lpstr>
      <vt:lpstr>3_Оформление по умолчанию</vt:lpstr>
      <vt:lpstr>4_Оформление по умолчанию</vt:lpstr>
      <vt:lpstr>5_Оформление по умолчанию</vt:lpstr>
      <vt:lpstr>6_Оформление по умолчанию</vt:lpstr>
      <vt:lpstr>7_Оформление по умолчанию</vt:lpstr>
      <vt:lpstr>8_Оформление по умолчанию</vt:lpstr>
      <vt:lpstr>9_Оформление по умолчанию</vt:lpstr>
      <vt:lpstr>10_Оформление по умолчанию</vt:lpstr>
      <vt:lpstr>11_Оформление по умолчанию</vt:lpstr>
      <vt:lpstr>12_Оформление по умолчанию</vt:lpstr>
      <vt:lpstr>13_Оформление по умолчанию</vt:lpstr>
      <vt:lpstr>14_Оформление по умолчанию</vt:lpstr>
      <vt:lpstr>15_Оформление по умолчанию</vt:lpstr>
      <vt:lpstr>16_Оформление по умолчанию</vt:lpstr>
      <vt:lpstr>17_Оформление по умолчанию</vt:lpstr>
      <vt:lpstr>18_Оформление по умолчанию</vt:lpstr>
      <vt:lpstr>19_Оформление по умолчанию</vt:lpstr>
      <vt:lpstr>20_Оформление по умолчанию</vt:lpstr>
      <vt:lpstr>Место обитания, образ жизни и внешнее строение пресмыкающихся.  Питание и дыхание.</vt:lpstr>
      <vt:lpstr>ДВИЖЕНИЕ ЯЩЕРИЦ С ПОМОЩЬЮ НОГ</vt:lpstr>
      <vt:lpstr>Презентация PowerPoint</vt:lpstr>
      <vt:lpstr>Презентация PowerPoint</vt:lpstr>
      <vt:lpstr>Презентация PowerPoint</vt:lpstr>
      <vt:lpstr>ДРУГИЕ СПОСОБЫ ПЕРЕДВИЖЕНИЯ</vt:lpstr>
      <vt:lpstr>Презентация PowerPoint</vt:lpstr>
      <vt:lpstr>ДВИЖЕНИЕ ЗМЕЙ</vt:lpstr>
      <vt:lpstr>Презентация PowerPoint</vt:lpstr>
      <vt:lpstr>СПОСОБЫ ДВИЖЕНИЯ ЗМЕЙ</vt:lpstr>
      <vt:lpstr>Презентация PowerPoint</vt:lpstr>
      <vt:lpstr>Презентация PowerPoint</vt:lpstr>
      <vt:lpstr>ПРИСПОСОБЛЕНИЯ К ПИТАНИЮ</vt:lpstr>
      <vt:lpstr>Презентация PowerPoint</vt:lpstr>
      <vt:lpstr>Презентация PowerPoint</vt:lpstr>
      <vt:lpstr>ПРИЕМЫ ОХОТЫ У ЗМЕЙ</vt:lpstr>
      <vt:lpstr>Презентация PowerPoint</vt:lpstr>
      <vt:lpstr>Презентация PowerPoint</vt:lpstr>
      <vt:lpstr>ПОКРОВЫ И ОКРАСКА</vt:lpstr>
      <vt:lpstr>Презентация PowerPoint</vt:lpstr>
      <vt:lpstr>ЛИНЬКА</vt:lpstr>
      <vt:lpstr>ТЕРРИТОРИАЛЬНОЕ ПОВЕДЕНИЕ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Место обитания, образ жизни и внешнее строение пресмыкающихся.  Питание и дыхание.</dc:title>
  <dc:creator>Admin</dc:creator>
  <cp:lastModifiedBy>Admin</cp:lastModifiedBy>
  <cp:revision>6</cp:revision>
  <dcterms:created xsi:type="dcterms:W3CDTF">2016-02-13T12:48:25Z</dcterms:created>
  <dcterms:modified xsi:type="dcterms:W3CDTF">2016-02-14T08:32:39Z</dcterms:modified>
</cp:coreProperties>
</file>