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988C2-85F3-4BD7-AD9D-A7CECF6F34D1}" type="datetimeFigureOut">
              <a:rPr lang="ru-RU" smtClean="0"/>
              <a:pPr/>
              <a:t>05.06.2021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F6D4-AAE6-4425-9563-543AD77E3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 урока: Отряды насекомых с полным превращением</a:t>
            </a:r>
            <a:endParaRPr lang="ru-RU" b="1" dirty="0"/>
          </a:p>
        </p:txBody>
      </p:sp>
      <p:pic>
        <p:nvPicPr>
          <p:cNvPr id="1026" name="Picture 2" descr="C:\Documents and Settings\САНЯ\Мои документы\Мои рисунки\Korov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85926"/>
            <a:ext cx="2822043" cy="2500330"/>
          </a:xfrm>
          <a:prstGeom prst="rect">
            <a:avLst/>
          </a:prstGeom>
          <a:noFill/>
        </p:spPr>
      </p:pic>
      <p:pic>
        <p:nvPicPr>
          <p:cNvPr id="1027" name="Picture 3" descr="C:\Documents and Settings\САНЯ\Мои документы\Мои рисунки\normal_animals14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2571744"/>
            <a:ext cx="3338395" cy="3071834"/>
          </a:xfrm>
          <a:prstGeom prst="rect">
            <a:avLst/>
          </a:prstGeom>
          <a:noFill/>
        </p:spPr>
      </p:pic>
      <p:pic>
        <p:nvPicPr>
          <p:cNvPr id="1028" name="Picture 4" descr="C:\Documents and Settings\САНЯ\Мои документы\Мои рисунки\insects0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1714488"/>
            <a:ext cx="1953746" cy="1714512"/>
          </a:xfrm>
          <a:prstGeom prst="rect">
            <a:avLst/>
          </a:prstGeom>
          <a:noFill/>
        </p:spPr>
      </p:pic>
      <p:pic>
        <p:nvPicPr>
          <p:cNvPr id="1029" name="Picture 5" descr="C:\Documents and Settings\САНЯ\Мои документы\Мои рисунки\0717200814530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15140" y="3643314"/>
            <a:ext cx="2214578" cy="2947626"/>
          </a:xfrm>
          <a:prstGeom prst="rect">
            <a:avLst/>
          </a:prstGeom>
          <a:noFill/>
        </p:spPr>
      </p:pic>
      <p:pic>
        <p:nvPicPr>
          <p:cNvPr id="1030" name="Picture 6" descr="C:\Documents and Settings\САНЯ\Мои документы\Мои рисунки\Новая папка\Ont_gibbulus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4643446"/>
            <a:ext cx="2214578" cy="18114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Тестовые задания</a:t>
            </a:r>
          </a:p>
          <a:p>
            <a:pPr marL="457200" indent="-457200">
              <a:buNone/>
            </a:pPr>
            <a:r>
              <a:rPr lang="ru-RU" sz="1400" b="1" dirty="0" smtClean="0"/>
              <a:t>1. Насекомые с неполным превращением проходят стадии развития:</a:t>
            </a:r>
          </a:p>
          <a:p>
            <a:pPr marL="457200" indent="-457200">
              <a:buNone/>
            </a:pPr>
            <a:r>
              <a:rPr lang="ru-RU" sz="1400" dirty="0" smtClean="0"/>
              <a:t>А) Яйцо – Личинка – Имаго ; Б) Яйцо – Личинка – Куколка - Имаго ;  В) Яйцо – Имаго</a:t>
            </a:r>
          </a:p>
          <a:p>
            <a:pPr marL="457200" indent="-457200">
              <a:buNone/>
            </a:pPr>
            <a:r>
              <a:rPr lang="ru-RU" sz="1400" b="1" dirty="0" smtClean="0"/>
              <a:t>2. Личинка – это стадия:</a:t>
            </a:r>
          </a:p>
          <a:p>
            <a:pPr marL="457200" indent="-457200">
              <a:buNone/>
            </a:pPr>
            <a:r>
              <a:rPr lang="ru-RU" sz="1400" dirty="0" smtClean="0"/>
              <a:t>А) активного питания, роста и линьки; Б) покоя;  В) расселения</a:t>
            </a:r>
          </a:p>
          <a:p>
            <a:pPr marL="457200" indent="-457200">
              <a:buNone/>
            </a:pPr>
            <a:r>
              <a:rPr lang="ru-RU" sz="1400" b="1" dirty="0" smtClean="0"/>
              <a:t>3. Какие насекомые слышат ногами?</a:t>
            </a:r>
          </a:p>
          <a:p>
            <a:pPr marL="457200" indent="-457200">
              <a:buNone/>
            </a:pPr>
            <a:r>
              <a:rPr lang="ru-RU" sz="1400" dirty="0" smtClean="0"/>
              <a:t>А) кузнечики;  Б) бабочки;  В) мухи</a:t>
            </a:r>
          </a:p>
          <a:p>
            <a:pPr>
              <a:buNone/>
            </a:pPr>
            <a:r>
              <a:rPr lang="ru-RU" sz="1400" b="1" dirty="0" smtClean="0"/>
              <a:t>4. В теле насекомых различают:</a:t>
            </a:r>
          </a:p>
          <a:p>
            <a:pPr>
              <a:buNone/>
            </a:pPr>
            <a:r>
              <a:rPr lang="ru-RU" sz="1400" dirty="0" smtClean="0"/>
              <a:t> А) три отдела (голова, грудь, брюшко);    Б) два отдела (головогрудь, брюшко);</a:t>
            </a:r>
          </a:p>
          <a:p>
            <a:pPr>
              <a:buNone/>
            </a:pPr>
            <a:r>
              <a:rPr lang="ru-RU" sz="1400" dirty="0" smtClean="0"/>
              <a:t> В) два отдела (голова и слитные грудь и брюшко).</a:t>
            </a:r>
          </a:p>
          <a:p>
            <a:pPr>
              <a:buNone/>
            </a:pPr>
            <a:r>
              <a:rPr lang="ru-RU" sz="1400" b="1" dirty="0" smtClean="0"/>
              <a:t>5. Крылья насекомых располагаются на:</a:t>
            </a:r>
          </a:p>
          <a:p>
            <a:pPr>
              <a:buNone/>
            </a:pPr>
            <a:r>
              <a:rPr lang="ru-RU" sz="1400" dirty="0" smtClean="0"/>
              <a:t> А) любых сегментах груди;  Б) первом и втором сегментах груди;  В) втором и третьем сегментах груди.</a:t>
            </a:r>
          </a:p>
          <a:p>
            <a:pPr>
              <a:buNone/>
            </a:pPr>
            <a:r>
              <a:rPr lang="ru-RU" sz="1400" b="1" dirty="0" smtClean="0"/>
              <a:t>6. «Маска» личинок стрекоз – это:</a:t>
            </a:r>
          </a:p>
          <a:p>
            <a:pPr>
              <a:buNone/>
            </a:pPr>
            <a:r>
              <a:rPr lang="ru-RU" sz="1400" dirty="0" smtClean="0"/>
              <a:t> А) передняя часть головы;   Б) ловчий аппарат, образованный челюстями;  В) изменённая нижняя губа.</a:t>
            </a:r>
          </a:p>
          <a:p>
            <a:pPr>
              <a:buNone/>
            </a:pPr>
            <a:r>
              <a:rPr lang="ru-RU" sz="1400" b="1" dirty="0" smtClean="0"/>
              <a:t>7. Жилкование крыла насекомых – это:</a:t>
            </a:r>
          </a:p>
          <a:p>
            <a:pPr>
              <a:buNone/>
            </a:pPr>
            <a:r>
              <a:rPr lang="ru-RU" sz="1400" dirty="0" smtClean="0"/>
              <a:t> А) система расположения в крыле разветвлений трахей;  Б) утолщения покровов крыла;</a:t>
            </a:r>
          </a:p>
          <a:p>
            <a:pPr>
              <a:buNone/>
            </a:pPr>
            <a:r>
              <a:rPr lang="ru-RU" sz="1400" dirty="0" smtClean="0"/>
              <a:t> В) рисунок, образуемый разветвлениями кровеносных сосудов, заходящих в крыло.</a:t>
            </a:r>
          </a:p>
          <a:p>
            <a:pPr>
              <a:buNone/>
            </a:pPr>
            <a:r>
              <a:rPr lang="ru-RU" sz="1400" b="1" dirty="0" smtClean="0"/>
              <a:t>8. К отряду Прямокрылые относят:</a:t>
            </a:r>
          </a:p>
          <a:p>
            <a:pPr>
              <a:buNone/>
            </a:pPr>
            <a:r>
              <a:rPr lang="ru-RU" sz="1400" dirty="0" smtClean="0"/>
              <a:t>А) саранча, кузнечик;  Б) стрекоза, пчела;  В) медведка, муха</a:t>
            </a:r>
          </a:p>
          <a:p>
            <a:pPr>
              <a:buNone/>
            </a:pPr>
            <a:r>
              <a:rPr lang="ru-RU" sz="1400" b="1" dirty="0" smtClean="0"/>
              <a:t>9. Орган стрекотания у кузнечика находится на:</a:t>
            </a:r>
          </a:p>
          <a:p>
            <a:pPr>
              <a:buNone/>
            </a:pPr>
            <a:r>
              <a:rPr lang="ru-RU" sz="1400" dirty="0" smtClean="0"/>
              <a:t>А)  брюшке;  Б) надкрыльях;  В) на голени передней пары конечности</a:t>
            </a:r>
          </a:p>
          <a:p>
            <a:pPr>
              <a:buAutoNum type="arabicPeriod" startAt="10"/>
            </a:pPr>
            <a:r>
              <a:rPr lang="ru-RU" sz="1400" b="1" dirty="0" smtClean="0"/>
              <a:t>Личинки стрекозы развиваются :</a:t>
            </a:r>
          </a:p>
          <a:p>
            <a:pPr>
              <a:buNone/>
            </a:pPr>
            <a:r>
              <a:rPr lang="ru-RU" sz="1400" dirty="0" smtClean="0"/>
              <a:t>А) в почве;  Б) в воде;  в) на суше </a:t>
            </a:r>
          </a:p>
          <a:p>
            <a:pPr algn="ctr">
              <a:buNone/>
            </a:pPr>
            <a:r>
              <a:rPr lang="ru-RU" sz="1400" b="1" dirty="0" smtClean="0">
                <a:solidFill>
                  <a:srgbClr val="FF0000"/>
                </a:solidFill>
              </a:rPr>
              <a:t>Спасибо за работу!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 marL="457200" indent="-457200">
              <a:buNone/>
            </a:pPr>
            <a:endParaRPr lang="ru-RU" sz="16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Схема развития насекомых с полным превращением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714488"/>
            <a:ext cx="6429420" cy="471490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Имаго</a:t>
            </a:r>
          </a:p>
          <a:p>
            <a:pPr algn="ctr">
              <a:buNone/>
            </a:pPr>
            <a:r>
              <a:rPr lang="ru-RU" b="1" dirty="0">
                <a:latin typeface="Times New Roman"/>
                <a:cs typeface="Times New Roman"/>
              </a:rPr>
              <a:t>↑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Куколка</a:t>
            </a:r>
          </a:p>
          <a:p>
            <a:pPr algn="ctr">
              <a:buNone/>
            </a:pPr>
            <a:r>
              <a:rPr lang="ru-RU" b="1" dirty="0" smtClean="0">
                <a:latin typeface="Times New Roman"/>
                <a:cs typeface="Times New Roman"/>
              </a:rPr>
              <a:t>↑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Личинка</a:t>
            </a:r>
          </a:p>
          <a:p>
            <a:pPr algn="ctr">
              <a:buNone/>
            </a:pPr>
            <a:r>
              <a:rPr lang="ru-RU" b="1" dirty="0" smtClean="0">
                <a:latin typeface="Times New Roman"/>
                <a:cs typeface="Times New Roman"/>
              </a:rPr>
              <a:t>↑</a:t>
            </a: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Яйцо</a:t>
            </a:r>
            <a:endParaRPr lang="ru-RU" b="1" dirty="0"/>
          </a:p>
        </p:txBody>
      </p:sp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549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274078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Отряды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>
                          <a:latin typeface="Times New Roman"/>
                          <a:cs typeface="Times New Roman"/>
                        </a:rPr>
                        <a:t>?</a:t>
                      </a:r>
                      <a:endParaRPr lang="ru-RU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 smtClean="0">
                          <a:latin typeface="Times New Roman"/>
                          <a:cs typeface="Times New Roman"/>
                        </a:rPr>
                        <a:t>?</a:t>
                      </a:r>
                      <a:endParaRPr lang="ru-RU" sz="60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 smtClean="0">
                          <a:latin typeface="Times New Roman"/>
                          <a:cs typeface="Times New Roman"/>
                        </a:rPr>
                        <a:t>?</a:t>
                      </a:r>
                      <a:endParaRPr lang="ru-RU" sz="6000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26910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8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071546"/>
          <a:ext cx="8286778" cy="475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870"/>
                <a:gridCol w="1942227"/>
                <a:gridCol w="2158030"/>
                <a:gridCol w="1884651"/>
              </a:tblGrid>
              <a:tr h="1571636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Отряды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Строение </a:t>
                      </a:r>
                    </a:p>
                    <a:p>
                      <a:pPr algn="ctr"/>
                      <a:r>
                        <a:rPr lang="ru-RU" sz="3200" dirty="0" smtClean="0"/>
                        <a:t>крыльев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Строение ротового </a:t>
                      </a:r>
                    </a:p>
                    <a:p>
                      <a:pPr algn="ctr"/>
                      <a:r>
                        <a:rPr lang="ru-RU" sz="2800" dirty="0" smtClean="0"/>
                        <a:t>аппарата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Тип </a:t>
                      </a:r>
                    </a:p>
                    <a:p>
                      <a:pPr algn="ctr"/>
                      <a:r>
                        <a:rPr lang="ru-RU" sz="2800" dirty="0" smtClean="0"/>
                        <a:t>развития</a:t>
                      </a:r>
                      <a:endParaRPr lang="ru-RU" sz="2800" dirty="0"/>
                    </a:p>
                  </a:txBody>
                  <a:tcPr/>
                </a:tc>
              </a:tr>
              <a:tr h="7955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Жёсткокрылые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55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Чешуекрылые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55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Перепончатокрылые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955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Двукрылые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11222"/>
          </a:xfrm>
        </p:spPr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Ротовые аппараты </a:t>
            </a:r>
            <a:r>
              <a:rPr lang="ru-RU" b="1" dirty="0" smtClean="0">
                <a:solidFill>
                  <a:srgbClr val="FF0000"/>
                </a:solidFill>
              </a:rPr>
              <a:t>насекомых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2" name="Picture 4" descr="C:\Documents and Settings\САНЯ\Мои документы\Мои рисунки\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096407" cy="57864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Крыло бабочки         </a:t>
            </a:r>
            <a:r>
              <a:rPr lang="ru-RU" b="1" dirty="0" smtClean="0">
                <a:solidFill>
                  <a:srgbClr val="FF0000"/>
                </a:solidFill>
              </a:rPr>
              <a:t>Крыло мухи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Documents and Settings\САНЯ\Мои документы\Мои рисунки\крыло бабочк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14422"/>
            <a:ext cx="4071966" cy="3714776"/>
          </a:xfrm>
          <a:prstGeom prst="rect">
            <a:avLst/>
          </a:prstGeom>
          <a:noFill/>
        </p:spPr>
      </p:pic>
      <p:pic>
        <p:nvPicPr>
          <p:cNvPr id="3075" name="Picture 3" descr="C:\Documents and Settings\САНЯ\Мои документы\Мои рисунки\крыло мухи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000108"/>
            <a:ext cx="3996429" cy="2571768"/>
          </a:xfrm>
          <a:prstGeom prst="rect">
            <a:avLst/>
          </a:prstGeom>
          <a:noFill/>
        </p:spPr>
      </p:pic>
      <p:pic>
        <p:nvPicPr>
          <p:cNvPr id="3076" name="Picture 4" descr="C:\Documents and Settings\САНЯ\Мои документы\Мои рисунки\13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857628"/>
            <a:ext cx="4186246" cy="300037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786050" y="5286388"/>
            <a:ext cx="1785950" cy="1285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</a:rPr>
              <a:t>Крыло жука</a:t>
            </a:r>
            <a:endParaRPr lang="ru-RU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333</Words>
  <Application>Microsoft Office PowerPoint</Application>
  <PresentationFormat>Экран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урока: Отряды насекомых с полным превращением</vt:lpstr>
      <vt:lpstr>Презентация PowerPoint</vt:lpstr>
      <vt:lpstr>Схема развития насекомых с полным превращением</vt:lpstr>
      <vt:lpstr>Презентация PowerPoint</vt:lpstr>
      <vt:lpstr>Презентация PowerPoint</vt:lpstr>
      <vt:lpstr>Ротовые аппараты насекомых</vt:lpstr>
      <vt:lpstr>  Крыло бабочки         Крыло мухи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Отряды насекомых с полным превращением</dc:title>
  <dc:creator>САНЯ</dc:creator>
  <cp:lastModifiedBy>1</cp:lastModifiedBy>
  <cp:revision>23</cp:revision>
  <dcterms:created xsi:type="dcterms:W3CDTF">2011-01-30T14:18:08Z</dcterms:created>
  <dcterms:modified xsi:type="dcterms:W3CDTF">2021-06-05T13:39:28Z</dcterms:modified>
</cp:coreProperties>
</file>