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1" r:id="rId5"/>
    <p:sldId id="262" r:id="rId6"/>
    <p:sldId id="263" r:id="rId7"/>
    <p:sldId id="264" r:id="rId8"/>
    <p:sldId id="265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D2920-C56B-4EC0-A177-A283FF774F20}" type="datetimeFigureOut">
              <a:rPr lang="ru-RU" smtClean="0"/>
              <a:pPr/>
              <a:t>12.02.2011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F0E4B-1489-47F2-9181-7A7231CCC1E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D2920-C56B-4EC0-A177-A283FF774F20}" type="datetimeFigureOut">
              <a:rPr lang="ru-RU" smtClean="0"/>
              <a:pPr/>
              <a:t>12.02.2011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F0E4B-1489-47F2-9181-7A7231CCC1E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D2920-C56B-4EC0-A177-A283FF774F20}" type="datetimeFigureOut">
              <a:rPr lang="ru-RU" smtClean="0"/>
              <a:pPr/>
              <a:t>12.02.2011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F0E4B-1489-47F2-9181-7A7231CCC1E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D2920-C56B-4EC0-A177-A283FF774F20}" type="datetimeFigureOut">
              <a:rPr lang="ru-RU" smtClean="0"/>
              <a:pPr/>
              <a:t>12.02.2011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F0E4B-1489-47F2-9181-7A7231CCC1E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D2920-C56B-4EC0-A177-A283FF774F20}" type="datetimeFigureOut">
              <a:rPr lang="ru-RU" smtClean="0"/>
              <a:pPr/>
              <a:t>12.02.2011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F0E4B-1489-47F2-9181-7A7231CCC1E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D2920-C56B-4EC0-A177-A283FF774F20}" type="datetimeFigureOut">
              <a:rPr lang="ru-RU" smtClean="0"/>
              <a:pPr/>
              <a:t>12.02.2011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F0E4B-1489-47F2-9181-7A7231CCC1E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D2920-C56B-4EC0-A177-A283FF774F20}" type="datetimeFigureOut">
              <a:rPr lang="ru-RU" smtClean="0"/>
              <a:pPr/>
              <a:t>12.02.2011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F0E4B-1489-47F2-9181-7A7231CCC1E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D2920-C56B-4EC0-A177-A283FF774F20}" type="datetimeFigureOut">
              <a:rPr lang="ru-RU" smtClean="0"/>
              <a:pPr/>
              <a:t>12.02.2011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F0E4B-1489-47F2-9181-7A7231CCC1E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D2920-C56B-4EC0-A177-A283FF774F20}" type="datetimeFigureOut">
              <a:rPr lang="ru-RU" smtClean="0"/>
              <a:pPr/>
              <a:t>12.02.2011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F0E4B-1489-47F2-9181-7A7231CCC1E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D2920-C56B-4EC0-A177-A283FF774F20}" type="datetimeFigureOut">
              <a:rPr lang="ru-RU" smtClean="0"/>
              <a:pPr/>
              <a:t>12.02.2011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F0E4B-1489-47F2-9181-7A7231CCC1E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D2920-C56B-4EC0-A177-A283FF774F20}" type="datetimeFigureOut">
              <a:rPr lang="ru-RU" smtClean="0"/>
              <a:pPr/>
              <a:t>12.02.2011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F0E4B-1489-47F2-9181-7A7231CCC1E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DD2920-C56B-4EC0-A177-A283FF774F20}" type="datetimeFigureOut">
              <a:rPr lang="ru-RU" smtClean="0"/>
              <a:pPr/>
              <a:t>12.02.2011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1F0E4B-1489-47F2-9181-7A7231CCC1EC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jpeg"/><Relationship Id="rId4" Type="http://schemas.openxmlformats.org/officeDocument/2006/relationships/image" Target="../media/image11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0B050"/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714348" y="714356"/>
            <a:ext cx="7858180" cy="193899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6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Обобщение по теме:</a:t>
            </a:r>
          </a:p>
          <a:p>
            <a:pPr algn="ctr"/>
            <a:r>
              <a:rPr lang="ru-RU" sz="6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«Тип Членистоногие»</a:t>
            </a:r>
            <a:endParaRPr lang="ru-RU" sz="6000" dirty="0" smtClean="0"/>
          </a:p>
        </p:txBody>
      </p:sp>
      <p:pic>
        <p:nvPicPr>
          <p:cNvPr id="1026" name="Picture 2" descr="C:\Documents and Settings\САНЯ\Мои документы\Мои рисунки\Новая папка\Phosphuga_atrata_small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20273657">
            <a:off x="497457" y="3544060"/>
            <a:ext cx="2945684" cy="2080389"/>
          </a:xfrm>
          <a:prstGeom prst="rect">
            <a:avLst/>
          </a:prstGeom>
          <a:noFill/>
        </p:spPr>
      </p:pic>
      <p:pic>
        <p:nvPicPr>
          <p:cNvPr id="1027" name="Picture 3" descr="H:\Photos\IMG0152A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572264" y="3000372"/>
            <a:ext cx="2286000" cy="3048000"/>
          </a:xfrm>
          <a:prstGeom prst="rect">
            <a:avLst/>
          </a:prstGeom>
          <a:noFill/>
        </p:spPr>
      </p:pic>
      <p:pic>
        <p:nvPicPr>
          <p:cNvPr id="7" name="Рисунок 6"/>
          <p:cNvPicPr/>
          <p:nvPr/>
        </p:nvPicPr>
        <p:blipFill>
          <a:blip r:embed="rId4">
            <a:clrChange>
              <a:clrFrom>
                <a:srgbClr val="008080"/>
              </a:clrFrom>
              <a:clrTo>
                <a:srgbClr val="008080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786182" y="4357694"/>
            <a:ext cx="2357454" cy="22145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wheel spokes="2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Documents and Settings\САНЯ\Мои документы\Мои рисунки\bio03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-1"/>
            <a:ext cx="5143504" cy="3858723"/>
          </a:xfrm>
          <a:prstGeom prst="rect">
            <a:avLst/>
          </a:prstGeom>
          <a:noFill/>
        </p:spPr>
      </p:pic>
      <p:pic>
        <p:nvPicPr>
          <p:cNvPr id="5" name="Picture 2" descr="C:\Documents and Settings\САНЯ\Мои документы\Мои рисунки\120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857620" y="2923915"/>
            <a:ext cx="5286380" cy="3934085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circl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Documents and Settings\САНЯ\Мои документы\Мои рисунки\beetle.gif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" y="-1"/>
            <a:ext cx="5072065" cy="3800343"/>
          </a:xfrm>
          <a:prstGeom prst="rect">
            <a:avLst/>
          </a:prstGeom>
          <a:noFill/>
        </p:spPr>
      </p:pic>
      <p:pic>
        <p:nvPicPr>
          <p:cNvPr id="5" name="Picture 2" descr="C:\Documents and Settings\САНЯ\Мои документы\Мои рисунки\Howtodrawabutterflymain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905245" y="2928934"/>
            <a:ext cx="5238755" cy="3929066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diamond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C:\Documents and Settings\САНЯ\Мои документы\Мои рисунки\49459924_IMGOOqzPB70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4572000" cy="3714752"/>
          </a:xfrm>
          <a:prstGeom prst="rect">
            <a:avLst/>
          </a:prstGeom>
          <a:noFill/>
        </p:spPr>
      </p:pic>
      <p:pic>
        <p:nvPicPr>
          <p:cNvPr id="6" name="Содержимое 3"/>
          <p:cNvPicPr>
            <a:picLocks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428960" y="2214554"/>
            <a:ext cx="5715040" cy="4429156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strips dir="r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/>
          <p:cNvPicPr>
            <a:picLocks noGrp="1"/>
          </p:cNvPicPr>
          <p:nvPr>
            <p:ph idx="1"/>
          </p:nvPr>
        </p:nvPicPr>
        <p:blipFill>
          <a:blip r:embed="rId2">
            <a:clrChange>
              <a:clrFrom>
                <a:srgbClr val="008080"/>
              </a:clrFrom>
              <a:clrTo>
                <a:srgbClr val="008080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57158" y="571480"/>
            <a:ext cx="3643338" cy="30003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3" descr="C:\Documents and Settings\САНЯ\Мои документы\Мои рисунки\g2713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57752" y="285728"/>
            <a:ext cx="3680873" cy="2714644"/>
          </a:xfrm>
          <a:prstGeom prst="rect">
            <a:avLst/>
          </a:prstGeom>
          <a:noFill/>
        </p:spPr>
      </p:pic>
      <p:pic>
        <p:nvPicPr>
          <p:cNvPr id="6" name="Picture 2" descr="C:\Documents and Settings\САНЯ\Мои документы\Мои рисунки\Новая папка\2958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00034" y="3786190"/>
            <a:ext cx="3745732" cy="2786082"/>
          </a:xfrm>
          <a:prstGeom prst="rect">
            <a:avLst/>
          </a:prstGeom>
          <a:noFill/>
        </p:spPr>
      </p:pic>
      <p:pic>
        <p:nvPicPr>
          <p:cNvPr id="7" name="Содержимое 3"/>
          <p:cNvPicPr>
            <a:picLocks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000628" y="3500438"/>
            <a:ext cx="3571900" cy="30003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strips dir="l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0" y="-1"/>
          <a:ext cx="9144000" cy="6867039"/>
        </p:xfrm>
        <a:graphic>
          <a:graphicData uri="http://schemas.openxmlformats.org/drawingml/2006/table">
            <a:tbl>
              <a:tblPr/>
              <a:tblGrid>
                <a:gridCol w="2285283"/>
                <a:gridCol w="2286239"/>
                <a:gridCol w="2286239"/>
                <a:gridCol w="2286239"/>
              </a:tblGrid>
              <a:tr h="42752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Признаки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Ракообразные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Паукообразные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Насекомые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140379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2800" dirty="0" smtClean="0"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dirty="0" smtClean="0">
                          <a:latin typeface="Times New Roman"/>
                          <a:ea typeface="Times New Roman"/>
                        </a:rPr>
                        <a:t>Скелет</a:t>
                      </a:r>
                      <a:endParaRPr lang="ru-RU" sz="2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800" dirty="0" smtClean="0"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 err="1" smtClean="0">
                          <a:latin typeface="Times New Roman"/>
                          <a:ea typeface="Times New Roman"/>
                        </a:rPr>
                        <a:t>хитинизированная</a:t>
                      </a:r>
                      <a:r>
                        <a:rPr lang="ru-RU" sz="1800" dirty="0" smtClean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800" dirty="0">
                          <a:latin typeface="Times New Roman"/>
                          <a:ea typeface="Times New Roman"/>
                        </a:rPr>
                        <a:t>кутикула, пропитана известью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800" dirty="0" smtClean="0"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 err="1" smtClean="0">
                          <a:latin typeface="Times New Roman"/>
                          <a:ea typeface="Times New Roman"/>
                        </a:rPr>
                        <a:t>хитинизированная</a:t>
                      </a:r>
                      <a:endParaRPr lang="ru-RU" sz="1800" dirty="0"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</a:rPr>
                        <a:t>кутикула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800" dirty="0" smtClean="0"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 err="1" smtClean="0">
                          <a:latin typeface="Times New Roman"/>
                          <a:ea typeface="Times New Roman"/>
                        </a:rPr>
                        <a:t>хитинизированная</a:t>
                      </a:r>
                      <a:endParaRPr lang="ru-RU" sz="1800" dirty="0"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</a:rPr>
                        <a:t>кутикула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90833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latin typeface="Times New Roman"/>
                          <a:ea typeface="Times New Roman"/>
                        </a:rPr>
                        <a:t>Отделы </a:t>
                      </a:r>
                      <a:r>
                        <a:rPr lang="ru-RU" sz="2400" dirty="0">
                          <a:latin typeface="Times New Roman"/>
                          <a:ea typeface="Times New Roman"/>
                        </a:rPr>
                        <a:t>тела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</a:rPr>
                        <a:t>2 (головогрудь и брюшко)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</a:rPr>
                        <a:t>2 (головогрудь и брюшко)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</a:rPr>
                        <a:t>3 (голова, грудь, брюшко)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72248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Times New Roman"/>
                        </a:rPr>
                        <a:t>Число пар усиков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Times New Roman"/>
                        </a:rPr>
                        <a:t>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Times New Roman"/>
                        </a:rPr>
                        <a:t>-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49545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Times New Roman"/>
                        </a:rPr>
                        <a:t>Число пар ног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Times New Roman"/>
                        </a:rPr>
                        <a:t>10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Times New Roman"/>
                        </a:rPr>
                        <a:t>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Times New Roman"/>
                        </a:rPr>
                        <a:t>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108372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latin typeface="Times New Roman"/>
                          <a:ea typeface="Times New Roman"/>
                        </a:rPr>
                        <a:t>Наличие </a:t>
                      </a:r>
                      <a:r>
                        <a:rPr lang="ru-RU" sz="2400" dirty="0">
                          <a:latin typeface="Times New Roman"/>
                          <a:ea typeface="Times New Roman"/>
                        </a:rPr>
                        <a:t>крыльев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Times New Roman"/>
                        </a:rPr>
                        <a:t>-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Times New Roman"/>
                        </a:rPr>
                        <a:t>-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</a:rPr>
                        <a:t>либо нет, </a:t>
                      </a:r>
                      <a:endParaRPr lang="ru-RU" sz="1800" dirty="0" smtClean="0"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Times New Roman"/>
                          <a:ea typeface="Times New Roman"/>
                        </a:rPr>
                        <a:t>либо </a:t>
                      </a:r>
                      <a:r>
                        <a:rPr lang="ru-RU" sz="1800" dirty="0">
                          <a:latin typeface="Times New Roman"/>
                          <a:ea typeface="Times New Roman"/>
                        </a:rPr>
                        <a:t>1 пара, </a:t>
                      </a:r>
                      <a:endParaRPr lang="ru-RU" sz="1800" dirty="0" smtClean="0"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Times New Roman"/>
                          <a:ea typeface="Times New Roman"/>
                        </a:rPr>
                        <a:t>либо </a:t>
                      </a:r>
                      <a:r>
                        <a:rPr lang="ru-RU" sz="1800" dirty="0">
                          <a:latin typeface="Times New Roman"/>
                          <a:ea typeface="Times New Roman"/>
                        </a:rPr>
                        <a:t>2 пары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181667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2400" dirty="0" smtClean="0"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latin typeface="Times New Roman"/>
                          <a:ea typeface="Times New Roman"/>
                        </a:rPr>
                        <a:t>Органы </a:t>
                      </a:r>
                      <a:r>
                        <a:rPr lang="ru-RU" sz="2400" dirty="0">
                          <a:latin typeface="Times New Roman"/>
                          <a:ea typeface="Times New Roman"/>
                        </a:rPr>
                        <a:t>зрения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</a:rPr>
                        <a:t>сложные глаза на стебельках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</a:rPr>
                        <a:t>4 пары простых глаз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</a:rPr>
                        <a:t>сложные фасеточные глаза, между </a:t>
                      </a:r>
                      <a:r>
                        <a:rPr lang="ru-RU" sz="2000" dirty="0" smtClean="0">
                          <a:latin typeface="Times New Roman"/>
                          <a:ea typeface="Times New Roman"/>
                        </a:rPr>
                        <a:t>которыми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latin typeface="Times New Roman"/>
                          <a:ea typeface="Times New Roman"/>
                        </a:rPr>
                        <a:t>от </a:t>
                      </a:r>
                      <a:r>
                        <a:rPr lang="ru-RU" sz="2000" dirty="0">
                          <a:latin typeface="Times New Roman"/>
                          <a:ea typeface="Times New Roman"/>
                        </a:rPr>
                        <a:t>1 до 5 простых глазков.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>
    <p:split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одержимое 6"/>
          <p:cNvSpPr>
            <a:spLocks noGrp="1"/>
          </p:cNvSpPr>
          <p:nvPr>
            <p:ph idx="1"/>
          </p:nvPr>
        </p:nvSpPr>
        <p:spPr>
          <a:xfrm>
            <a:off x="214282" y="214290"/>
            <a:ext cx="8715436" cy="6429420"/>
          </a:xfrm>
        </p:spPr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ru-RU" b="1" dirty="0">
                <a:solidFill>
                  <a:srgbClr val="FF0000"/>
                </a:solidFill>
              </a:rPr>
              <a:t>Дополните:</a:t>
            </a:r>
          </a:p>
          <a:p>
            <a:pPr>
              <a:buNone/>
            </a:pPr>
            <a:r>
              <a:rPr lang="ru-RU" dirty="0"/>
              <a:t>1) насекомые, развивающиеся с неполным метаморфозом, имеют стадии:</a:t>
            </a:r>
          </a:p>
          <a:p>
            <a:pPr algn="ctr">
              <a:buNone/>
            </a:pPr>
            <a:r>
              <a:rPr lang="ru-RU" dirty="0"/>
              <a:t> </a:t>
            </a:r>
            <a:r>
              <a:rPr lang="ru-RU" sz="3600" dirty="0" smtClean="0"/>
              <a:t>Яйцо </a:t>
            </a:r>
            <a:r>
              <a:rPr lang="ru-RU" sz="3600" dirty="0" smtClean="0">
                <a:latin typeface="Times New Roman"/>
                <a:cs typeface="Times New Roman"/>
              </a:rPr>
              <a:t>→ Личинка → Имаго</a:t>
            </a:r>
            <a:endParaRPr lang="ru-RU" sz="3600" dirty="0"/>
          </a:p>
          <a:p>
            <a:pPr>
              <a:buNone/>
            </a:pPr>
            <a:r>
              <a:rPr lang="ru-RU" dirty="0" smtClean="0"/>
              <a:t>2</a:t>
            </a:r>
            <a:r>
              <a:rPr lang="ru-RU" dirty="0"/>
              <a:t>) насекомые, развивающиеся с полным </a:t>
            </a:r>
            <a:endParaRPr lang="ru-RU" dirty="0" smtClean="0"/>
          </a:p>
          <a:p>
            <a:pPr>
              <a:buNone/>
            </a:pPr>
            <a:r>
              <a:rPr lang="ru-RU" dirty="0"/>
              <a:t> </a:t>
            </a:r>
            <a:r>
              <a:rPr lang="ru-RU" dirty="0" smtClean="0"/>
              <a:t>    метаморфозом</a:t>
            </a:r>
            <a:r>
              <a:rPr lang="ru-RU" dirty="0"/>
              <a:t>, имеют стадии:</a:t>
            </a:r>
          </a:p>
          <a:p>
            <a:pPr algn="ctr">
              <a:buNone/>
            </a:pPr>
            <a:r>
              <a:rPr lang="ru-RU" dirty="0"/>
              <a:t> </a:t>
            </a:r>
            <a:r>
              <a:rPr lang="ru-RU" dirty="0" smtClean="0"/>
              <a:t> Яйцо </a:t>
            </a:r>
            <a:r>
              <a:rPr lang="ru-RU" dirty="0" smtClean="0">
                <a:latin typeface="Times New Roman"/>
                <a:cs typeface="Times New Roman"/>
              </a:rPr>
              <a:t>→ Личинка → Куколка → Имаго</a:t>
            </a:r>
            <a:endParaRPr lang="ru-RU" dirty="0"/>
          </a:p>
          <a:p>
            <a:pPr>
              <a:buNone/>
            </a:pPr>
            <a:r>
              <a:rPr lang="ru-RU" dirty="0" smtClean="0"/>
              <a:t>3</a:t>
            </a:r>
            <a:r>
              <a:rPr lang="ru-RU" dirty="0"/>
              <a:t>) отряды насекомых, с неполным превращением:</a:t>
            </a:r>
          </a:p>
          <a:p>
            <a:pPr algn="ctr">
              <a:buNone/>
            </a:pPr>
            <a:r>
              <a:rPr lang="ru-RU" dirty="0"/>
              <a:t> </a:t>
            </a:r>
            <a:r>
              <a:rPr lang="ru-RU" dirty="0" smtClean="0"/>
              <a:t> </a:t>
            </a:r>
            <a:r>
              <a:rPr lang="ru-RU" dirty="0"/>
              <a:t>а) </a:t>
            </a:r>
            <a:r>
              <a:rPr lang="ru-RU" dirty="0" smtClean="0"/>
              <a:t>Прямокрылые          б</a:t>
            </a:r>
            <a:r>
              <a:rPr lang="ru-RU" dirty="0"/>
              <a:t>) </a:t>
            </a:r>
            <a:r>
              <a:rPr lang="ru-RU" dirty="0" smtClean="0"/>
              <a:t>Стрекозы          </a:t>
            </a:r>
            <a:endParaRPr lang="ru-RU" dirty="0"/>
          </a:p>
          <a:p>
            <a:pPr>
              <a:buNone/>
            </a:pPr>
            <a:r>
              <a:rPr lang="ru-RU" dirty="0"/>
              <a:t>4) отряды насекомых, с полным превращением:</a:t>
            </a:r>
          </a:p>
          <a:p>
            <a:pPr>
              <a:buNone/>
            </a:pPr>
            <a:r>
              <a:rPr lang="ru-RU" dirty="0"/>
              <a:t>    а) </a:t>
            </a:r>
            <a:r>
              <a:rPr lang="ru-RU" dirty="0" smtClean="0"/>
              <a:t>Жёсткокрылые           </a:t>
            </a:r>
            <a:r>
              <a:rPr lang="ru-RU" dirty="0"/>
              <a:t>в</a:t>
            </a:r>
            <a:r>
              <a:rPr lang="ru-RU" dirty="0" smtClean="0"/>
              <a:t>) Перепончатокрылые </a:t>
            </a:r>
            <a:endParaRPr lang="ru-RU" dirty="0"/>
          </a:p>
          <a:p>
            <a:pPr>
              <a:buNone/>
            </a:pPr>
            <a:r>
              <a:rPr lang="ru-RU" dirty="0"/>
              <a:t>    б) </a:t>
            </a:r>
            <a:r>
              <a:rPr lang="ru-RU" dirty="0" smtClean="0"/>
              <a:t>Чешуекрылые            г</a:t>
            </a:r>
            <a:r>
              <a:rPr lang="ru-RU" dirty="0"/>
              <a:t>) </a:t>
            </a:r>
            <a:r>
              <a:rPr lang="ru-RU" dirty="0" smtClean="0"/>
              <a:t>Двукрылые</a:t>
            </a:r>
            <a:endParaRPr lang="ru-RU" dirty="0"/>
          </a:p>
          <a:p>
            <a:endParaRPr lang="ru-RU" dirty="0"/>
          </a:p>
        </p:txBody>
      </p:sp>
    </p:spTree>
  </p:cSld>
  <p:clrMapOvr>
    <a:masterClrMapping/>
  </p:clrMapOvr>
  <p:transition spd="med">
    <p:split orient="vert" dir="in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gift08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6357950" cy="45720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Полилиния 5"/>
          <p:cNvSpPr/>
          <p:nvPr/>
        </p:nvSpPr>
        <p:spPr>
          <a:xfrm>
            <a:off x="3643306" y="2071678"/>
            <a:ext cx="5242075" cy="4286280"/>
          </a:xfrm>
          <a:custGeom>
            <a:avLst/>
            <a:gdLst>
              <a:gd name="connsiteX0" fmla="*/ 290285 w 5242075"/>
              <a:gd name="connsiteY0" fmla="*/ 621695 h 3258457"/>
              <a:gd name="connsiteX1" fmla="*/ 1596571 w 5242075"/>
              <a:gd name="connsiteY1" fmla="*/ 26609 h 3258457"/>
              <a:gd name="connsiteX2" fmla="*/ 3236685 w 5242075"/>
              <a:gd name="connsiteY2" fmla="*/ 462038 h 3258457"/>
              <a:gd name="connsiteX3" fmla="*/ 4963885 w 5242075"/>
              <a:gd name="connsiteY3" fmla="*/ 1623181 h 3258457"/>
              <a:gd name="connsiteX4" fmla="*/ 4905828 w 5242075"/>
              <a:gd name="connsiteY4" fmla="*/ 2842381 h 3258457"/>
              <a:gd name="connsiteX5" fmla="*/ 3947885 w 5242075"/>
              <a:gd name="connsiteY5" fmla="*/ 3161695 h 3258457"/>
              <a:gd name="connsiteX6" fmla="*/ 1074056 w 5242075"/>
              <a:gd name="connsiteY6" fmla="*/ 2842381 h 3258457"/>
              <a:gd name="connsiteX7" fmla="*/ 130628 w 5242075"/>
              <a:gd name="connsiteY7" fmla="*/ 665238 h 3258457"/>
              <a:gd name="connsiteX8" fmla="*/ 290285 w 5242075"/>
              <a:gd name="connsiteY8" fmla="*/ 621695 h 32584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242075" h="3258457">
                <a:moveTo>
                  <a:pt x="290285" y="621695"/>
                </a:moveTo>
                <a:cubicBezTo>
                  <a:pt x="534609" y="515257"/>
                  <a:pt x="1105504" y="53218"/>
                  <a:pt x="1596571" y="26609"/>
                </a:cubicBezTo>
                <a:cubicBezTo>
                  <a:pt x="2087638" y="0"/>
                  <a:pt x="2675466" y="195943"/>
                  <a:pt x="3236685" y="462038"/>
                </a:cubicBezTo>
                <a:cubicBezTo>
                  <a:pt x="3797904" y="728133"/>
                  <a:pt x="4685695" y="1226457"/>
                  <a:pt x="4963885" y="1623181"/>
                </a:cubicBezTo>
                <a:cubicBezTo>
                  <a:pt x="5242075" y="2019905"/>
                  <a:pt x="5075161" y="2585962"/>
                  <a:pt x="4905828" y="2842381"/>
                </a:cubicBezTo>
                <a:cubicBezTo>
                  <a:pt x="4736495" y="3098800"/>
                  <a:pt x="4586514" y="3161695"/>
                  <a:pt x="3947885" y="3161695"/>
                </a:cubicBezTo>
                <a:cubicBezTo>
                  <a:pt x="3309256" y="3161695"/>
                  <a:pt x="1710265" y="3258457"/>
                  <a:pt x="1074056" y="2842381"/>
                </a:cubicBezTo>
                <a:cubicBezTo>
                  <a:pt x="437847" y="2426305"/>
                  <a:pt x="261256" y="1035352"/>
                  <a:pt x="130628" y="665238"/>
                </a:cubicBezTo>
                <a:cubicBezTo>
                  <a:pt x="0" y="295124"/>
                  <a:pt x="45961" y="728133"/>
                  <a:pt x="290285" y="621695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 rot="1089779">
            <a:off x="3587949" y="2671177"/>
            <a:ext cx="5417591" cy="258532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Спасибо за внимание и работу на уроке!</a:t>
            </a:r>
            <a:endParaRPr lang="ru-RU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125</TotalTime>
  <Words>115</Words>
  <Application>Microsoft Office PowerPoint</Application>
  <PresentationFormat>Экран (4:3)</PresentationFormat>
  <Paragraphs>52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САНЯ</dc:creator>
  <cp:lastModifiedBy>САНЯ</cp:lastModifiedBy>
  <cp:revision>16</cp:revision>
  <dcterms:created xsi:type="dcterms:W3CDTF">2011-01-03T13:51:43Z</dcterms:created>
  <dcterms:modified xsi:type="dcterms:W3CDTF">2011-02-12T14:55:52Z</dcterms:modified>
</cp:coreProperties>
</file>