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4" r:id="rId8"/>
    <p:sldId id="262" r:id="rId9"/>
    <p:sldId id="263" r:id="rId10"/>
    <p:sldId id="265" r:id="rId11"/>
    <p:sldId id="266" r:id="rId12"/>
  </p:sldIdLst>
  <p:sldSz cx="18002250" cy="13681075"/>
  <p:notesSz cx="6858000" cy="9144000"/>
  <p:defaultTextStyle>
    <a:defPPr>
      <a:defRPr lang="ru-RU"/>
    </a:defPPr>
    <a:lvl1pPr marL="0" algn="l" defTabSz="181042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05210" algn="l" defTabSz="181042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10421" algn="l" defTabSz="181042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15631" algn="l" defTabSz="181042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20841" algn="l" defTabSz="181042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26051" algn="l" defTabSz="181042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31262" algn="l" defTabSz="181042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36472" algn="l" defTabSz="181042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241682" algn="l" defTabSz="181042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1548" y="-102"/>
      </p:cViewPr>
      <p:guideLst>
        <p:guide orient="horz" pos="4309"/>
        <p:guide pos="56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1050131" y="2736215"/>
            <a:ext cx="15457932" cy="3648287"/>
          </a:xfrm>
          <a:ln>
            <a:noFill/>
          </a:ln>
        </p:spPr>
        <p:txBody>
          <a:bodyPr vert="horz" tIns="0" rIns="3620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111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1050131" y="6440630"/>
            <a:ext cx="15463933" cy="3496275"/>
          </a:xfrm>
        </p:spPr>
        <p:txBody>
          <a:bodyPr lIns="0" rIns="36208"/>
          <a:lstStyle>
            <a:lvl1pPr marL="0" marR="90521" indent="0" algn="r">
              <a:buNone/>
              <a:defRPr>
                <a:solidFill>
                  <a:schemeClr val="tx1"/>
                </a:solidFill>
              </a:defRPr>
            </a:lvl1pPr>
            <a:lvl2pPr marL="905210" indent="0" algn="ctr">
              <a:buNone/>
            </a:lvl2pPr>
            <a:lvl3pPr marL="1810421" indent="0" algn="ctr">
              <a:buNone/>
            </a:lvl3pPr>
            <a:lvl4pPr marL="2715631" indent="0" algn="ctr">
              <a:buNone/>
            </a:lvl4pPr>
            <a:lvl5pPr marL="3620841" indent="0" algn="ctr">
              <a:buNone/>
            </a:lvl5pPr>
            <a:lvl6pPr marL="4526051" indent="0" algn="ctr">
              <a:buNone/>
            </a:lvl6pPr>
            <a:lvl7pPr marL="5431262" indent="0" algn="ctr">
              <a:buNone/>
            </a:lvl7pPr>
            <a:lvl8pPr marL="6336472" indent="0" algn="ctr">
              <a:buNone/>
            </a:lvl8pPr>
            <a:lvl9pPr marL="7241682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15A8-8B41-486A-987D-CCC5D2675B8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E82C-B77D-49FC-9B5E-89D3E512F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15A8-8B41-486A-987D-CCC5D2675B8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E82C-B77D-49FC-9B5E-89D3E512F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3051631" y="1824146"/>
            <a:ext cx="4050506" cy="1039698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00113" y="1824146"/>
            <a:ext cx="11851481" cy="1039698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15A8-8B41-486A-987D-CCC5D2675B8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E82C-B77D-49FC-9B5E-89D3E512F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15A8-8B41-486A-987D-CCC5D2675B8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E82C-B77D-49FC-9B5E-89D3E512F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4130" y="2626766"/>
            <a:ext cx="15301913" cy="2717974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111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4130" y="5395554"/>
            <a:ext cx="15301913" cy="3011736"/>
          </a:xfrm>
        </p:spPr>
        <p:txBody>
          <a:bodyPr lIns="90521" rIns="90521" anchor="t"/>
          <a:lstStyle>
            <a:lvl1pPr marL="0" indent="0">
              <a:buNone/>
              <a:defRPr sz="4400">
                <a:solidFill>
                  <a:schemeClr val="tx1"/>
                </a:solidFill>
              </a:defRPr>
            </a:lvl1pPr>
            <a:lvl2pPr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15A8-8B41-486A-987D-CCC5D2675B8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E82C-B77D-49FC-9B5E-89D3E512F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404590"/>
            <a:ext cx="16202025" cy="2280179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00112" y="3830392"/>
            <a:ext cx="7950994" cy="8847095"/>
          </a:xfrm>
        </p:spPr>
        <p:txBody>
          <a:bodyPr/>
          <a:lstStyle>
            <a:lvl1pPr>
              <a:defRPr sz="51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151144" y="3830392"/>
            <a:ext cx="7950994" cy="8847095"/>
          </a:xfrm>
        </p:spPr>
        <p:txBody>
          <a:bodyPr/>
          <a:lstStyle>
            <a:lvl1pPr>
              <a:defRPr sz="51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15A8-8B41-486A-987D-CCC5D2675B8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E82C-B77D-49FC-9B5E-89D3E512F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404590"/>
            <a:ext cx="16202025" cy="2280179"/>
          </a:xfrm>
        </p:spPr>
        <p:txBody>
          <a:bodyPr tIns="90521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00113" y="3701048"/>
            <a:ext cx="7954120" cy="1315346"/>
          </a:xfrm>
        </p:spPr>
        <p:txBody>
          <a:bodyPr lIns="90521" tIns="0" rIns="90521" bIns="0" anchor="ctr">
            <a:noAutofit/>
          </a:bodyPr>
          <a:lstStyle>
            <a:lvl1pPr marL="0" indent="0">
              <a:buNone/>
              <a:defRPr sz="4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4000" b="1"/>
            </a:lvl2pPr>
            <a:lvl3pPr>
              <a:buNone/>
              <a:defRPr sz="3600" b="1"/>
            </a:lvl3pPr>
            <a:lvl4pPr>
              <a:buNone/>
              <a:defRPr sz="3200" b="1"/>
            </a:lvl4pPr>
            <a:lvl5pPr>
              <a:buNone/>
              <a:defRPr sz="32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9144894" y="3710044"/>
            <a:ext cx="7957245" cy="1306351"/>
          </a:xfrm>
        </p:spPr>
        <p:txBody>
          <a:bodyPr lIns="90521" tIns="0" rIns="90521" bIns="0" anchor="ctr"/>
          <a:lstStyle>
            <a:lvl1pPr marL="0" indent="0">
              <a:buNone/>
              <a:defRPr sz="4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4000" b="1"/>
            </a:lvl2pPr>
            <a:lvl3pPr>
              <a:buNone/>
              <a:defRPr sz="3600" b="1"/>
            </a:lvl3pPr>
            <a:lvl4pPr>
              <a:buNone/>
              <a:defRPr sz="3200" b="1"/>
            </a:lvl4pPr>
            <a:lvl5pPr>
              <a:buNone/>
              <a:defRPr sz="32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900113" y="5016394"/>
            <a:ext cx="7954120" cy="7671855"/>
          </a:xfrm>
        </p:spPr>
        <p:txBody>
          <a:bodyPr tIns="0"/>
          <a:lstStyle>
            <a:lvl1pPr>
              <a:defRPr sz="44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9144894" y="5016394"/>
            <a:ext cx="7957245" cy="7671855"/>
          </a:xfrm>
        </p:spPr>
        <p:txBody>
          <a:bodyPr tIns="0"/>
          <a:lstStyle>
            <a:lvl1pPr>
              <a:defRPr sz="44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15A8-8B41-486A-987D-CCC5D2675B8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E82C-B77D-49FC-9B5E-89D3E512F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2" y="1404590"/>
            <a:ext cx="16352044" cy="2280179"/>
          </a:xfrm>
        </p:spPr>
        <p:txBody>
          <a:bodyPr vert="horz" tIns="9052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99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15A8-8B41-486A-987D-CCC5D2675B8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E82C-B77D-49FC-9B5E-89D3E512F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15A8-8B41-486A-987D-CCC5D2675B8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E82C-B77D-49FC-9B5E-89D3E512F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0169" y="1026085"/>
            <a:ext cx="5400675" cy="2318182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51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350169" y="3344263"/>
            <a:ext cx="5400675" cy="9120717"/>
          </a:xfrm>
        </p:spPr>
        <p:txBody>
          <a:bodyPr lIns="36208" rIns="36208"/>
          <a:lstStyle>
            <a:lvl1pPr marL="0" indent="0" algn="l">
              <a:buNone/>
              <a:defRPr sz="2800"/>
            </a:lvl1pPr>
            <a:lvl2pPr indent="0" algn="l">
              <a:buNone/>
              <a:defRPr sz="2400"/>
            </a:lvl2pPr>
            <a:lvl3pPr indent="0" algn="l">
              <a:buNone/>
              <a:defRPr sz="2000"/>
            </a:lvl3pPr>
            <a:lvl4pPr indent="0" algn="l">
              <a:buNone/>
              <a:defRPr sz="1800"/>
            </a:lvl4pPr>
            <a:lvl5pPr indent="0" algn="l">
              <a:buNone/>
              <a:defRPr sz="18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038380" y="3344263"/>
            <a:ext cx="10063758" cy="9120717"/>
          </a:xfrm>
        </p:spPr>
        <p:txBody>
          <a:bodyPr tIns="0"/>
          <a:lstStyle>
            <a:lvl1pPr>
              <a:defRPr sz="5500"/>
            </a:lvl1pPr>
            <a:lvl2pPr>
              <a:defRPr sz="5100"/>
            </a:lvl2pPr>
            <a:lvl3pPr>
              <a:defRPr sz="4800"/>
            </a:lvl3pPr>
            <a:lvl4pPr>
              <a:defRPr sz="4000"/>
            </a:lvl4pPr>
            <a:lvl5pPr>
              <a:defRPr sz="3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15A8-8B41-486A-987D-CCC5D2675B8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5E82C-B77D-49FC-9B5E-89D3E512F1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6232576" y="2210511"/>
            <a:ext cx="10351294" cy="8208645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042" tIns="90521" rIns="181042" bIns="9052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5758139" y="10692243"/>
            <a:ext cx="306038" cy="31010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042" tIns="90521" rIns="181042" bIns="9052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0" y="2347999"/>
            <a:ext cx="4356545" cy="3157182"/>
          </a:xfrm>
        </p:spPr>
        <p:txBody>
          <a:bodyPr vert="horz" lIns="90521" tIns="90521" rIns="90521" bIns="90521" anchor="b"/>
          <a:lstStyle>
            <a:lvl1pPr algn="l">
              <a:buNone/>
              <a:defRPr sz="4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00150" y="5643164"/>
            <a:ext cx="4350544" cy="4347542"/>
          </a:xfrm>
        </p:spPr>
        <p:txBody>
          <a:bodyPr lIns="126729" rIns="90521" bIns="90521" anchor="t"/>
          <a:lstStyle>
            <a:lvl1pPr marL="0" indent="0" algn="l">
              <a:spcBef>
                <a:spcPts val="495"/>
              </a:spcBef>
              <a:buFontTx/>
              <a:buNone/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15A8-8B41-486A-987D-CCC5D2675B8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5901988" y="12680330"/>
            <a:ext cx="1200150" cy="728391"/>
          </a:xfrm>
        </p:spPr>
        <p:txBody>
          <a:bodyPr/>
          <a:lstStyle/>
          <a:p>
            <a:fld id="{5B95E82C-B77D-49FC-9B5E-89D3E512F1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6862655" y="2392926"/>
            <a:ext cx="9091136" cy="7843816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63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8753" y="11603578"/>
            <a:ext cx="18039755" cy="207749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1042" tIns="90521" rIns="181042" bIns="9052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8626078" y="12407976"/>
            <a:ext cx="9376172" cy="12731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1042" tIns="90521" rIns="181042" bIns="9052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8753" y="-14252"/>
            <a:ext cx="18039755" cy="207749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1042" tIns="90521" rIns="181042" bIns="9052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8626078" y="-14251"/>
            <a:ext cx="9376172" cy="12731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1042" tIns="90521" rIns="181042" bIns="9052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00113" y="1404590"/>
            <a:ext cx="16202025" cy="2280179"/>
          </a:xfrm>
          <a:prstGeom prst="rect">
            <a:avLst/>
          </a:prstGeom>
        </p:spPr>
        <p:txBody>
          <a:bodyPr vert="horz" lIns="0" tIns="90521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900113" y="3861103"/>
            <a:ext cx="16202025" cy="8755888"/>
          </a:xfrm>
          <a:prstGeom prst="rect">
            <a:avLst/>
          </a:prstGeom>
        </p:spPr>
        <p:txBody>
          <a:bodyPr vert="horz" lIns="181042" tIns="90521" rIns="181042" bIns="90521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900112" y="12680330"/>
            <a:ext cx="4200525" cy="72839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2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D315A8-8B41-486A-987D-CCC5D2675B8B}" type="datetimeFigureOut">
              <a:rPr lang="ru-RU" smtClean="0"/>
              <a:pPr/>
              <a:t>04.11.2019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250656" y="12680330"/>
            <a:ext cx="6600825" cy="72839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2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5601950" y="12680330"/>
            <a:ext cx="1500188" cy="728391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2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95E82C-B77D-49FC-9B5E-89D3E512F1E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37440" y="403785"/>
            <a:ext cx="18074204" cy="1295142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99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543126" indent="-543126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267294" indent="-488814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421" indent="-488814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2353547" indent="-416397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2896673" indent="-416397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3439799" indent="-41639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3801883" indent="-362084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3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345009" indent="-362084" algn="l" rtl="0" eaLnBrk="1" latinLnBrk="0" hangingPunct="1">
        <a:spcBef>
          <a:spcPct val="20000"/>
        </a:spcBef>
        <a:buClr>
          <a:schemeClr val="tx2"/>
        </a:buClr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4888136" indent="-362084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2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9052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81042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27156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36208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45260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54312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63364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72416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5457932" cy="3648287"/>
          </a:xfrm>
        </p:spPr>
        <p:txBody>
          <a:bodyPr/>
          <a:lstStyle/>
          <a:p>
            <a:r>
              <a:rPr lang="ru-RU" dirty="0" smtClean="0"/>
              <a:t>Японский краб-паук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800px-Macrocheira_kaempfer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7660" y="2280148"/>
            <a:ext cx="14345580" cy="1042970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43798" y="1995123"/>
            <a:ext cx="16202025" cy="875588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Куратор аквариума Мэтт </a:t>
            </a:r>
            <a:r>
              <a:rPr lang="ru-RU" dirty="0" err="1" smtClean="0"/>
              <a:t>Слэйтер</a:t>
            </a:r>
            <a:r>
              <a:rPr lang="ru-RU" dirty="0" smtClean="0"/>
              <a:t> рассказывает: «Как только Дэн принес его нам, мы поняли, что это нечто необычное. Но, даже пересмотрев все наши справочники и проконсультировавшись с коллегами из других аквариумов, мы всё равно не смогли установить его личность». </a:t>
            </a:r>
          </a:p>
          <a:p>
            <a:r>
              <a:rPr lang="ru-RU" dirty="0" smtClean="0"/>
              <a:t>Сейчас этого крошечного краба можно увидеть в одном из детских секций аквариума, хотя посетителям сначала придётся как следует его поискать. </a:t>
            </a:r>
          </a:p>
          <a:p>
            <a:r>
              <a:rPr lang="ru-RU" dirty="0" smtClean="0"/>
              <a:t>«Краб размером с ноготь большого пальца, и он очень любит украшать себя морскими водорослями», – говорит </a:t>
            </a:r>
            <a:r>
              <a:rPr lang="ru-RU" dirty="0" err="1" smtClean="0"/>
              <a:t>Слэйтер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00px-Macrocheira_kaempfer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1818" y="1140049"/>
            <a:ext cx="12235990" cy="8895968"/>
          </a:xfrm>
          <a:prstGeom prst="rect">
            <a:avLst/>
          </a:prstGeom>
        </p:spPr>
      </p:pic>
      <p:pic>
        <p:nvPicPr>
          <p:cNvPr id="5" name="Рисунок 4" descr="47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4442" y="6840537"/>
            <a:ext cx="8016683" cy="554894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4442" y="6127977"/>
            <a:ext cx="16202025" cy="2280179"/>
          </a:xfrm>
        </p:spPr>
        <p:style>
          <a:lnRef idx="3">
            <a:schemeClr val="lt1"/>
          </a:lnRef>
          <a:fillRef idx="1002">
            <a:schemeClr val="dk2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САСИБО ЗА ВНИМАНИЕ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03155" y="1425074"/>
            <a:ext cx="16202025" cy="8755888"/>
          </a:xfrm>
        </p:spPr>
        <p:txBody>
          <a:bodyPr/>
          <a:lstStyle/>
          <a:p>
            <a:r>
              <a:rPr lang="ru-RU" dirty="0" smtClean="0"/>
              <a:t>Своё научное название (</a:t>
            </a:r>
            <a:r>
              <a:rPr lang="ru-RU" i="1" dirty="0" smtClean="0"/>
              <a:t>M. </a:t>
            </a:r>
            <a:r>
              <a:rPr lang="ru-RU" i="1" dirty="0" err="1" smtClean="0"/>
              <a:t>kaempferi</a:t>
            </a:r>
            <a:r>
              <a:rPr lang="ru-RU" dirty="0" smtClean="0"/>
              <a:t>) вид получил в честь немецкого путешественника и натуралиста </a:t>
            </a:r>
            <a:r>
              <a:rPr lang="ru-RU" dirty="0" err="1" smtClean="0"/>
              <a:t>Энгельберта</a:t>
            </a:r>
            <a:r>
              <a:rPr lang="ru-RU" dirty="0" smtClean="0"/>
              <a:t> </a:t>
            </a:r>
            <a:r>
              <a:rPr lang="ru-RU" dirty="0" err="1" smtClean="0"/>
              <a:t>Кемпфера</a:t>
            </a:r>
            <a:r>
              <a:rPr lang="ru-RU" dirty="0" smtClean="0"/>
              <a:t> (</a:t>
            </a:r>
            <a:r>
              <a:rPr lang="ru-RU" dirty="0" err="1" smtClean="0"/>
              <a:t>Лемго</a:t>
            </a:r>
            <a:r>
              <a:rPr lang="ru-RU" dirty="0" smtClean="0"/>
              <a:t>, Германия) и был описан в 1836 году голландским зоологом Конрадом </a:t>
            </a:r>
            <a:r>
              <a:rPr lang="ru-RU" dirty="0" err="1" smtClean="0"/>
              <a:t>Якобом</a:t>
            </a:r>
            <a:r>
              <a:rPr lang="ru-RU" dirty="0" smtClean="0"/>
              <a:t> </a:t>
            </a:r>
            <a:r>
              <a:rPr lang="ru-RU" dirty="0" err="1" smtClean="0"/>
              <a:t>Темминком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Kaempf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60482" y="5700441"/>
            <a:ext cx="6610247" cy="714836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03155" y="855025"/>
            <a:ext cx="16202025" cy="8755888"/>
          </a:xfrm>
        </p:spPr>
        <p:txBody>
          <a:bodyPr/>
          <a:lstStyle/>
          <a:p>
            <a:r>
              <a:rPr lang="ru-RU" b="1" dirty="0" smtClean="0"/>
              <a:t>Японский краб-паук</a:t>
            </a:r>
            <a:r>
              <a:rPr lang="ru-RU" baseline="30000" dirty="0" smtClean="0"/>
              <a:t> </a:t>
            </a:r>
            <a:r>
              <a:rPr lang="ru-RU" dirty="0" smtClean="0"/>
              <a:t>(лат. </a:t>
            </a:r>
            <a:r>
              <a:rPr lang="ru-RU" i="1" dirty="0" err="1" smtClean="0"/>
              <a:t>Macrocheira</a:t>
            </a:r>
            <a:r>
              <a:rPr lang="ru-RU" i="1" dirty="0" smtClean="0"/>
              <a:t> </a:t>
            </a:r>
            <a:r>
              <a:rPr lang="ru-RU" i="1" dirty="0" err="1" smtClean="0"/>
              <a:t>kaempferi</a:t>
            </a:r>
            <a:r>
              <a:rPr lang="ru-RU" dirty="0" smtClean="0"/>
              <a:t>) — вид ракообразных из </a:t>
            </a:r>
            <a:r>
              <a:rPr lang="ru-RU" dirty="0" err="1" smtClean="0"/>
              <a:t>инфраотряда</a:t>
            </a:r>
            <a:r>
              <a:rPr lang="ru-RU" dirty="0" smtClean="0"/>
              <a:t> крабов (</a:t>
            </a:r>
            <a:r>
              <a:rPr lang="ru-RU" i="1" dirty="0" err="1" smtClean="0"/>
              <a:t>Brachyura</a:t>
            </a:r>
            <a:r>
              <a:rPr lang="ru-RU" dirty="0" smtClean="0"/>
              <a:t>). Один из самых крупных представителей членистоногих: крупные особи достигают 45 см длины </a:t>
            </a:r>
            <a:r>
              <a:rPr lang="ru-RU" dirty="0" err="1" smtClean="0"/>
              <a:t>карапакса</a:t>
            </a:r>
            <a:r>
              <a:rPr lang="ru-RU" dirty="0" smtClean="0"/>
              <a:t> и 3 м в размахе первой пары ног. Распространён в Тихом океане у побережья Японии на глубине от 50 до 300 метров.</a:t>
            </a:r>
            <a:endParaRPr lang="ru-RU" dirty="0"/>
          </a:p>
        </p:txBody>
      </p:sp>
      <p:pic>
        <p:nvPicPr>
          <p:cNvPr id="4" name="Рисунок 3" descr="12c338e825JLTJVXW_59357_7f100365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60482" y="6555514"/>
            <a:ext cx="7313465" cy="6613978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43798" y="1282562"/>
            <a:ext cx="16202025" cy="8755888"/>
          </a:xfrm>
        </p:spPr>
        <p:txBody>
          <a:bodyPr/>
          <a:lstStyle/>
          <a:p>
            <a:r>
              <a:rPr lang="ru-RU" dirty="0" smtClean="0"/>
              <a:t>Масса до 20 кг. Длина тела (головогруди без ног) до 37 см, с ногами до 4 м. Обитает на глубинах 150—800 м, но чаще обнаруживается на глубине около 200—300 м. Во время яйцекладки поднимается до 50 м (в весенний период).</a:t>
            </a:r>
            <a:endParaRPr lang="ru-RU" dirty="0"/>
          </a:p>
        </p:txBody>
      </p:sp>
      <p:pic>
        <p:nvPicPr>
          <p:cNvPr id="4" name="Рисунок 3" descr="Trevor_Rees_Spider_Cra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31521" y="5842952"/>
            <a:ext cx="12798564" cy="6834884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43798" y="1140050"/>
            <a:ext cx="16202025" cy="8755888"/>
          </a:xfrm>
        </p:spPr>
        <p:txBody>
          <a:bodyPr/>
          <a:lstStyle/>
          <a:p>
            <a:r>
              <a:rPr lang="ru-RU" dirty="0" smtClean="0"/>
              <a:t>Питается моллюсками и остатками животных; живёт, предположительно до 100 лет.</a:t>
            </a:r>
          </a:p>
          <a:p>
            <a:r>
              <a:rPr lang="ru-RU" dirty="0" smtClean="0"/>
              <a:t>Используется в пищевых, научных и декоративных целях, часто содержится в крупных аквариумах.</a:t>
            </a:r>
          </a:p>
          <a:p>
            <a:endParaRPr lang="ru-RU" dirty="0"/>
          </a:p>
        </p:txBody>
      </p:sp>
      <p:pic>
        <p:nvPicPr>
          <p:cNvPr id="4" name="Рисунок 3" descr="9435720-standa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7660" y="5557928"/>
            <a:ext cx="14486287" cy="6751872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868" y="2137635"/>
            <a:ext cx="10688848" cy="9690829"/>
          </a:xfrm>
        </p:spPr>
        <p:txBody>
          <a:bodyPr>
            <a:noAutofit/>
          </a:bodyPr>
          <a:lstStyle/>
          <a:p>
            <a:r>
              <a:rPr lang="ru-RU" sz="4800" dirty="0"/>
              <a:t>Благодаря обитанию на больших глубинах и невысокому качеству мяса, взрослые экземпляры гигантского краба-паука ловятся лишь единично и используются в основном для демонстрации в аквариумах. Однако молодые особи этого краба (их мясо является деликатесом) обитают в прибрежных водах и могут быть легко пойманы в ловушки с приманкой. </a:t>
            </a:r>
            <a:endParaRPr lang="ru-RU" sz="4800" dirty="0"/>
          </a:p>
        </p:txBody>
      </p:sp>
      <p:pic>
        <p:nvPicPr>
          <p:cNvPr id="4" name="Рисунок 3" descr="129254-crabzil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532709" y="1812812"/>
            <a:ext cx="5925741" cy="10585701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03155" y="997537"/>
            <a:ext cx="16202025" cy="8755888"/>
          </a:xfrm>
        </p:spPr>
        <p:txBody>
          <a:bodyPr>
            <a:normAutofit/>
          </a:bodyPr>
          <a:lstStyle/>
          <a:p>
            <a:r>
              <a:rPr lang="ru-RU" sz="4800" dirty="0"/>
              <a:t>С учетом того, что половозрелым краб становится в возрасте 10 лет, значительная часть его молоди уничтожается до того, как может дать потомство. В результате этого, по мнению специалистов, существование гигантского краба-паука как вида в настоящее время подвергается опасности, а потому он нуждается в охране.</a:t>
            </a:r>
            <a:endParaRPr lang="ru-RU" sz="4800" dirty="0"/>
          </a:p>
        </p:txBody>
      </p:sp>
      <p:pic>
        <p:nvPicPr>
          <p:cNvPr id="4" name="Рисунок 3" descr="article-0-0AAC330B000005DC-101_634x3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50828" y="6270489"/>
            <a:ext cx="10546755" cy="6270537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0001"/>
            <a:ext cx="18002250" cy="370525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Редкий краб-паук вновь обнаружен      спустя 100 лет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47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0156" y="4273752"/>
            <a:ext cx="15501938" cy="7929956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427488"/>
            <a:ext cx="11532709" cy="1268353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Редкий миниатюрный краб-паук, который последний раз был зарегистрирован в водах британского графства Корнуолл ещё в 1912 году, недавно был снова обнаружен и выставлен напоказ. </a:t>
            </a:r>
          </a:p>
          <a:p>
            <a:r>
              <a:rPr lang="ru-RU" dirty="0" smtClean="0"/>
              <a:t>Краба-паука </a:t>
            </a:r>
            <a:r>
              <a:rPr lang="ru-RU" dirty="0" err="1" smtClean="0"/>
              <a:t>pisa</a:t>
            </a:r>
            <a:r>
              <a:rPr lang="ru-RU" dirty="0" smtClean="0"/>
              <a:t> </a:t>
            </a:r>
            <a:r>
              <a:rPr lang="ru-RU" dirty="0" err="1" smtClean="0"/>
              <a:t>armata</a:t>
            </a:r>
            <a:r>
              <a:rPr lang="ru-RU" dirty="0" smtClean="0"/>
              <a:t> этим летом поймал рыбак из города </a:t>
            </a:r>
            <a:r>
              <a:rPr lang="ru-RU" dirty="0" err="1" smtClean="0"/>
              <a:t>Ньюкуэй</a:t>
            </a:r>
            <a:r>
              <a:rPr lang="ru-RU" dirty="0" smtClean="0"/>
              <a:t> Дэн Гилберт, и передал его музею-аквариуму «</a:t>
            </a:r>
            <a:r>
              <a:rPr lang="ru-RU" dirty="0" err="1" smtClean="0"/>
              <a:t>Blue</a:t>
            </a:r>
            <a:r>
              <a:rPr lang="ru-RU" dirty="0" smtClean="0"/>
              <a:t> </a:t>
            </a:r>
            <a:r>
              <a:rPr lang="ru-RU" dirty="0" err="1" smtClean="0"/>
              <a:t>Reef</a:t>
            </a:r>
            <a:r>
              <a:rPr lang="ru-RU" dirty="0" smtClean="0"/>
              <a:t> </a:t>
            </a:r>
            <a:r>
              <a:rPr lang="ru-RU" dirty="0" err="1" smtClean="0"/>
              <a:t>Aquarium</a:t>
            </a:r>
            <a:r>
              <a:rPr lang="ru-RU" dirty="0" smtClean="0"/>
              <a:t>». </a:t>
            </a:r>
          </a:p>
          <a:p>
            <a:r>
              <a:rPr lang="ru-RU" dirty="0" smtClean="0"/>
              <a:t>Сотрудники аквариума говорят, что это животное настолько редкое, что им пришлось обратиться к эксперту по морской флоре и фауне с просьбой помочь им его идентифицировать, после того как они проштудировали все свои справочники. </a:t>
            </a:r>
          </a:p>
          <a:p>
            <a:r>
              <a:rPr lang="ru-RU" dirty="0" smtClean="0"/>
              <a:t>Но их можно понять, ведь за всю историю человечества об этом крабе сохранилось лишь 13 упоминаний – и все они относятся к Эдвардианской и Викторианской эпохе.</a:t>
            </a:r>
          </a:p>
          <a:p>
            <a:endParaRPr lang="ru-RU" dirty="0"/>
          </a:p>
        </p:txBody>
      </p:sp>
      <p:pic>
        <p:nvPicPr>
          <p:cNvPr id="5" name="Рисунок 4" descr="5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392003" y="2992708"/>
            <a:ext cx="6610247" cy="8439647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389</Words>
  <Application>Microsoft Office PowerPoint</Application>
  <PresentationFormat>Произвольный</PresentationFormat>
  <Paragraphs>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Японский краб-паук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Редкий краб-паук вновь обнаружен      спустя 100 лет </vt:lpstr>
      <vt:lpstr>Презентация PowerPoint</vt:lpstr>
      <vt:lpstr>Презентация PowerPoint</vt:lpstr>
      <vt:lpstr>САСИБО ЗА ВНИМАНИЕ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Японский краб-паук </dc:title>
  <dc:creator>Admin</dc:creator>
  <cp:lastModifiedBy>Admin</cp:lastModifiedBy>
  <cp:revision>9</cp:revision>
  <dcterms:created xsi:type="dcterms:W3CDTF">2012-11-13T18:56:33Z</dcterms:created>
  <dcterms:modified xsi:type="dcterms:W3CDTF">2019-11-04T15:31:24Z</dcterms:modified>
</cp:coreProperties>
</file>