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28" r:id="rId2"/>
    <p:sldId id="304" r:id="rId3"/>
    <p:sldId id="311" r:id="rId4"/>
    <p:sldId id="313" r:id="rId5"/>
    <p:sldId id="312" r:id="rId6"/>
    <p:sldId id="287" r:id="rId7"/>
    <p:sldId id="257" r:id="rId8"/>
    <p:sldId id="301" r:id="rId9"/>
    <p:sldId id="314" r:id="rId10"/>
    <p:sldId id="306" r:id="rId11"/>
    <p:sldId id="327" r:id="rId12"/>
    <p:sldId id="271" r:id="rId13"/>
    <p:sldId id="279" r:id="rId14"/>
    <p:sldId id="289" r:id="rId15"/>
    <p:sldId id="290" r:id="rId16"/>
    <p:sldId id="280" r:id="rId17"/>
    <p:sldId id="272" r:id="rId18"/>
    <p:sldId id="300" r:id="rId19"/>
    <p:sldId id="278" r:id="rId20"/>
    <p:sldId id="274" r:id="rId21"/>
    <p:sldId id="293" r:id="rId22"/>
    <p:sldId id="323" r:id="rId23"/>
    <p:sldId id="297" r:id="rId24"/>
    <p:sldId id="317" r:id="rId25"/>
    <p:sldId id="316" r:id="rId26"/>
    <p:sldId id="320" r:id="rId27"/>
    <p:sldId id="319" r:id="rId28"/>
    <p:sldId id="321" r:id="rId29"/>
    <p:sldId id="329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B10DBE-4BA2-488B-9369-11F8B05EA3B1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15E2C5-9F9F-43CB-A3E1-DFF0587BA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73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4B186-D074-48AF-83CA-9E24B81941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Данный материал дается для общего ознакомления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9FD0E-D8EE-440A-A3E7-B28997EA45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37C8D-84B8-429D-A694-30BE3130A9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B0327A6-8046-4AE6-BAE9-7AF00E37C73D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6DD2F8-B84F-49B9-AD14-7B2F3406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E040-FB02-41FB-858B-98C32A7C9B89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3E5B-80FD-444B-9B9C-DC26AC9F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070070-7B10-495F-BE08-84DB3AD7E4A0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5823150-459D-42B4-92D2-9E82EC73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ED4E-FA43-4A37-8A37-3C3D0B022D9D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6333-7C75-4BDF-BA58-4DE507B30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F966ADB-3C4D-4322-8890-34B79AB1D751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754686-44A4-4428-B306-535F8A18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E9D4-2C06-403B-B88A-8236AA0A3CF1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9608-6BAD-4E8C-B114-3749E0004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7059-7CDE-4CE8-937D-1B999BA75893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C88A-EF19-4FD2-B6CB-CFFBB58B5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B321C-FDDD-47AC-B56F-A5698CFB5F1E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1FB8-4436-47AB-9A62-06B7E1D35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6C4D-CC21-4448-B2CC-EF6199CF4687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6C2B-7DFB-4E5E-853B-71AD9A15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6347-AD3B-4B41-BF1E-75CC3416191B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BE77-7D0A-4793-8895-4DA2579F6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0B44B1-EB0C-4261-A3EC-DBBAC71DAC1D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85DC33-C314-4474-A92C-0CE5BF97F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01FD71A-C107-4CC9-B9C5-5E3D6F97273E}" type="datetimeFigureOut">
              <a:rPr lang="ru-RU"/>
              <a:pPr>
                <a:defRPr/>
              </a:pPr>
              <a:t>05.06.2021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B9D417-C5F5-4F28-A3F9-43910065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6;&#1090;&#1082;&#1088;&#1099;&#1090;&#1099;&#1081;%20&#1091;&#1088;&#1086;&#1082;%20&#1087;&#1086;%20&#1090;&#1088;&#1086;&#1084;&#1073;&#1086;&#1094;&#1080;&#1090;&#1072;&#1084;\03%20-%20&#1058;&#1088;&#1077;&#1082;%20%203.mp3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285750"/>
            <a:ext cx="771525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За кровью признавали могучую и исключительную силу: кровью скрепляли священные клятвы; жрецы заставляли своих деревянных идолов «плакать кровью»; древние греки приносили кровь в жертву своим богам.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928670"/>
            <a:ext cx="7036568" cy="557216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Группа № 1:Строение и функции тромбоцитов стр.77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группа№2:строение и функции лейкоцитов стр.78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группа №3:понятие фагоцитоз стр.79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группа №4:свертывание крови стр.77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6800" y="785813"/>
            <a:ext cx="6291263" cy="142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Работа в группах: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работы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Все участники группы делятся на консультантов и обучаемых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 этап работы: Группа изучает заданный материал.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 этап работы: Консультант отвечает на вопросы задаваемые обучаемыми.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 этап работы: Выбирается учащийся объясняющий материал другим учащимся класса.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 этап работы: Все участники группы получают отметку после выступления одного из участников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275" y="4143375"/>
            <a:ext cx="35306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43313" y="5429250"/>
            <a:ext cx="1571625" cy="357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nstantia" pitchFamily="18" charset="0"/>
              </a:rPr>
              <a:t>Лейкоциты</a:t>
            </a:r>
            <a:r>
              <a:rPr lang="ru-RU" dirty="0"/>
              <a:t> 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5214938" y="5286375"/>
            <a:ext cx="785812" cy="322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57313" y="6215063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1500</a:t>
            </a:r>
            <a:r>
              <a:rPr lang="ru-RU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85750"/>
            <a:ext cx="5143500" cy="477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Белые кровяные клетки </a:t>
            </a:r>
            <a:r>
              <a:rPr lang="en-US" sz="2000" dirty="0">
                <a:latin typeface="Constantia" pitchFamily="18" charset="0"/>
              </a:rPr>
              <a:t>d = </a:t>
            </a:r>
            <a:r>
              <a:rPr lang="ru-RU" sz="2000" dirty="0">
                <a:latin typeface="Constantia" pitchFamily="18" charset="0"/>
              </a:rPr>
              <a:t>6-25мкм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Нет постоянной формы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err="1">
                <a:latin typeface="Constantia" pitchFamily="18" charset="0"/>
              </a:rPr>
              <a:t>Амебоидное</a:t>
            </a:r>
            <a:r>
              <a:rPr lang="ru-RU" sz="2000" dirty="0">
                <a:latin typeface="Constantia" pitchFamily="18" charset="0"/>
              </a:rPr>
              <a:t> движение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Имеют ядро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В 1 куб.мм – 4-9 тыс.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Образуются в красном костном мозге, селезенке, тимусе, лимфатических узлах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 Живут от 2 до 4 суток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Разрушаются в селезенке и очагах воспаления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Функция – защитная (фагоцитоз, иммунитет)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Constant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6380" y="357166"/>
            <a:ext cx="370024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Лейкоциты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929066"/>
            <a:ext cx="3071834" cy="2744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1" name="Прямая со стрелкой 30"/>
          <p:cNvCxnSpPr/>
          <p:nvPr/>
        </p:nvCxnSpPr>
        <p:spPr>
          <a:xfrm rot="10800000">
            <a:off x="2049463" y="5059363"/>
            <a:ext cx="1593850" cy="655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1000125" y="5072063"/>
            <a:ext cx="2665413" cy="6905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1500188" y="4572000"/>
            <a:ext cx="642937" cy="5715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1500" y="4572000"/>
            <a:ext cx="642938" cy="5715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2" name="Picture 5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484313"/>
            <a:ext cx="371475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3643313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8769" y="142852"/>
            <a:ext cx="808657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Классификация лейкоцитов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3250" y="857250"/>
            <a:ext cx="29289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Лейкоциты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Гранулоциты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86116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Моноциты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36" y="1643050"/>
            <a:ext cx="2643206" cy="5715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Лимфоциты 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1571625" y="1071563"/>
            <a:ext cx="1714500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13" y="1071563"/>
            <a:ext cx="1928812" cy="5715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501357" y="1570831"/>
            <a:ext cx="28575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57188" y="2643188"/>
            <a:ext cx="2643187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Нейтрофилы</a:t>
            </a:r>
            <a:r>
              <a:rPr lang="ru-RU" sz="2400" dirty="0">
                <a:latin typeface="Constantia" pitchFamily="18" charset="0"/>
              </a:rPr>
              <a:t>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88" y="4000500"/>
            <a:ext cx="2643187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Эозинофилы 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88" y="5429250"/>
            <a:ext cx="2643187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nstantia" pitchFamily="18" charset="0"/>
              </a:rPr>
              <a:t>Базофилы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7188" y="3071813"/>
            <a:ext cx="2643187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захватывают, убивают и переваривают микроорганизмы, бактерии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88" y="4429125"/>
            <a:ext cx="2643187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выделяют гистамин, который вовлечен в реакции воспалительного ответа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7188" y="5857875"/>
            <a:ext cx="2643187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участвуют в разрушении паразитов и в аллергических реакциях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1427956" y="2428082"/>
            <a:ext cx="428625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1536701" y="3892550"/>
            <a:ext cx="214312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1500982" y="5285581"/>
            <a:ext cx="28575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286125" y="2643188"/>
            <a:ext cx="2643188" cy="13573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Главные «санитары организма» - удаляют обломков старых, отживших, свое клеток, и инородных элементов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4429919" y="2428082"/>
            <a:ext cx="42862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287419" y="2428082"/>
            <a:ext cx="428625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6143625" y="2643188"/>
            <a:ext cx="2643188" cy="1000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Главные клетки, опосредующими иммунный ответ.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643688" y="4286250"/>
            <a:ext cx="2357437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В-лимфоциты 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71938" y="4286250"/>
            <a:ext cx="2357437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Т-лимфоциты  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rot="5400000">
            <a:off x="7537450" y="3965575"/>
            <a:ext cx="64293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6000750" y="3643313"/>
            <a:ext cx="1000125" cy="6429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071938" y="4714875"/>
            <a:ext cx="2357437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Производят антитела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643688" y="4714875"/>
            <a:ext cx="2357437" cy="1500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onstantia" pitchFamily="18" charset="0"/>
              </a:rPr>
              <a:t>убивают клетки, инфицированные вирусом, и регулируют активность других лейкоцитов.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63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моноциты</a:t>
            </a:r>
          </a:p>
        </p:txBody>
      </p:sp>
      <p:pic>
        <p:nvPicPr>
          <p:cNvPr id="29698" name="Picture 4" descr="действие фагоци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7215188" cy="413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лейкоцит против бактер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88"/>
            <a:ext cx="31432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50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4400" b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357188"/>
            <a:ext cx="32639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Фагоцитоз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28625" y="1214438"/>
            <a:ext cx="7643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Активное захватывание и поглощение микроскопических инородных живых объектов (бактерии, фрагменты клеток) и твёрдых частиц одноклеточными организмами или некоторыми клетками многоклеточных животных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857625"/>
            <a:ext cx="50006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6" name="Прямоугольник 6"/>
          <p:cNvSpPr>
            <a:spLocks noChangeArrowheads="1"/>
          </p:cNvSpPr>
          <p:nvPr/>
        </p:nvSpPr>
        <p:spPr bwMode="auto">
          <a:xfrm>
            <a:off x="2286000" y="6000750"/>
            <a:ext cx="585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Схема последовательного захвата пищи амёбой: 1 — ядро; 2 — сократительная вакуоль; 3 — пищевая частица; 4 — пищеварительная вакуоль.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928794" y="214290"/>
            <a:ext cx="658314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Илья Ильич Мечников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(1845 – 1916гг)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340042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00500" y="2143125"/>
            <a:ext cx="4286250" cy="3108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Создал учение о защитных свойствах крови.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onstantia" pitchFamily="18" charset="0"/>
              </a:rPr>
              <a:t>За исследование фагоцитоза в 1908г ему была присуждена Нобелевская премия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0"/>
            <a:ext cx="40612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Тромбоциты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3762401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214813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928938"/>
            <a:ext cx="2095500" cy="1833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rot="16200000" flipV="1">
            <a:off x="428626" y="2928937"/>
            <a:ext cx="2500312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393031" y="2607469"/>
            <a:ext cx="2071688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57375" y="4286250"/>
            <a:ext cx="1785938" cy="1357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938" y="785813"/>
            <a:ext cx="4857750" cy="3846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Кровяные пластинки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Нет ядра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Округлой или овальной формы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 Размеры – 2-5 мкм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В 1 куб.мм крови – 180-320 тыс.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Образуются в костном мозге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Живут 7-10 дней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Разрушаются в селезенке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Constantia" pitchFamily="18" charset="0"/>
              </a:rPr>
              <a:t>Функции –свертывание крови, восстановление сосудов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333375"/>
            <a:ext cx="8713788" cy="115093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Тромбоциты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41751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00"/>
                </a:solidFill>
                <a:latin typeface="Trebuchet MS" pitchFamily="34" charset="0"/>
              </a:rPr>
              <a:t>КРОВЯНЫЕ ПЛАСТИНКИ, УЧАСТВУЮЩИЕ В СВЕРТЫВАНИИ КРОВИ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5288" y="5445125"/>
            <a:ext cx="633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FF0000"/>
                </a:solidFill>
                <a:latin typeface="Trebuchet MS" pitchFamily="34" charset="0"/>
              </a:rPr>
              <a:t>ОБРАЗОВАНИЕ ТРОМБА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250" y="1484313"/>
            <a:ext cx="39195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214290"/>
            <a:ext cx="764386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Свертывание крови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3440113"/>
            <a:ext cx="2971800" cy="31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313" y="1143000"/>
            <a:ext cx="8572500" cy="2062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Свертывание крови </a:t>
            </a:r>
            <a:r>
              <a:rPr lang="ru-RU" sz="3200" dirty="0">
                <a:latin typeface="Constantia" pitchFamily="18" charset="0"/>
              </a:rPr>
              <a:t>– совокупность реакций, придающих к образованию </a:t>
            </a:r>
            <a:r>
              <a:rPr lang="ru-RU" sz="3200" dirty="0" err="1">
                <a:latin typeface="Constantia" pitchFamily="18" charset="0"/>
              </a:rPr>
              <a:t>фибринового</a:t>
            </a:r>
            <a:r>
              <a:rPr lang="ru-RU" sz="3200" dirty="0">
                <a:latin typeface="Constantia" pitchFamily="18" charset="0"/>
              </a:rPr>
              <a:t> тромба при повреждении целостности стенки сосуда.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" y="4643438"/>
            <a:ext cx="5214938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В норме кровь свертывается за 5-7 минут, при гемофилии кровь не свертывается.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0"/>
            <a:ext cx="7429500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Найди лишнее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Функции крови:</a:t>
            </a: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785813" y="2143125"/>
            <a:ext cx="6143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О.Транспортная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Б.Защитная 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В.Регуляторная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К.Строительная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И.Выделительная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Р.Питательная</a:t>
            </a:r>
          </a:p>
          <a:p>
            <a:pPr marL="742950" indent="-742950">
              <a:lnSpc>
                <a:spcPct val="80000"/>
              </a:lnSpc>
            </a:pPr>
            <a:r>
              <a:rPr lang="ru-RU" sz="4000">
                <a:latin typeface="Trebuchet MS" pitchFamily="34" charset="0"/>
              </a:rPr>
              <a:t>В.Терморегуляторная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826816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Этапы свертывания крови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2827338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5750" y="4214813"/>
            <a:ext cx="1643063" cy="428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onstantia" pitchFamily="18" charset="0"/>
              </a:rPr>
              <a:t>Нити фибрина</a:t>
            </a:r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rot="5400000" flipH="1" flipV="1">
            <a:off x="624682" y="3553619"/>
            <a:ext cx="1143000" cy="1793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357563" y="1071563"/>
            <a:ext cx="5572125" cy="1214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Освобождение </a:t>
            </a:r>
            <a:r>
              <a:rPr lang="ru-RU" sz="2400" dirty="0" err="1">
                <a:latin typeface="Constantia" pitchFamily="18" charset="0"/>
              </a:rPr>
              <a:t>тромбопластина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63" y="2643188"/>
            <a:ext cx="5572125" cy="12144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Тромбопластин + витамина К + Са</a:t>
            </a:r>
            <a:r>
              <a:rPr lang="ru-RU" sz="2400" baseline="30000" dirty="0">
                <a:latin typeface="Constantia" pitchFamily="18" charset="0"/>
              </a:rPr>
              <a:t>+2 </a:t>
            </a:r>
            <a:r>
              <a:rPr lang="ru-RU" sz="2400" dirty="0">
                <a:latin typeface="Constantia" pitchFamily="18" charset="0"/>
              </a:rPr>
              <a:t>+ протромбином = тромбин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nstant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63" y="4214813"/>
            <a:ext cx="5572125" cy="9286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Тромбин + фибриногеном = фибрин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63" y="5572125"/>
            <a:ext cx="5572125" cy="857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nstantia" pitchFamily="18" charset="0"/>
              </a:rPr>
              <a:t>Тромб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тромб</a:t>
            </a:r>
          </a:p>
        </p:txBody>
      </p:sp>
      <p:sp>
        <p:nvSpPr>
          <p:cNvPr id="37890" name="Rectangle 3"/>
          <p:cNvSpPr txBox="1">
            <a:spLocks noChangeArrowheads="1"/>
          </p:cNvSpPr>
          <p:nvPr/>
        </p:nvSpPr>
        <p:spPr bwMode="auto">
          <a:xfrm>
            <a:off x="500063" y="1571625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Trebuchet MS" pitchFamily="34" charset="0"/>
              </a:rPr>
              <a:t>Сгусток свернувшейся крови, закрывающей место повреждения стенки сосуда.</a:t>
            </a:r>
          </a:p>
        </p:txBody>
      </p:sp>
      <p:pic>
        <p:nvPicPr>
          <p:cNvPr id="37891" name="Picture 4" descr="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708275"/>
            <a:ext cx="48244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771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Физкультминутка </a:t>
            </a:r>
            <a:endParaRPr lang="ru-RU" sz="4800" dirty="0"/>
          </a:p>
        </p:txBody>
      </p:sp>
      <p:pic>
        <p:nvPicPr>
          <p:cNvPr id="3" name="Picture 15" descr="u14_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7572375" cy="5143500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8916" name="03 - Трек  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346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571500"/>
            <a:ext cx="6500812" cy="55705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  <a:r>
              <a:rPr lang="ru-RU" sz="4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Изученные термины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1.Лейкоциты(</a:t>
            </a:r>
            <a:r>
              <a:rPr lang="ru-RU" sz="2800" dirty="0">
                <a:latin typeface="+mn-lt"/>
              </a:rPr>
              <a:t>фагоциты,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нейтрофилы, эозинофилы,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базофилы, моноциты, лимфоцит</a:t>
            </a:r>
            <a:r>
              <a:rPr lang="ru-RU" sz="3600" dirty="0">
                <a:latin typeface="+mn-lt"/>
              </a:rPr>
              <a:t>.)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2.Тромбоциты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3. Тромб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4. Фибриногены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5.Свёртывание крови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6.Тромбопластин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7.Гемофилия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7239000" cy="4846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Группа №1</a:t>
            </a:r>
          </a:p>
          <a:p>
            <a:pPr eaLnBrk="1" hangingPunct="1"/>
            <a:r>
              <a:rPr lang="ru-RU" smtClean="0"/>
              <a:t>Почему врачам не делают прививки от всех болезней?</a:t>
            </a:r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Группа № 2</a:t>
            </a:r>
          </a:p>
          <a:p>
            <a:pPr eaLnBrk="1" hangingPunct="1"/>
            <a:r>
              <a:rPr lang="ru-RU" smtClean="0"/>
              <a:t>Два боксера-профессионала вступают в поединок. Изменится ли при этом у них свертываемость крови?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2757478" cy="9658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Задачи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5" y="1143000"/>
            <a:ext cx="7239000" cy="529113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Группа № 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Почему лейкоциты содержаться в крови и лимфе, а эритроциты только в крови?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Группа № 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Почему в течении 3-4 часов после приема пищи содержание лейкоцитов в крови повышается? Почему подобное содержание лейкоцитов наблюдается также при мышечной работе, при крике у детей, при беременности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142852"/>
            <a:ext cx="261460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Задачи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357188" y="857250"/>
            <a:ext cx="6500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rebuchet MS" pitchFamily="34" charset="0"/>
              </a:rPr>
              <a:t>1.К форменным элементам крови относятся:</a:t>
            </a:r>
          </a:p>
          <a:p>
            <a:r>
              <a:rPr lang="ru-RU">
                <a:latin typeface="Trebuchet MS" pitchFamily="34" charset="0"/>
              </a:rPr>
              <a:t>А) плазма</a:t>
            </a:r>
          </a:p>
          <a:p>
            <a:r>
              <a:rPr lang="ru-RU">
                <a:latin typeface="Trebuchet MS" pitchFamily="34" charset="0"/>
              </a:rPr>
              <a:t>Б) фибриноген</a:t>
            </a:r>
          </a:p>
          <a:p>
            <a:r>
              <a:rPr lang="ru-RU">
                <a:latin typeface="Trebuchet MS" pitchFamily="34" charset="0"/>
              </a:rPr>
              <a:t>В) тромбоциты</a:t>
            </a:r>
          </a:p>
          <a:p>
            <a:r>
              <a:rPr lang="ru-RU" b="1" u="sng">
                <a:latin typeface="Trebuchet MS" pitchFamily="34" charset="0"/>
              </a:rPr>
              <a:t>2. К плазме крови относится:</a:t>
            </a:r>
          </a:p>
          <a:p>
            <a:r>
              <a:rPr lang="ru-RU">
                <a:latin typeface="Trebuchet MS" pitchFamily="34" charset="0"/>
              </a:rPr>
              <a:t>А) лейкоциты</a:t>
            </a:r>
          </a:p>
          <a:p>
            <a:r>
              <a:rPr lang="ru-RU">
                <a:latin typeface="Trebuchet MS" pitchFamily="34" charset="0"/>
              </a:rPr>
              <a:t>Б) вода</a:t>
            </a:r>
          </a:p>
          <a:p>
            <a:r>
              <a:rPr lang="ru-RU">
                <a:latin typeface="Trebuchet MS" pitchFamily="34" charset="0"/>
              </a:rPr>
              <a:t>В) тромбоциты</a:t>
            </a:r>
          </a:p>
          <a:p>
            <a:r>
              <a:rPr lang="ru-RU" b="1" u="sng">
                <a:latin typeface="Trebuchet MS" pitchFamily="34" charset="0"/>
              </a:rPr>
              <a:t>3.Людей дающих кровь называют:</a:t>
            </a:r>
          </a:p>
          <a:p>
            <a:r>
              <a:rPr lang="ru-RU">
                <a:latin typeface="Trebuchet MS" pitchFamily="34" charset="0"/>
              </a:rPr>
              <a:t>А) доноры</a:t>
            </a:r>
          </a:p>
          <a:p>
            <a:r>
              <a:rPr lang="ru-RU">
                <a:latin typeface="Trebuchet MS" pitchFamily="34" charset="0"/>
              </a:rPr>
              <a:t>Б) реципиенты</a:t>
            </a:r>
          </a:p>
          <a:p>
            <a:r>
              <a:rPr lang="ru-RU">
                <a:latin typeface="Trebuchet MS" pitchFamily="34" charset="0"/>
              </a:rPr>
              <a:t>В) передатчики</a:t>
            </a:r>
          </a:p>
          <a:p>
            <a:r>
              <a:rPr lang="ru-RU" b="1" u="sng">
                <a:latin typeface="Trebuchet MS" pitchFamily="34" charset="0"/>
              </a:rPr>
              <a:t>4. Лейкоциты образуются в :</a:t>
            </a:r>
          </a:p>
          <a:p>
            <a:r>
              <a:rPr lang="ru-RU">
                <a:latin typeface="Trebuchet MS" pitchFamily="34" charset="0"/>
              </a:rPr>
              <a:t>А) желтом костном мозге</a:t>
            </a:r>
          </a:p>
          <a:p>
            <a:r>
              <a:rPr lang="ru-RU">
                <a:latin typeface="Trebuchet MS" pitchFamily="34" charset="0"/>
              </a:rPr>
              <a:t>Б) красном костном  мозге</a:t>
            </a:r>
          </a:p>
          <a:p>
            <a:r>
              <a:rPr lang="ru-RU">
                <a:latin typeface="Trebuchet MS" pitchFamily="34" charset="0"/>
              </a:rPr>
              <a:t>В) лимфатических узлах</a:t>
            </a:r>
          </a:p>
          <a:p>
            <a:r>
              <a:rPr lang="ru-RU" b="1" u="sng">
                <a:latin typeface="Trebuchet MS" pitchFamily="34" charset="0"/>
              </a:rPr>
              <a:t>5. Лейкоциты имеют:</a:t>
            </a:r>
          </a:p>
          <a:p>
            <a:r>
              <a:rPr lang="ru-RU">
                <a:latin typeface="Trebuchet MS" pitchFamily="34" charset="0"/>
              </a:rPr>
              <a:t>А) неправильную форму</a:t>
            </a:r>
          </a:p>
          <a:p>
            <a:r>
              <a:rPr lang="ru-RU">
                <a:latin typeface="Trebuchet MS" pitchFamily="34" charset="0"/>
              </a:rPr>
              <a:t>Б) двояковогнутую форму</a:t>
            </a:r>
          </a:p>
          <a:p>
            <a:r>
              <a:rPr lang="ru-RU">
                <a:latin typeface="Trebuchet MS" pitchFamily="34" charset="0"/>
              </a:rPr>
              <a:t>В) линзовидную форму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571472" y="142852"/>
            <a:ext cx="261460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тест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6.Тромбоциты образуются в:</a:t>
            </a:r>
            <a:endParaRPr lang="ru-RU" b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А)желтом костном мозге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Б)красном костном мозге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В)селезенке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7.Свертывание крови это-</a:t>
            </a:r>
            <a:endParaRPr lang="ru-RU" b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А)защитная реакция организма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Б)ответная реакция организма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В)кровеобразующая реакция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8.Гемофилия это-</a:t>
            </a:r>
            <a:endParaRPr lang="ru-RU" b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А)отсутствие свертывания крови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Б)образование тромба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В)закупорка сосуда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9.Фагоцитоз это-</a:t>
            </a:r>
            <a:endParaRPr lang="ru-RU" b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А)поглощение и переваривание лейкоцитами чужеродных частиц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Б) поглощение и переваривание тромбоцитами чужеродных частиц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В) поглощение и переваривание эритроцитами чужеродных частиц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u="sng">
                <a:latin typeface="Calibri" pitchFamily="34" charset="0"/>
                <a:ea typeface="Calibri" pitchFamily="34" charset="0"/>
                <a:cs typeface="Times New Roman" pitchFamily="18" charset="0"/>
              </a:rPr>
              <a:t>10.Явление фагоцитоза открыл:</a:t>
            </a:r>
            <a:endParaRPr lang="ru-RU" b="1" u="sng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А)Сухомлинский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Б)Мечников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В)Ломоносов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3357554" y="142852"/>
            <a:ext cx="3357586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тест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Проверка знаний</a:t>
            </a:r>
          </a:p>
        </p:txBody>
      </p:sp>
      <p:sp>
        <p:nvSpPr>
          <p:cNvPr id="46082" name="Текст 2"/>
          <p:cNvSpPr>
            <a:spLocks noGrp="1"/>
          </p:cNvSpPr>
          <p:nvPr>
            <p:ph type="body" idx="2"/>
          </p:nvPr>
        </p:nvSpPr>
        <p:spPr>
          <a:xfrm>
            <a:off x="457200" y="1497013"/>
            <a:ext cx="5897563" cy="603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9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1-в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2-б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3-а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4-б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5-а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6-б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7-а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8-а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9-а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10-б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04813"/>
            <a:ext cx="262731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88913"/>
            <a:ext cx="2159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852738"/>
            <a:ext cx="36512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46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Найди лишнее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785813" y="1428750"/>
            <a:ext cx="7239000" cy="4846638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r>
              <a:rPr lang="ru-RU" sz="3200" smtClean="0"/>
              <a:t>В состав плазмы крови входит:</a:t>
            </a:r>
          </a:p>
          <a:p>
            <a:pPr lvl="2" eaLnBrk="1" hangingPunct="1">
              <a:buFont typeface="Wingdings" pitchFamily="2" charset="2"/>
              <a:buNone/>
            </a:pP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Д.Белок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Ш.Глюкоза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О.Антитела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Р.Витамины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42048" cy="4071966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86676" cy="18573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Найди лишнее</a:t>
            </a:r>
            <a:b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     В состав эритроцитов входит: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В.Карбгемоглобин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З.Оксигемоглобин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smtClean="0"/>
              <a:t>А.Гемоглобин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5" y="642938"/>
            <a:ext cx="41449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Найди лишнее: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642938" y="1643063"/>
            <a:ext cx="6929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Внутренняя среда организма это:</a:t>
            </a:r>
          </a:p>
          <a:p>
            <a:r>
              <a:rPr lang="ru-RU" sz="3600" b="1">
                <a:latin typeface="Constantia" pitchFamily="18" charset="0"/>
              </a:rPr>
              <a:t>Н.кровь</a:t>
            </a:r>
          </a:p>
          <a:p>
            <a:r>
              <a:rPr lang="ru-RU" sz="3600" b="1">
                <a:latin typeface="Constantia" pitchFamily="18" charset="0"/>
              </a:rPr>
              <a:t>Е.лимфа Г.цереброспинальная В.жидкость </a:t>
            </a:r>
          </a:p>
          <a:p>
            <a:r>
              <a:rPr lang="ru-RU" sz="3600" b="1">
                <a:latin typeface="Constantia" pitchFamily="18" charset="0"/>
              </a:rPr>
              <a:t>А.тканевая жидкость Ь.костный мозг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3297237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ри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52117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264318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636"/>
            <a:ext cx="83582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Тромбоциты,свертывание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крови.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Лейкоциты.Фагоцитоз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848308" cy="463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1"/>
          <p:cNvGrpSpPr>
            <a:grpSpLocks/>
          </p:cNvGrpSpPr>
          <p:nvPr/>
        </p:nvGrpSpPr>
        <p:grpSpPr bwMode="auto">
          <a:xfrm>
            <a:off x="571500" y="1000125"/>
            <a:ext cx="7772400" cy="5057775"/>
            <a:chOff x="-114328" y="114564"/>
            <a:chExt cx="7772400" cy="505728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114328" y="114564"/>
              <a:ext cx="7772400" cy="505728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47622" y="262188"/>
              <a:ext cx="7278688" cy="4563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Цель: </a:t>
              </a:r>
            </a:p>
            <a:p>
              <a:pPr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/>
                <a:t>  систематизация знаний по теме кровь, внутренняя среда организма. Изучение строения тромбоцитов, лейкоцитов, образование тромба. Подготовка к тесту.</a:t>
              </a:r>
              <a:endParaRPr lang="ru-RU" sz="2100" dirty="0"/>
            </a:p>
            <a:p>
              <a:pPr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dirty="0"/>
                <a:t/>
              </a:r>
              <a:br>
                <a:rPr lang="ru-RU" sz="2100" dirty="0"/>
              </a:br>
              <a:endParaRPr lang="ru-RU" sz="2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7786687" cy="6062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Биологические термины</a:t>
            </a:r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1.Лейкоциты(</a:t>
            </a:r>
            <a:r>
              <a:rPr lang="ru-RU" sz="2400" dirty="0">
                <a:latin typeface="+mn-lt"/>
              </a:rPr>
              <a:t>фагоциты, нейтрофилы,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эозинофилы, базофилы, моноциты, лимфоциты</a:t>
            </a:r>
            <a:r>
              <a:rPr lang="ru-RU" sz="2800" dirty="0">
                <a:latin typeface="+mn-lt"/>
              </a:rPr>
              <a:t>.)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2.Тромбоциты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3.Тромб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4.Фибриногены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5.Свёртывание крови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6.Тромбопластин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7.Гемофилия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8.Кровь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9.Лимфа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1747</TotalTime>
  <Words>813</Words>
  <Application>Microsoft Office PowerPoint</Application>
  <PresentationFormat>Экран (4:3)</PresentationFormat>
  <Paragraphs>200</Paragraphs>
  <Slides>30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Презентация PowerPoint</vt:lpstr>
      <vt:lpstr>Презентация PowerPoint</vt:lpstr>
      <vt:lpstr>Найди лишнее</vt:lpstr>
      <vt:lpstr>Найди лишнее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Группа № 1:Строение и функции тромбоцитов стр.77     группа№2:строение и функции лейкоцитов стр.78  группа №3:понятие фагоцитоз стр.79  группа №4:свертывание крови стр.77   </vt:lpstr>
      <vt:lpstr>Правила работы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</vt:lpstr>
      <vt:lpstr>Презентация PowerPoint</vt:lpstr>
      <vt:lpstr>Задачи</vt:lpstr>
      <vt:lpstr>Задачи</vt:lpstr>
      <vt:lpstr>Презентация PowerPoint</vt:lpstr>
      <vt:lpstr>Презентация PowerPoint</vt:lpstr>
      <vt:lpstr>Проверка знаний</vt:lpstr>
      <vt:lpstr>Презентация PowerPoint</vt:lpstr>
      <vt:lpstr>Спасибо за внимание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220</cp:revision>
  <dcterms:created xsi:type="dcterms:W3CDTF">2009-11-08T14:13:09Z</dcterms:created>
  <dcterms:modified xsi:type="dcterms:W3CDTF">2021-06-05T14:22:53Z</dcterms:modified>
</cp:coreProperties>
</file>