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1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Дата 1"/>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05.06.2021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dirty="0"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05.06.2021</a:t>
            </a:fld>
            <a:endParaRPr lang="ru-RU" dirty="0"/>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dirty="0"/>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hyperlink" Target="http://ru.wikipedia.org/wiki/%D0%9B%D0%B0%D1%82%D0%B8%D0%BD%D1%81%D0%BA%D0%B8%D0%B9_%D1%8F%D0%B7%D1%8B%D0%BA" TargetMode="External"/><Relationship Id="rId7" Type="http://schemas.openxmlformats.org/officeDocument/2006/relationships/hyperlink" Target="http://ru.wikipedia.org/wiki/%D0%96%D0%B8%D0%B2%D0%BE%D1%82" TargetMode="External"/><Relationship Id="rId2" Type="http://schemas.openxmlformats.org/officeDocument/2006/relationships/slideLayout" Target="../slideLayouts/slideLayout2.xml"/><Relationship Id="rId1" Type="http://schemas.openxmlformats.org/officeDocument/2006/relationships/audio" Target="../media/audio10.wav"/><Relationship Id="rId6" Type="http://schemas.openxmlformats.org/officeDocument/2006/relationships/hyperlink" Target="http://ru.wikipedia.org/wiki/%D0%91%D1%80%D1%8E%D1%88%D0%BD%D0%B0%D1%8F_%D0%BF%D0%BE%D0%BB%D0%BE%D1%81%D1%82%D1%8C" TargetMode="External"/><Relationship Id="rId5" Type="http://schemas.openxmlformats.org/officeDocument/2006/relationships/hyperlink" Target="http://ru.wikipedia.org/wiki/%D0%A7%D0%B5%D0%BB%D0%BE%D0%B2%D0%B5%D0%BA" TargetMode="External"/><Relationship Id="rId4" Type="http://schemas.openxmlformats.org/officeDocument/2006/relationships/hyperlink" Target="http://ru.wikipedia.org/wiki/%D0%9F%D0%BE%D0%B7%D0%B2%D0%BE%D0%BD%D0%BE%D1%87%D0%BD%D1%8B%D0%B5" TargetMode="Externa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hyperlink" Target="http://ru.wikipedia.org/w/index.php?title=%D0%9F%D1%83%D0%B7%D1%8B%D1%80%D0%BD%D1%8B%D0%B9_%D0%B6%D1%91%D0%BB%D1%87%D0%BD%D1%8B%D0%B9_%D0%BF%D1%80%D0%BE%D1%82%D0%BE%D0%BA&amp;action=edit&amp;redlink=1" TargetMode="External"/><Relationship Id="rId13" Type="http://schemas.openxmlformats.org/officeDocument/2006/relationships/hyperlink" Target="http://ru.wikipedia.org/wiki/%D0%94%D0%B2%D0%B5%D0%BD%D0%B0%D0%B4%D1%86%D0%B0%D1%82%D0%B8%D0%BF%D0%B5%D1%80%D1%81%D1%82%D0%BD%D0%B0%D1%8F_%D0%BA%D0%B8%D1%88%D0%BA%D0%B0_%D1%87%D0%B5%D0%BB%D0%BE%D0%B2%D0%B5%D0%BA%D0%B0" TargetMode="External"/><Relationship Id="rId3" Type="http://schemas.openxmlformats.org/officeDocument/2006/relationships/hyperlink" Target="http://ru.wikipedia.org/wiki/%D0%96%D1%91%D0%BB%D1%87%D0%BD%D1%8B%D0%B9_%D0%BF%D1%83%D0%B7%D1%8B%D1%80%D1%8C#cite_note-0" TargetMode="External"/><Relationship Id="rId7" Type="http://schemas.openxmlformats.org/officeDocument/2006/relationships/hyperlink" Target="http://ru.wikipedia.org/wiki/%D0%9F%D0%B5%D1%87%D0%B5%D0%BD%D1%8C" TargetMode="External"/><Relationship Id="rId12" Type="http://schemas.openxmlformats.org/officeDocument/2006/relationships/hyperlink" Target="http://ru.wikipedia.org/wiki/%D0%A1%D1%84%D0%B8%D0%BD%D0%BA%D1%82%D0%B5%D1%80_%D0%9E%D0%B4%D0%B4%D0%B8" TargetMode="External"/><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audio" Target="../media/audio11.wav"/><Relationship Id="rId6" Type="http://schemas.openxmlformats.org/officeDocument/2006/relationships/hyperlink" Target="http://ru.wikipedia.org/wiki/%D0%96%D1%91%D0%BB%D1%87%D1%8C" TargetMode="External"/><Relationship Id="rId11" Type="http://schemas.openxmlformats.org/officeDocument/2006/relationships/hyperlink" Target="http://ru.wikipedia.org/wiki/%D0%93%D0%BB%D0%B0%D0%B2%D0%BD%D1%8B%D0%B9_%D0%BF%D1%80%D0%BE%D1%82%D0%BE%D0%BA_%D0%BF%D0%BE%D0%B4%D0%B6%D0%B5%D0%BB%D1%83%D0%B4%D0%BE%D1%87%D0%BD%D0%BE%D0%B9_%D0%B6%D0%B5%D0%BB%D0%B5%D0%B7%D1%8B" TargetMode="External"/><Relationship Id="rId5" Type="http://schemas.openxmlformats.org/officeDocument/2006/relationships/hyperlink" Target="http://ru.wikipedia.org/wiki/%D0%9B%D0%B0%D1%82%D0%B8%D0%BD%D1%81%D0%BA%D0%B8%D0%B9_%D1%8F%D0%B7%D1%8B%D0%BA" TargetMode="External"/><Relationship Id="rId15" Type="http://schemas.openxmlformats.org/officeDocument/2006/relationships/image" Target="../media/image12.jpeg"/><Relationship Id="rId10" Type="http://schemas.openxmlformats.org/officeDocument/2006/relationships/hyperlink" Target="http://ru.wikipedia.org/w/index.php?title=%D0%9E%D0%B1%D1%89%D0%B8%D0%B9_%D0%B6%D1%91%D0%BB%D1%87%D0%BD%D1%8B%D0%B9_%D0%BF%D1%80%D0%BE%D1%82%D0%BE%D0%BA&amp;action=edit&amp;redlink=1" TargetMode="External"/><Relationship Id="rId4" Type="http://schemas.openxmlformats.org/officeDocument/2006/relationships/hyperlink" Target="http://ru.wikipedia.org/wiki/%D0%96%D1%91%D0%BB%D1%87%D0%BD%D1%8B%D0%B9_%D0%BF%D1%83%D0%B7%D1%8B%D1%80%D1%8C#cite_note-1" TargetMode="External"/><Relationship Id="rId9" Type="http://schemas.openxmlformats.org/officeDocument/2006/relationships/hyperlink" Target="http://ru.wikipedia.org/wiki/%D0%A1%D1%84%D0%B8%D0%BD%D0%BA%D1%82%D0%B5%D1%80_%D0%9B%D1%8E%D1%82%D0%BA%D0%B5%D0%BD%D1%81%D0%B0" TargetMode="External"/><Relationship Id="rId14" Type="http://schemas.openxmlformats.org/officeDocument/2006/relationships/hyperlink" Target="http://ru.wikipedia.org/wiki/%D0%91%D0%BE%D0%BB%D1%8C%D1%88%D0%BE%D0%B9_%D1%81%D0%BE%D1%81%D0%BE%D1%87%D0%B5%D0%BA_%D0%B4%D0%B2%D0%B5%D0%BD%D0%B0%D0%B4%D1%86%D0%B0%D1%82%D0%B8%D0%BF%D0%B5%D1%80%D1%81%D1%82%D0%BD%D0%BE%D0%B9_%D0%BA%D0%B8%D1%88%D0%BA%D0%B8"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ru.wikipedia.org/wiki/%D0%9A%D0%B0%D0%BB" TargetMode="External"/><Relationship Id="rId13" Type="http://schemas.openxmlformats.org/officeDocument/2006/relationships/hyperlink" Target="http://ru.wikipedia.org/wiki/%D0%91%D0%B0%D1%83%D0%B3%D0%B8%D0%BD%D0%B8%D0%B5%D0%B2%D0%B0_%D0%B7%D0%B0%D1%81%D0%BB%D0%BE%D0%BD%D0%BA%D0%B0" TargetMode="External"/><Relationship Id="rId18" Type="http://schemas.openxmlformats.org/officeDocument/2006/relationships/hyperlink" Target="http://ru.wikipedia.org/wiki/%D0%92%D0%BE%D1%81%D1%85%D0%BE%D0%B4%D1%8F%D1%89%D0%B0%D1%8F_%D0%BE%D0%B1%D0%BE%D0%B4%D0%BE%D1%87%D0%BD%D0%B0%D1%8F_%D0%BA%D0%B8%D1%88%D0%BA%D0%B0_%D1%87%D0%B5%D0%BB%D0%BE%D0%B2%D0%B5%D0%BA%D0%B0" TargetMode="External"/><Relationship Id="rId26" Type="http://schemas.openxmlformats.org/officeDocument/2006/relationships/image" Target="../media/image5.png"/><Relationship Id="rId3" Type="http://schemas.openxmlformats.org/officeDocument/2006/relationships/hyperlink" Target="http://ru.wikipedia.org/wiki/%D0%9B%D0%B0%D1%82%D0%B8%D0%BD%D1%81%D0%BA%D0%B8%D0%B9_%D1%8F%D0%B7%D1%8B%D0%BA" TargetMode="External"/><Relationship Id="rId21" Type="http://schemas.openxmlformats.org/officeDocument/2006/relationships/hyperlink" Target="http://ru.wikipedia.org/wiki/%D0%A1%D0%B8%D0%B3%D0%BC%D0%BE%D0%B2%D0%B8%D0%B4%D0%BD%D0%B0%D1%8F_%D0%BA%D0%B8%D1%88%D0%BA%D0%B0_%D1%87%D0%B5%D0%BB%D0%BE%D0%B2%D0%B5%D0%BA%D0%B0" TargetMode="External"/><Relationship Id="rId7" Type="http://schemas.openxmlformats.org/officeDocument/2006/relationships/hyperlink" Target="http://ru.wikipedia.org/wiki/%D0%A5%D0%B8%D0%BC%D1%83%D1%81" TargetMode="External"/><Relationship Id="rId12" Type="http://schemas.openxmlformats.org/officeDocument/2006/relationships/hyperlink" Target="http://ru.wikipedia.org/wiki/%D0%92%D0%B8%D0%BA%D0%B8%D0%BF%D0%B5%D0%B4%D0%B8%D1%8F:%D0%A1%D1%81%D1%8B%D0%BB%D0%BA%D0%B8_%D0%BD%D0%B0_%D0%B8%D1%81%D1%82%D0%BE%D1%87%D0%BD%D0%B8%D0%BA%D0%B8" TargetMode="External"/><Relationship Id="rId17" Type="http://schemas.openxmlformats.org/officeDocument/2006/relationships/hyperlink" Target="http://ru.wikipedia.org/wiki/%D0%9E%D0%B1%D0%BE%D0%B4%D0%BE%D1%87%D0%BD%D0%B0%D1%8F_%D0%BA%D0%B8%D1%88%D0%BA%D0%B0_%D1%87%D0%B5%D0%BB%D0%BE%D0%B2%D0%B5%D0%BA%D0%B0" TargetMode="External"/><Relationship Id="rId25" Type="http://schemas.openxmlformats.org/officeDocument/2006/relationships/image" Target="../media/image13.jpeg"/><Relationship Id="rId2" Type="http://schemas.openxmlformats.org/officeDocument/2006/relationships/slideLayout" Target="../slideLayouts/slideLayout2.xml"/><Relationship Id="rId16" Type="http://schemas.openxmlformats.org/officeDocument/2006/relationships/hyperlink" Target="http://ru.wikipedia.org/wiki/%D0%A7%D0%B5%D1%80%D0%B2%D0%B5%D0%BE%D0%B1%D1%80%D0%B0%D0%B7%D0%BD%D1%8B%D0%B9_%D0%BE%D1%82%D1%80%D0%BE%D1%81%D1%82%D0%BE%D0%BA" TargetMode="External"/><Relationship Id="rId20" Type="http://schemas.openxmlformats.org/officeDocument/2006/relationships/hyperlink" Target="http://ru.wikipedia.org/wiki/%D0%9D%D0%B8%D1%81%D1%85%D0%BE%D0%B4%D1%8F%D1%89%D0%B0%D1%8F_%D0%BE%D0%B1%D0%BE%D0%B4%D0%BE%D1%87%D0%BD%D0%B0%D1%8F_%D0%BA%D0%B8%D1%88%D0%BA%D0%B0_%D1%87%D0%B5%D0%BB%D0%BE%D0%B2%D0%B5%D0%BA%D0%B0" TargetMode="External"/><Relationship Id="rId1" Type="http://schemas.openxmlformats.org/officeDocument/2006/relationships/audio" Target="../media/audio12.wav"/><Relationship Id="rId6" Type="http://schemas.openxmlformats.org/officeDocument/2006/relationships/hyperlink" Target="http://ru.wikipedia.org/wiki/%D0%92%D0%BE%D0%B4%D0%B0" TargetMode="External"/><Relationship Id="rId11" Type="http://schemas.openxmlformats.org/officeDocument/2006/relationships/hyperlink" Target="http://ru.wikipedia.org/wiki/%D0%A2%D0%BE%D0%BD%D0%BA%D0%B0%D1%8F_%D0%BA%D0%B8%D1%88%D0%BA%D0%B0_%D1%87%D0%B5%D0%BB%D0%BE%D0%B2%D0%B5%D0%BA%D0%B0" TargetMode="External"/><Relationship Id="rId24" Type="http://schemas.openxmlformats.org/officeDocument/2006/relationships/hyperlink" Target="http://ru.wikipedia.org/wiki/%D0%97%D0%B0%D0%B4%D0%BD%D0%B5%D0%BF%D1%80%D0%BE%D1%85%D0%BE%D0%B4%D0%BD%D0%BE%D0%B9_%D0%BA%D0%B0%D0%BD%D0%B0%D0%BB" TargetMode="External"/><Relationship Id="rId5" Type="http://schemas.openxmlformats.org/officeDocument/2006/relationships/hyperlink" Target="http://ru.wikipedia.org/wiki/%D0%9A%D0%B8%D1%88%D0%B5%D1%87%D0%BD%D0%B8%D0%BA" TargetMode="External"/><Relationship Id="rId15" Type="http://schemas.openxmlformats.org/officeDocument/2006/relationships/hyperlink" Target="http://ru.wikipedia.org/wiki/%D0%A1%D0%BB%D0%B5%D0%BF%D0%B0%D1%8F_%D0%BA%D0%B8%D1%88%D0%BA%D0%B0_%D1%87%D0%B5%D0%BB%D0%BE%D0%B2%D0%B5%D0%BA%D0%B0" TargetMode="External"/><Relationship Id="rId23" Type="http://schemas.openxmlformats.org/officeDocument/2006/relationships/hyperlink" Target="http://ru.wikipedia.org/wiki/%D0%90%D0%BC%D0%BF%D1%83%D0%BB%D0%B0_%D0%BF%D1%80%D1%8F%D0%BC%D0%BE%D0%B9_%D0%BA%D0%B8%D1%88%D0%BA%D0%B8" TargetMode="External"/><Relationship Id="rId10" Type="http://schemas.openxmlformats.org/officeDocument/2006/relationships/hyperlink" Target="http://ru.wikipedia.org/wiki/%D0%A2%D0%BE%D0%BB%D1%81%D1%82%D0%B0%D1%8F_%D0%BA%D0%B8%D1%88%D0%BA%D0%B0_%D1%87%D0%B5%D0%BB%D0%BE%D0%B2%D0%B5%D0%BA%D0%B0#cite_note-prives1985-0" TargetMode="External"/><Relationship Id="rId19" Type="http://schemas.openxmlformats.org/officeDocument/2006/relationships/hyperlink" Target="http://ru.wikipedia.org/wiki/%D0%9F%D0%BE%D0%BF%D0%B5%D1%80%D0%B5%D1%87%D0%BD%D0%B0%D1%8F_%D0%BE%D0%B1%D0%BE%D0%B4%D0%BE%D1%87%D0%BD%D0%B0%D1%8F_%D0%BA%D0%B8%D1%88%D0%BA%D0%B0_%D1%87%D0%B5%D0%BB%D0%BE%D0%B2%D0%B5%D0%BA%D0%B0" TargetMode="External"/><Relationship Id="rId4" Type="http://schemas.openxmlformats.org/officeDocument/2006/relationships/hyperlink" Target="http://ru.wikipedia.org/wiki/%D0%96%D0%B5%D0%BB%D1%83%D0%B4%D0%BE%D1%87%D0%BD%D0%BE-%D0%BA%D0%B8%D1%88%D0%B5%D1%87%D0%BD%D1%8B%D0%B9_%D1%82%D1%80%D0%B0%D0%BA%D1%82_%D1%87%D0%B5%D0%BB%D0%BE%D0%B2%D0%B5%D0%BA%D0%B0" TargetMode="External"/><Relationship Id="rId9" Type="http://schemas.openxmlformats.org/officeDocument/2006/relationships/hyperlink" Target="http://ru.wikipedia.org/w/index.php?title=%D0%97%D0%B0%D0%B4%D0%BD%D1%8F%D1%8F_%D0%BA%D0%B8%D1%88%D0%BA%D0%B0&amp;action=edit&amp;redlink=1" TargetMode="External"/><Relationship Id="rId14" Type="http://schemas.openxmlformats.org/officeDocument/2006/relationships/hyperlink" Target="http://ru.wikipedia.org/wiki/%D0%90%D0%BD%D1%83%D1%81_%D1%87%D0%B5%D0%BB%D0%BE%D0%B2%D0%B5%D0%BA%D0%B0" TargetMode="External"/><Relationship Id="rId22" Type="http://schemas.openxmlformats.org/officeDocument/2006/relationships/hyperlink" Target="http://ru.wikipedia.org/wiki/%D0%9F%D1%80%D1%8F%D0%BC%D0%B0%D1%8F_%D0%BA%D0%B8%D1%88%D0%BA%D0%B0_%D1%87%D0%B5%D0%BB%D0%BE%D0%B2%D0%B5%D0%BA%D0%B0"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ru.wikipedia.org/wiki/%D0%97%D0%B0%D0%B4%D0%BD%D0%B5%D0%BF%D1%80%D0%BE%D1%85%D0%BE%D0%B4%D0%BD%D0%BE%D0%B9_%D0%BA%D0%B0%D0%BD%D0%B0%D0%BB" TargetMode="External"/><Relationship Id="rId13" Type="http://schemas.openxmlformats.org/officeDocument/2006/relationships/hyperlink" Target="http://ru.wikipedia.org/wiki/%D0%92%D0%BD%D1%83%D1%82%D1%80%D0%B5%D0%BD%D0%BD%D0%B8%D0%B9_%D1%81%D1%84%D0%B8%D0%BD%D0%BA%D1%82%D0%B5%D1%80_%D0%B0%D0%BD%D1%83%D1%81%D0%B0" TargetMode="External"/><Relationship Id="rId18" Type="http://schemas.openxmlformats.org/officeDocument/2006/relationships/hyperlink" Target="http://ru.wikipedia.org/wiki/%D0%9F%D1%80%D0%B5%D0%B4%D1%81%D1%82%D0%B0%D1%82%D0%B5%D0%BB%D1%8C%D0%BD%D0%B0%D1%8F_%D0%B6%D0%B5%D0%BB%D0%B5%D0%B7%D0%B0" TargetMode="External"/><Relationship Id="rId26" Type="http://schemas.openxmlformats.org/officeDocument/2006/relationships/hyperlink" Target="http://ru.wikipedia.org/wiki/%D0%91%D0%B8%D0%BB%D0%B8%D1%80%D1%83%D0%B1%D0%B8%D0%BD" TargetMode="External"/><Relationship Id="rId3" Type="http://schemas.openxmlformats.org/officeDocument/2006/relationships/hyperlink" Target="http://ru.wikipedia.org/wiki/%D0%9B%D0%B0%D1%82%D0%B8%D0%BD%D1%81%D0%BA%D0%B8%D0%B9_%D1%8F%D0%B7%D1%8B%D0%BA" TargetMode="External"/><Relationship Id="rId21" Type="http://schemas.openxmlformats.org/officeDocument/2006/relationships/hyperlink" Target="http://ru.wikipedia.org/wiki/%D0%94%D0%B5%D1%84%D0%B5%D0%BA%D0%B0%D1%86%D0%B8%D1%8F" TargetMode="External"/><Relationship Id="rId7" Type="http://schemas.openxmlformats.org/officeDocument/2006/relationships/hyperlink" Target="http://ru.wikipedia.org/wiki/%D0%90%D0%BD%D1%83%D1%81_%D1%87%D0%B5%D0%BB%D0%BE%D0%B2%D0%B5%D0%BA%D0%B0" TargetMode="External"/><Relationship Id="rId12" Type="http://schemas.openxmlformats.org/officeDocument/2006/relationships/hyperlink" Target="http://ru.wikipedia.org/wiki/%D0%92%D0%BD%D0%B5%D1%88%D0%BD%D0%B8%D0%B9_%D1%81%D1%84%D0%B8%D0%BD%D0%BA%D1%82%D0%B5%D1%80_%D0%B0%D0%BD%D1%83%D1%81%D0%B0" TargetMode="External"/><Relationship Id="rId17" Type="http://schemas.openxmlformats.org/officeDocument/2006/relationships/hyperlink" Target="http://ru.wikipedia.org/wiki/%D0%A1%D0%B5%D0%BC%D0%B5%D0%BD%D0%BD%D1%8B%D0%B5_%D0%BF%D1%83%D0%B7%D1%8B%D1%80%D1%8C%D0%BA%D0%B8" TargetMode="External"/><Relationship Id="rId25" Type="http://schemas.openxmlformats.org/officeDocument/2006/relationships/hyperlink" Target="http://ru.wikipedia.org/wiki/%D0%93%D0%B8%D0%B4%D1%80%D0%BE%D0%BB%D0%B8%D0%B7" TargetMode="External"/><Relationship Id="rId2" Type="http://schemas.openxmlformats.org/officeDocument/2006/relationships/slideLayout" Target="../slideLayouts/slideLayout2.xml"/><Relationship Id="rId16" Type="http://schemas.openxmlformats.org/officeDocument/2006/relationships/hyperlink" Target="http://ru.wikipedia.org/wiki/%D0%9C%D0%BE%D1%87%D0%B5%D0%B2%D0%BE%D0%B9_%D0%BF%D1%83%D0%B7%D1%8B%D1%80%D1%8C" TargetMode="External"/><Relationship Id="rId20" Type="http://schemas.openxmlformats.org/officeDocument/2006/relationships/hyperlink" Target="http://ru.wikipedia.org/wiki/%D0%92%D0%BB%D0%B0%D0%B3%D0%B0%D0%BB%D0%B8%D1%89%D0%B5_%D0%B6%D0%B5%D0%BD%D1%89%D0%B8%D0%BD%D1%8B" TargetMode="External"/><Relationship Id="rId1" Type="http://schemas.openxmlformats.org/officeDocument/2006/relationships/audio" Target="../media/audio13.wav"/><Relationship Id="rId6" Type="http://schemas.openxmlformats.org/officeDocument/2006/relationships/hyperlink" Target="http://ru.wikipedia.org/wiki/%D0%A1%D0%B8%D0%B3%D0%BC%D0%BE%D0%B2%D0%B8%D0%B4%D0%BD%D0%B0%D1%8F_%D0%BA%D0%B8%D1%88%D0%BA%D0%B0_%D1%87%D0%B5%D0%BB%D0%BE%D0%B2%D0%B5%D0%BA%D0%B0" TargetMode="External"/><Relationship Id="rId11" Type="http://schemas.openxmlformats.org/officeDocument/2006/relationships/hyperlink" Target="http://ru.wikipedia.org/wiki/%D0%9A%D0%BE%D0%BF%D1%87%D0%B8%D0%BA" TargetMode="External"/><Relationship Id="rId24" Type="http://schemas.openxmlformats.org/officeDocument/2006/relationships/hyperlink" Target="http://ru.wikipedia.org/wiki/%D0%96%D0%B5%D0%BB%D1%87%D1%8C" TargetMode="External"/><Relationship Id="rId5" Type="http://schemas.openxmlformats.org/officeDocument/2006/relationships/hyperlink" Target="http://ru.wikipedia.org/wiki/%D0%A2%D0%BE%D0%BB%D1%81%D1%82%D0%B0%D1%8F_%D0%BA%D0%B8%D1%88%D0%BA%D0%B0_%D1%87%D0%B5%D0%BB%D0%BE%D0%B2%D0%B5%D0%BA%D0%B0" TargetMode="External"/><Relationship Id="rId15" Type="http://schemas.openxmlformats.org/officeDocument/2006/relationships/hyperlink" Target="http://ru.wikipedia.org/wiki/%D0%90%D0%BD%D1%83%D1%81" TargetMode="External"/><Relationship Id="rId23" Type="http://schemas.openxmlformats.org/officeDocument/2006/relationships/hyperlink" Target="http://ru.wikipedia.org/wiki/%D0%9A%D0%BB%D0%B5%D1%82%D1%87%D0%B0%D1%82%D0%BA%D0%B0" TargetMode="External"/><Relationship Id="rId10" Type="http://schemas.openxmlformats.org/officeDocument/2006/relationships/hyperlink" Target="http://ru.wikipedia.org/wiki/%D0%97%D0%B0%D0%B4%D0%BD%D0%B8%D0%B9_%D0%BF%D1%80%D0%BE%D1%85%D0%BE%D0%B4" TargetMode="External"/><Relationship Id="rId19" Type="http://schemas.openxmlformats.org/officeDocument/2006/relationships/hyperlink" Target="http://ru.wikipedia.org/wiki/%D0%9C%D0%B0%D1%82%D0%BA%D0%B0_%D0%B6%D0%B5%D0%BD%D1%89%D0%B8%D0%BD%D1%8B" TargetMode="External"/><Relationship Id="rId4" Type="http://schemas.openxmlformats.org/officeDocument/2006/relationships/hyperlink" Target="http://ru.wikipedia.org/wiki/%D0%96%D0%B5%D0%BB%D1%83%D0%B4%D0%BE%D1%87%D0%BD%D0%BE-%D0%BA%D0%B8%D1%88%D0%B5%D1%87%D0%BD%D1%8B%D0%B9_%D1%82%D1%80%D0%B0%D0%BA%D1%82_%D1%87%D0%B5%D0%BB%D0%BE%D0%B2%D0%B5%D0%BA%D0%B0" TargetMode="External"/><Relationship Id="rId9" Type="http://schemas.openxmlformats.org/officeDocument/2006/relationships/hyperlink" Target="http://ru.wikipedia.org/wiki/%D0%9A%D0%B0%D0%BB" TargetMode="External"/><Relationship Id="rId14" Type="http://schemas.openxmlformats.org/officeDocument/2006/relationships/hyperlink" Target="http://ru.wikipedia.org/wiki/%D0%A1%D1%84%D0%B8%D0%BD%D0%BA%D1%82%D0%B5%D1%80" TargetMode="External"/><Relationship Id="rId22" Type="http://schemas.openxmlformats.org/officeDocument/2006/relationships/hyperlink" Target="http://ru.wikipedia.org/wiki/%D0%9A%D0%BE%D1%80%D0%B0_%D0%B3%D0%BE%D0%BB%D0%BE%D0%B2%D0%BD%D0%BE%D0%B3%D0%BE_%D0%BC%D0%BE%D0%B7%D0%B3%D0%B0" TargetMode="External"/><Relationship Id="rId27"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hyperlink" Target="http://ru.wikipedia.org/w/index.php?title=%D0%A4%D1%80%D0%BE%D0%BD%D1%82%D0%B0%D0%BB%D1%8C%D0%BD%D0%B0%D1%8F_%D0%BF%D0%BB%D0%BE%D1%81%D0%BA%D0%BE%D1%81%D1%82%D1%8C&amp;action=edit&amp;redlink=1" TargetMode="External"/><Relationship Id="rId3" Type="http://schemas.openxmlformats.org/officeDocument/2006/relationships/hyperlink" Target="http://ru.wikipedia.org/wiki/%D0%A3%D0%B3%D0%BE%D0%BB%D0%B5%D0%B2,_%D0%90%D0%BB%D0%B5%D0%BA%D1%81%D0%B0%D0%BD%D0%B4%D1%80_%D0%9C%D0%B8%D1%85%D0%B0%D0%B9%D0%BB%D0%BE%D0%B2%D0%B8%D1%87" TargetMode="External"/><Relationship Id="rId7" Type="http://schemas.openxmlformats.org/officeDocument/2006/relationships/hyperlink" Target="http://ru.wikipedia.org/wiki/%D0%A1%D0%B0%D0%B3%D0%B8%D1%82%D1%82%D0%B0%D0%BB%D1%8C%D0%BD%D0%B0%D1%8F_%D0%BF%D0%BB%D0%BE%D1%81%D0%BA%D0%BE%D1%81%D1%82%D1%8C" TargetMode="External"/><Relationship Id="rId2" Type="http://schemas.openxmlformats.org/officeDocument/2006/relationships/slideLayout" Target="../slideLayouts/slideLayout2.xml"/><Relationship Id="rId1" Type="http://schemas.openxmlformats.org/officeDocument/2006/relationships/audio" Target="../media/audio14.wav"/><Relationship Id="rId6" Type="http://schemas.openxmlformats.org/officeDocument/2006/relationships/hyperlink" Target="http://ru.wikipedia.org/wiki/%D0%90%D0%BC%D0%BF%D1%83%D0%BB%D0%B0_%D0%BF%D1%80%D1%8F%D0%BC%D0%BE%D0%B9_%D0%BA%D0%B8%D1%88%D0%BA%D0%B8_%D1%87%D0%B5%D0%BB%D0%BE%D0%B2%D0%B5%D0%BA%D0%B0" TargetMode="External"/><Relationship Id="rId5" Type="http://schemas.openxmlformats.org/officeDocument/2006/relationships/hyperlink" Target="http://ru.wikipedia.org/wiki/%D0%94%D0%B8%D0%B0%D1%84%D1%80%D0%B0%D0%B3%D0%BC%D0%B0_%D1%82%D0%B0%D0%B7%D0%B0" TargetMode="External"/><Relationship Id="rId10" Type="http://schemas.openxmlformats.org/officeDocument/2006/relationships/image" Target="../media/image5.png"/><Relationship Id="rId4" Type="http://schemas.openxmlformats.org/officeDocument/2006/relationships/hyperlink" Target="http://ru.wikipedia.org/wiki/%D0%92%D0%B8%D0%BA%D0%B8%D0%BF%D0%B5%D0%B4%D0%B8%D1%8F:%D0%A1%D1%81%D1%8B%D0%BB%D0%BA%D0%B8_%D0%BD%D0%B0_%D0%B8%D1%81%D1%82%D0%BE%D1%87%D0%BD%D0%B8%D0%BA%D0%B8" TargetMode="External"/><Relationship Id="rId9" Type="http://schemas.openxmlformats.org/officeDocument/2006/relationships/hyperlink" Target="http://ru.wikipedia.org/wiki/%D0%90%D0%BD%D1%83%D1%81_%D1%87%D0%B5%D0%BB%D0%BE%D0%B2%D0%B5%D0%BA%D0%B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15.wav"/></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3.xml.rels><?xml version="1.0" encoding="UTF-8" standalone="yes"?>
<Relationships xmlns="http://schemas.openxmlformats.org/package/2006/relationships"><Relationship Id="rId8" Type="http://schemas.openxmlformats.org/officeDocument/2006/relationships/hyperlink" Target="http://ru.wikipedia.org/wiki/%D0%9E%D1%80%D0%B3%D0%B0%D0%BD%D0%B8%D0%B7%D0%BC" TargetMode="External"/><Relationship Id="rId3" Type="http://schemas.openxmlformats.org/officeDocument/2006/relationships/hyperlink" Target="http://ru.wikipedia.org/wiki/%D0%9F%D0%B8%D1%82%D0%B0%D1%82%D0%B5%D0%BB%D1%8C%D0%BD%D1%8B%D0%B5_%D0%B2%D0%B5%D1%89%D0%B5%D1%81%D1%82%D0%B2%D0%B0" TargetMode="External"/><Relationship Id="rId7" Type="http://schemas.openxmlformats.org/officeDocument/2006/relationships/hyperlink" Target="http://ru.wikipedia.org/wiki/%D0%9F%D0%B8%D1%89%D0%B0" TargetMode="Externa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hyperlink" Target="http://ru.wikipedia.org/wiki/%D0%9F%D0%B8%D1%89%D0%B5%D0%B2%D0%B0%D1%80%D0%B8%D1%82%D0%B5%D0%BB%D1%8C%D0%BD%D1%8B%D0%B5_%D1%84%D0%B5%D1%80%D0%BC%D0%B5%D0%BD%D1%82%D1%8B" TargetMode="External"/><Relationship Id="rId5" Type="http://schemas.openxmlformats.org/officeDocument/2006/relationships/hyperlink" Target="http://ru.wikipedia.org/wiki/%D0%91%D0%B8%D0%BE%D0%BF%D0%BE%D0%BB%D0%B8%D0%BC%D0%B5%D1%80%D1%8B" TargetMode="External"/><Relationship Id="rId10" Type="http://schemas.openxmlformats.org/officeDocument/2006/relationships/image" Target="../media/image5.png"/><Relationship Id="rId4" Type="http://schemas.openxmlformats.org/officeDocument/2006/relationships/hyperlink" Target="http://ru.wikipedia.org/wiki/%D0%9C%D0%B0%D0%BA%D1%80%D0%BE%D0%BC%D0%BE%D0%BB%D0%B5%D0%BA%D1%83%D0%BB%D1%8B" TargetMode="External"/><Relationship Id="rId9"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audio" Target="../media/audio4.wav"/><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hyperlink" Target="http://ru.wikipedia.org/wiki/%D0%9C%D1%83%D0%BA%D0%BE%D0%BD%D0%B0%D0%B7%D0%B0%D0%BB%D1%8C%D0%BD%D1%8B%D0%B9_%D1%81%D0%B5%D0%BA%D1%80%D0%B5%D1%82" TargetMode="External"/><Relationship Id="rId3" Type="http://schemas.openxmlformats.org/officeDocument/2006/relationships/hyperlink" Target="http://ru.wikipedia.org/wiki/%D0%9B%D0%B0%D1%82%D0%B8%D0%BD%D1%81%D0%BA%D0%B8%D0%B9_%D1%8F%D0%B7%D1%8B%D0%BA" TargetMode="External"/><Relationship Id="rId7" Type="http://schemas.openxmlformats.org/officeDocument/2006/relationships/hyperlink" Target="http://ru.wikipedia.org/wiki/%D0%93%D0%BE%D1%80%D1%82%D0%B0%D0%BD%D1%8C" TargetMode="Externa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5.wav"/><Relationship Id="rId6" Type="http://schemas.openxmlformats.org/officeDocument/2006/relationships/hyperlink" Target="http://ru.wikipedia.org/wiki/%D0%A0%D0%BE%D1%82" TargetMode="External"/><Relationship Id="rId11" Type="http://schemas.openxmlformats.org/officeDocument/2006/relationships/image" Target="../media/image7.jpeg"/><Relationship Id="rId5" Type="http://schemas.openxmlformats.org/officeDocument/2006/relationships/hyperlink" Target="http://ru.wikipedia.org/wiki/%D0%9D%D0%BE%D1%81" TargetMode="External"/><Relationship Id="rId10" Type="http://schemas.openxmlformats.org/officeDocument/2006/relationships/hyperlink" Target="http://ru.wikipedia.org/wiki/%D0%93%D0%B0%D0%B9%D0%BC%D0%BE%D1%80%D0%BE%D0%B2%D1%8B_%D0%BF%D0%B0%D0%B7%D1%83%D1%85%D0%B8" TargetMode="External"/><Relationship Id="rId4" Type="http://schemas.openxmlformats.org/officeDocument/2006/relationships/hyperlink" Target="http://ru.wikipedia.org/wiki/%D0%9F%D0%B8%D1%89%D0%B5%D0%B2%D0%BE%D0%B4" TargetMode="External"/><Relationship Id="rId9" Type="http://schemas.openxmlformats.org/officeDocument/2006/relationships/hyperlink" Target="http://ru.wikipedia.org/wiki/%D0%95%D0%B2%D1%81%D1%82%D0%B0%D1%85%D0%B8%D0%B5%D0%B2%D1%8B_%D1%82%D1%80%D1%83%D0%B1%D1%8B"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ru.wikipedia.org/wiki/%D0%9F%D0%BE%D0%B7%D0%B2%D0%BE%D0%BD%D0%BE%D0%BA" TargetMode="External"/><Relationship Id="rId3" Type="http://schemas.openxmlformats.org/officeDocument/2006/relationships/hyperlink" Target="http://ru.wikipedia.org/wiki/%D0%9B%D0%B0%D1%82%D0%B8%D0%BD%D1%81%D0%BA%D0%B8%D0%B9_%D1%8F%D0%B7%D1%8B%D0%BA" TargetMode="External"/><Relationship Id="rId7" Type="http://schemas.openxmlformats.org/officeDocument/2006/relationships/hyperlink" Target="http://ru.wikipedia.org/wiki/%D0%A8%D0%B5%D1%8F" TargetMode="External"/><Relationship Id="rId2" Type="http://schemas.openxmlformats.org/officeDocument/2006/relationships/slideLayout" Target="../slideLayouts/slideLayout2.xml"/><Relationship Id="rId1" Type="http://schemas.openxmlformats.org/officeDocument/2006/relationships/audio" Target="../media/audio6.wav"/><Relationship Id="rId6" Type="http://schemas.openxmlformats.org/officeDocument/2006/relationships/hyperlink" Target="http://ru.wikipedia.org/wiki/%D0%96%D0%B5%D0%BB%D1%83%D0%B4%D0%BE%D0%BA_%D1%87%D0%B5%D0%BB%D0%BE%D0%B2%D0%B5%D0%BA%D0%B0" TargetMode="External"/><Relationship Id="rId11" Type="http://schemas.openxmlformats.org/officeDocument/2006/relationships/image" Target="../media/image5.png"/><Relationship Id="rId5" Type="http://schemas.openxmlformats.org/officeDocument/2006/relationships/hyperlink" Target="http://ru.wikipedia.org/wiki/%D0%93%D0%BB%D0%BE%D1%82%D0%BA%D0%B0_%D1%87%D0%B5%D0%BB%D0%BE%D0%B2%D0%B5%D0%BA%D0%B0" TargetMode="External"/><Relationship Id="rId10" Type="http://schemas.openxmlformats.org/officeDocument/2006/relationships/hyperlink" Target="http://ru.wikipedia.org/wiki/%D0%91%D1%80%D1%8E%D1%88%D0%BD%D0%B0%D1%8F_%D0%BF%D0%BE%D0%BB%D0%BE%D1%81%D1%82%D1%8C" TargetMode="External"/><Relationship Id="rId4" Type="http://schemas.openxmlformats.org/officeDocument/2006/relationships/hyperlink" Target="http://ru.wikipedia.org/wiki/%D0%96%D0%B5%D0%BB%D1%83%D0%B4%D0%BE%D1%87%D0%BD%D0%BE-%D0%BA%D0%B8%D1%88%D0%B5%D1%87%D0%BD%D1%8B%D0%B9_%D1%82%D1%80%D0%B0%D0%BA%D1%82" TargetMode="External"/><Relationship Id="rId9" Type="http://schemas.openxmlformats.org/officeDocument/2006/relationships/hyperlink" Target="http://ru.wikipedia.org/wiki/%D0%93%D1%80%D1%83%D0%B4%D0%BD%D0%B0%D1%8F_%D0%BF%D0%BE%D0%BB%D0%BE%D1%81%D1%82%D1%8C"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ru.wikipedia.org/wiki/%D0%94%D0%B2%D0%B5%D0%BD%D0%B0%D0%B4%D1%86%D0%B0%D1%82%D0%B8%D0%BF%D0%B5%D1%80%D1%81%D1%82%D0%BD%D0%B0%D1%8F_%D0%BA%D0%B8%D1%88%D0%BA%D0%B0" TargetMode="External"/><Relationship Id="rId3" Type="http://schemas.openxmlformats.org/officeDocument/2006/relationships/hyperlink" Target="http://ru.wikipedia.org/wiki/%D0%9B%D0%B0%D1%82%D0%B8%D0%BD%D1%81%D0%BA%D0%B8%D0%B9_%D1%8F%D0%B7%D1%8B%D0%BA" TargetMode="External"/><Relationship Id="rId7" Type="http://schemas.openxmlformats.org/officeDocument/2006/relationships/hyperlink" Target="http://ru.wikipedia.org/wiki/%D0%9D%D0%B8%D0%B6%D0%BD%D0%B8%D0%B9_%D0%BF%D0%B8%D1%89%D0%B5%D0%B2%D0%BE%D0%B4%D0%BD%D1%8B%D0%B9_%D1%81%D1%84%D0%B8%D0%BD%D0%BA%D1%82%D0%B5%D1%80" TargetMode="External"/><Relationship Id="rId2" Type="http://schemas.openxmlformats.org/officeDocument/2006/relationships/slideLayout" Target="../slideLayouts/slideLayout2.xml"/><Relationship Id="rId1" Type="http://schemas.openxmlformats.org/officeDocument/2006/relationships/audio" Target="../media/audio7.wav"/><Relationship Id="rId6" Type="http://schemas.openxmlformats.org/officeDocument/2006/relationships/hyperlink" Target="http://ru.wikipedia.org/wiki/%D0%9F%D0%B8%D1%89%D0%B5%D0%B2%D0%BE%D0%B4" TargetMode="External"/><Relationship Id="rId11" Type="http://schemas.openxmlformats.org/officeDocument/2006/relationships/image" Target="../media/image5.png"/><Relationship Id="rId5" Type="http://schemas.openxmlformats.org/officeDocument/2006/relationships/hyperlink" Target="http://ru.wikipedia.org/wiki/%D0%9B%D0%B8%D1%82%D1%80" TargetMode="External"/><Relationship Id="rId10" Type="http://schemas.openxmlformats.org/officeDocument/2006/relationships/image" Target="../media/image8.jpeg"/><Relationship Id="rId4" Type="http://schemas.openxmlformats.org/officeDocument/2006/relationships/hyperlink" Target="http://ru.wikipedia.org/wiki/%D0%9E%D0%B1%D1%8A%D1%91%D0%BC" TargetMode="External"/><Relationship Id="rId9" Type="http://schemas.openxmlformats.org/officeDocument/2006/relationships/hyperlink" Target="http://ru.wikipedia.org/wiki/%D0%9F%D1%80%D0%B8%D0%B2%D1%80%D0%B0%D1%82%D0%BD%D0%B8%D0%BA_%D0%B6%D0%B5%D0%BB%D1%83%D0%B4%D0%BA%D0%B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audio" Target="../media/audio8.wav"/><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hyperlink" Target="http://ru.wikipedia.org/wiki/%D0%94%D0%B2%D0%B5%D0%BD%D0%B0%D0%B4%D1%86%D0%B0%D1%82%D0%B8%D0%BF%D0%B5%D1%80%D1%81%D1%82%D0%BD%D0%B0%D1%8F_%D0%BA%D0%B8%D1%88%D0%BA%D0%B0" TargetMode="External"/><Relationship Id="rId3" Type="http://schemas.openxmlformats.org/officeDocument/2006/relationships/hyperlink" Target="http://ru.wikipedia.org/wiki/%D0%9B%D0%B0%D1%82%D0%B8%D0%BD%D1%81%D0%BA%D0%B8%D0%B9_%D1%8F%D0%B7%D1%8B%D0%BA" TargetMode="External"/><Relationship Id="rId7" Type="http://schemas.openxmlformats.org/officeDocument/2006/relationships/hyperlink" Target="http://ru.wikipedia.org/wiki/%D0%9F%D0%BE%D0%B4%D0%B6%D0%B5%D0%BB%D1%83%D0%B4%D0%BE%D1%87%D0%BD%D0%B0%D1%8F_%D0%B6%D0%B5%D0%BB%D0%B5%D0%B7%D0%B0#cite_note-urlbiology.bsmu.by-0" TargetMode="Externa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9.wav"/><Relationship Id="rId6" Type="http://schemas.openxmlformats.org/officeDocument/2006/relationships/hyperlink" Target="http://ru.wikipedia.org/wiki/%D0%97%D0%B5%D0%BC%D0%BD%D0%BE%D0%B2%D0%BE%D0%B4%D0%BD%D1%8B%D0%B5" TargetMode="External"/><Relationship Id="rId11" Type="http://schemas.openxmlformats.org/officeDocument/2006/relationships/image" Target="../media/image10.jpeg"/><Relationship Id="rId5" Type="http://schemas.openxmlformats.org/officeDocument/2006/relationships/hyperlink" Target="http://ru.wikipedia.org/wiki/%D0%A0%D1%8B%D0%B1%D1%8B" TargetMode="External"/><Relationship Id="rId10" Type="http://schemas.openxmlformats.org/officeDocument/2006/relationships/hyperlink" Target="http://ru.wikipedia.org/wiki/%D0%90%D0%BE%D1%80%D1%82%D0%B0" TargetMode="External"/><Relationship Id="rId4" Type="http://schemas.openxmlformats.org/officeDocument/2006/relationships/hyperlink" Target="http://ru.wikipedia.org/wiki/%D0%9F%D0%BE%D0%B7%D0%B2%D0%BE%D0%BD%D0%BE%D1%87%D0%BD%D1%8B%D0%B5" TargetMode="External"/><Relationship Id="rId9" Type="http://schemas.openxmlformats.org/officeDocument/2006/relationships/hyperlink" Target="http://ru.wikipedia.org/wiki/%D0%96%D0%B5%D0%BB%D1%83%D0%B4%D0%BE%D0%BA_%D1%87%D0%B5%D0%BB%D0%BE%D0%B2%D0%B5%D0%BA%D0%B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Пищеварительная система</a:t>
            </a:r>
            <a:endParaRPr lang="ru-RU" dirty="0"/>
          </a:p>
        </p:txBody>
      </p:sp>
      <p:pic>
        <p:nvPicPr>
          <p:cNvPr id="6" name="~PP3225.WAV">
            <a:hlinkClick r:id="" action="ppaction://media"/>
          </p:cNvPr>
          <p:cNvPicPr>
            <a:picLocks noRot="1" noChangeAspect="1"/>
          </p:cNvPicPr>
          <p:nvPr>
            <a:wavAudioFile r:embed="rId1" name="~PP3225.WAV"/>
          </p:nvPr>
        </p:nvPicPr>
        <p:blipFill>
          <a:blip r:embed="rId3"/>
          <a:stretch>
            <a:fillRect/>
          </a:stretch>
        </p:blipFill>
        <p:spPr>
          <a:xfrm>
            <a:off x="8632825" y="6346825"/>
            <a:ext cx="304800" cy="304800"/>
          </a:xfrm>
          <a:prstGeom prst="rect">
            <a:avLst/>
          </a:prstGeom>
        </p:spPr>
      </p:pic>
      <p:sp>
        <p:nvSpPr>
          <p:cNvPr id="4" name="Подзаголовок 3"/>
          <p:cNvSpPr>
            <a:spLocks noGrp="1"/>
          </p:cNvSpPr>
          <p:nvPr>
            <p:ph type="subTitle" idx="1"/>
          </p:nvPr>
        </p:nvSpPr>
        <p:spPr/>
        <p:txBody>
          <a:bodyPr/>
          <a:lstStyle/>
          <a:p>
            <a:endParaRPr lang="ru-RU"/>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4069080" cy="5184664"/>
          </a:xfrm>
        </p:spPr>
        <p:txBody>
          <a:bodyPr>
            <a:noAutofit/>
          </a:bodyPr>
          <a:lstStyle/>
          <a:p>
            <a:r>
              <a:rPr lang="ru-RU" sz="1600" b="1" dirty="0" err="1" smtClean="0"/>
              <a:t>Пе́чень</a:t>
            </a:r>
            <a:r>
              <a:rPr lang="ru-RU" sz="1600" dirty="0" smtClean="0"/>
              <a:t> (</a:t>
            </a:r>
            <a:r>
              <a:rPr lang="ru-RU" sz="1600" dirty="0" smtClean="0">
                <a:hlinkClick r:id="rId3" tooltip="Латинский язык"/>
              </a:rPr>
              <a:t>лат.</a:t>
            </a:r>
            <a:r>
              <a:rPr lang="ru-RU" sz="1600" dirty="0" smtClean="0"/>
              <a:t> </a:t>
            </a:r>
            <a:r>
              <a:rPr lang="ru-RU" sz="1600" i="1" dirty="0" err="1" smtClean="0"/>
              <a:t>hepar</a:t>
            </a:r>
            <a:r>
              <a:rPr lang="ru-RU" sz="1600" dirty="0" smtClean="0"/>
              <a:t>) — жизненно важный непарный внутренний орган </a:t>
            </a:r>
            <a:r>
              <a:rPr lang="ru-RU" sz="1600" dirty="0" smtClean="0">
                <a:hlinkClick r:id="rId4" tooltip="Позвоночные"/>
              </a:rPr>
              <a:t>позвоночных</a:t>
            </a:r>
            <a:r>
              <a:rPr lang="ru-RU" sz="1600" dirty="0" smtClean="0"/>
              <a:t> животных, в том числе и </a:t>
            </a:r>
            <a:r>
              <a:rPr lang="ru-RU" sz="1600" dirty="0" smtClean="0">
                <a:hlinkClick r:id="rId5" tooltip="Человек"/>
              </a:rPr>
              <a:t>человека</a:t>
            </a:r>
            <a:r>
              <a:rPr lang="ru-RU" sz="1600" dirty="0" smtClean="0"/>
              <a:t>, находящийся в </a:t>
            </a:r>
            <a:r>
              <a:rPr lang="ru-RU" sz="1600" dirty="0" smtClean="0">
                <a:hlinkClick r:id="rId6" tooltip="Брюшная полость"/>
              </a:rPr>
              <a:t>брюшной полости</a:t>
            </a:r>
            <a:r>
              <a:rPr lang="ru-RU" sz="1600" dirty="0" smtClean="0"/>
              <a:t> (</a:t>
            </a:r>
            <a:r>
              <a:rPr lang="ru-RU" sz="1600" dirty="0" err="1" smtClean="0"/>
              <a:t>полости</a:t>
            </a:r>
            <a:r>
              <a:rPr lang="ru-RU" sz="1600" dirty="0" smtClean="0"/>
              <a:t> </a:t>
            </a:r>
            <a:r>
              <a:rPr lang="ru-RU" sz="1600" dirty="0" smtClean="0">
                <a:hlinkClick r:id="rId7" tooltip="Живот"/>
              </a:rPr>
              <a:t>живота</a:t>
            </a:r>
            <a:r>
              <a:rPr lang="ru-RU" sz="1600" dirty="0" smtClean="0"/>
              <a:t>) под диафрагмой и выполняющий большое количество различных физиологических функций. Является единственным органом в теле человеке, функции которого невозможно заменить искусственным путём на долгое время (на короткое время возможно поддерживать с помощью гемодиализа)</a:t>
            </a:r>
            <a:endParaRPr lang="ru-RU" sz="1600" dirty="0"/>
          </a:p>
        </p:txBody>
      </p:sp>
      <p:pic>
        <p:nvPicPr>
          <p:cNvPr id="26625" name="Picture 1" descr="E:\Рабочий стол\Ж  д\ббббббббббббббббббееееее.jpg"/>
          <p:cNvPicPr>
            <a:picLocks noChangeAspect="1" noChangeArrowheads="1"/>
          </p:cNvPicPr>
          <p:nvPr/>
        </p:nvPicPr>
        <p:blipFill>
          <a:blip r:embed="rId8"/>
          <a:srcRect/>
          <a:stretch>
            <a:fillRect/>
          </a:stretch>
        </p:blipFill>
        <p:spPr bwMode="auto">
          <a:xfrm>
            <a:off x="4714876" y="928670"/>
            <a:ext cx="4000528" cy="4357718"/>
          </a:xfrm>
          <a:prstGeom prst="rect">
            <a:avLst/>
          </a:prstGeom>
          <a:noFill/>
        </p:spPr>
      </p:pic>
      <p:pic>
        <p:nvPicPr>
          <p:cNvPr id="5" name="~PP3772.WAV">
            <a:hlinkClick r:id="" action="ppaction://media"/>
          </p:cNvPr>
          <p:cNvPicPr>
            <a:picLocks noRot="1" noChangeAspect="1"/>
          </p:cNvPicPr>
          <p:nvPr>
            <a:wavAudioFile r:embed="rId1" name="~PP3772.WAV"/>
          </p:nvPr>
        </p:nvPicPr>
        <p:blipFill>
          <a:blip r:embed="rId9"/>
          <a:stretch>
            <a:fillRect/>
          </a:stretch>
        </p:blipFill>
        <p:spPr>
          <a:xfrm>
            <a:off x="8632825" y="6346825"/>
            <a:ext cx="304800" cy="3048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4854898" cy="5470416"/>
          </a:xfrm>
        </p:spPr>
        <p:txBody>
          <a:bodyPr>
            <a:normAutofit fontScale="25000" lnSpcReduction="20000"/>
          </a:bodyPr>
          <a:lstStyle/>
          <a:p>
            <a:r>
              <a:rPr lang="ru-RU" sz="4800" b="1" dirty="0" smtClean="0"/>
              <a:t>Жёлчный </a:t>
            </a:r>
            <a:r>
              <a:rPr lang="ru-RU" sz="4800" b="1" dirty="0" err="1" smtClean="0"/>
              <a:t>пузы́рь</a:t>
            </a:r>
            <a:r>
              <a:rPr lang="ru-RU" sz="4800" baseline="30000" dirty="0" smtClean="0">
                <a:hlinkClick r:id="rId3"/>
              </a:rPr>
              <a:t>[1]</a:t>
            </a:r>
            <a:r>
              <a:rPr lang="ru-RU" sz="4800" dirty="0" smtClean="0"/>
              <a:t> или </a:t>
            </a:r>
            <a:r>
              <a:rPr lang="ru-RU" sz="4800" b="1" dirty="0" err="1" smtClean="0"/>
              <a:t>Же́лчный</a:t>
            </a:r>
            <a:r>
              <a:rPr lang="ru-RU" sz="4800" b="1" dirty="0" smtClean="0"/>
              <a:t> </a:t>
            </a:r>
            <a:r>
              <a:rPr lang="ru-RU" sz="4800" b="1" dirty="0" err="1" smtClean="0"/>
              <a:t>пузы́рь</a:t>
            </a:r>
            <a:r>
              <a:rPr lang="ru-RU" sz="4800" baseline="30000" dirty="0" smtClean="0">
                <a:hlinkClick r:id="rId4"/>
              </a:rPr>
              <a:t>[2]</a:t>
            </a:r>
            <a:r>
              <a:rPr lang="ru-RU" sz="4800" dirty="0" smtClean="0"/>
              <a:t> (</a:t>
            </a:r>
            <a:r>
              <a:rPr lang="ru-RU" sz="4800" dirty="0" smtClean="0">
                <a:hlinkClick r:id="rId5" tooltip="Латинский язык"/>
              </a:rPr>
              <a:t>лат.</a:t>
            </a:r>
            <a:r>
              <a:rPr lang="ru-RU" sz="4800" dirty="0" smtClean="0"/>
              <a:t> </a:t>
            </a:r>
            <a:r>
              <a:rPr lang="ru-RU" sz="4800" i="1" dirty="0" err="1" smtClean="0"/>
              <a:t>vesica</a:t>
            </a:r>
            <a:r>
              <a:rPr lang="ru-RU" sz="4800" i="1" dirty="0" smtClean="0"/>
              <a:t> </a:t>
            </a:r>
            <a:r>
              <a:rPr lang="ru-RU" sz="4800" i="1" dirty="0" err="1" smtClean="0"/>
              <a:t>fellea</a:t>
            </a:r>
            <a:r>
              <a:rPr lang="ru-RU" sz="4800" dirty="0" smtClean="0"/>
              <a:t>) — орган позвоночных животных и человека, в котором накапливается </a:t>
            </a:r>
            <a:r>
              <a:rPr lang="ru-RU" sz="4800" dirty="0" smtClean="0">
                <a:hlinkClick r:id="rId6" tooltip="Жёлчь"/>
              </a:rPr>
              <a:t>жёлчь</a:t>
            </a:r>
            <a:r>
              <a:rPr lang="ru-RU" sz="4800" dirty="0" smtClean="0"/>
              <a:t>.</a:t>
            </a:r>
          </a:p>
          <a:p>
            <a:r>
              <a:rPr lang="ru-RU" sz="4800" dirty="0" smtClean="0"/>
              <a:t>У человека помещается в правой продольной борозде, на нижней поверхности </a:t>
            </a:r>
            <a:r>
              <a:rPr lang="ru-RU" sz="4800" dirty="0" smtClean="0">
                <a:hlinkClick r:id="rId7" tooltip="Печень"/>
              </a:rPr>
              <a:t>печени</a:t>
            </a:r>
            <a:r>
              <a:rPr lang="ru-RU" sz="4800" dirty="0" smtClean="0"/>
              <a:t>, имеет форму овального мешка, величиной с небольшое куриное яйцо и наполнен тягучей, зеленоватого цвета жидкостью — жёлчью. От узкой части (шейки) пузыря идёт короткий выводной </a:t>
            </a:r>
            <a:r>
              <a:rPr lang="ru-RU" sz="4800" dirty="0" smtClean="0">
                <a:hlinkClick r:id="rId8" tooltip="Пузырный жёлчный проток (Seite nicht vorhanden)"/>
              </a:rPr>
              <a:t>пузырный жёлчный проток</a:t>
            </a:r>
            <a:r>
              <a:rPr lang="ru-RU" sz="4800" dirty="0" smtClean="0"/>
              <a:t>. В месте перехода шейки пузыря в пузырный жёлчный проток располагается </a:t>
            </a:r>
            <a:r>
              <a:rPr lang="ru-RU" sz="4800" dirty="0" smtClean="0">
                <a:hlinkClick r:id="rId9" tooltip="Сфинктер Люткенса"/>
              </a:rPr>
              <a:t>сфинктер </a:t>
            </a:r>
            <a:r>
              <a:rPr lang="ru-RU" sz="4800" dirty="0" err="1" smtClean="0">
                <a:hlinkClick r:id="rId9" tooltip="Сфинктер Люткенса"/>
              </a:rPr>
              <a:t>Люткенса</a:t>
            </a:r>
            <a:r>
              <a:rPr lang="ru-RU" sz="4800" dirty="0" smtClean="0"/>
              <a:t>, регулирующий поступление жёлчи из жёлчного пузыря в пузырный жёлчный проток и обратно. Пузырный жёлчный проток в воротах печени соединяется с печёночным протоком. Через слияние этих двух протоков образуется </a:t>
            </a:r>
            <a:r>
              <a:rPr lang="ru-RU" sz="4800" dirty="0" smtClean="0">
                <a:hlinkClick r:id="rId10" tooltip="Общий жёлчный проток (Seite nicht vorhanden)"/>
              </a:rPr>
              <a:t>общий жёлчный проток</a:t>
            </a:r>
            <a:r>
              <a:rPr lang="ru-RU" sz="4800" dirty="0" smtClean="0"/>
              <a:t>, объединяющийся затем с </a:t>
            </a:r>
            <a:r>
              <a:rPr lang="ru-RU" sz="4800" dirty="0" smtClean="0">
                <a:hlinkClick r:id="rId11" tooltip="Главный проток поджелудочной железы"/>
              </a:rPr>
              <a:t>главным протоком поджелудочной железы</a:t>
            </a:r>
            <a:r>
              <a:rPr lang="ru-RU" sz="4800" dirty="0" smtClean="0"/>
              <a:t> и, через </a:t>
            </a:r>
            <a:r>
              <a:rPr lang="ru-RU" sz="4800" dirty="0" smtClean="0">
                <a:hlinkClick r:id="rId12" tooltip="Сфинктер Одди"/>
              </a:rPr>
              <a:t>сфинктер </a:t>
            </a:r>
            <a:r>
              <a:rPr lang="ru-RU" sz="4800" dirty="0" err="1" smtClean="0">
                <a:hlinkClick r:id="rId12" tooltip="Сфинктер Одди"/>
              </a:rPr>
              <a:t>Одди</a:t>
            </a:r>
            <a:r>
              <a:rPr lang="ru-RU" sz="4800" dirty="0" smtClean="0"/>
              <a:t>, открывающийся в </a:t>
            </a:r>
            <a:r>
              <a:rPr lang="ru-RU" sz="4800" dirty="0" smtClean="0">
                <a:hlinkClick r:id="rId13" tooltip="Двенадцатиперстная кишка человека"/>
              </a:rPr>
              <a:t>двенадцатиперстную кишку</a:t>
            </a:r>
            <a:r>
              <a:rPr lang="ru-RU" sz="4800" dirty="0" smtClean="0"/>
              <a:t> в </a:t>
            </a:r>
            <a:r>
              <a:rPr lang="ru-RU" sz="4800" dirty="0" smtClean="0">
                <a:hlinkClick r:id="rId14" tooltip="Большой сосочек двенадцатиперстной кишки"/>
              </a:rPr>
              <a:t>фатеровом сосочке</a:t>
            </a:r>
            <a:r>
              <a:rPr lang="ru-RU" sz="4800" dirty="0" smtClean="0"/>
              <a:t>.</a:t>
            </a:r>
          </a:p>
          <a:p>
            <a:r>
              <a:rPr lang="ru-RU" sz="4800" dirty="0" smtClean="0"/>
              <a:t>Жёлчный пузырь представляет собой мешкообразный резервуар для вырабатываемой в </a:t>
            </a:r>
            <a:r>
              <a:rPr lang="ru-RU" sz="4800" dirty="0" smtClean="0">
                <a:hlinkClick r:id="rId7" tooltip="Печень"/>
              </a:rPr>
              <a:t>печени</a:t>
            </a:r>
            <a:r>
              <a:rPr lang="ru-RU" sz="4800" dirty="0" smtClean="0"/>
              <a:t> </a:t>
            </a:r>
            <a:r>
              <a:rPr lang="ru-RU" sz="4800" dirty="0" smtClean="0">
                <a:hlinkClick r:id="rId6" tooltip="Жёлчь"/>
              </a:rPr>
              <a:t>жёлчи</a:t>
            </a:r>
            <a:r>
              <a:rPr lang="ru-RU" sz="4800" dirty="0" smtClean="0"/>
              <a:t>; он имеет удлинённую форму с одним широким, другим узким концом, причем ширина пузыря от дна к шейке уменьшается постепенно. Длина жёлчного пузыря колеблется от 8 до 14 см, ширина — от 3 до 5 см, ёмкость его достигает 40—70 см³. Он имеет тёмно-зелёную окраску и относительно тонкую стенку. В жёлчном пузыре различают дно (</a:t>
            </a:r>
            <a:r>
              <a:rPr lang="ru-RU" sz="4800" dirty="0" smtClean="0">
                <a:hlinkClick r:id="rId5" tooltip="Латинский язык"/>
              </a:rPr>
              <a:t>лат.</a:t>
            </a:r>
            <a:r>
              <a:rPr lang="ru-RU" sz="4800" dirty="0" smtClean="0"/>
              <a:t> </a:t>
            </a:r>
            <a:r>
              <a:rPr lang="ru-RU" sz="4800" i="1" dirty="0" err="1" smtClean="0"/>
              <a:t>fundus</a:t>
            </a:r>
            <a:r>
              <a:rPr lang="ru-RU" sz="4800" i="1" dirty="0" smtClean="0"/>
              <a:t> </a:t>
            </a:r>
            <a:r>
              <a:rPr lang="ru-RU" sz="4800" i="1" dirty="0" err="1" smtClean="0"/>
              <a:t>vesicae</a:t>
            </a:r>
            <a:r>
              <a:rPr lang="ru-RU" sz="4800" i="1" dirty="0" smtClean="0"/>
              <a:t> </a:t>
            </a:r>
            <a:r>
              <a:rPr lang="ru-RU" sz="4800" i="1" dirty="0" err="1" smtClean="0"/>
              <a:t>fellae</a:t>
            </a:r>
            <a:r>
              <a:rPr lang="ru-RU" sz="4800" dirty="0" smtClean="0"/>
              <a:t>), самую дистальную и широкую часть, тело (</a:t>
            </a:r>
            <a:r>
              <a:rPr lang="ru-RU" sz="4800" dirty="0" smtClean="0">
                <a:hlinkClick r:id="rId5" tooltip="Латинский язык"/>
              </a:rPr>
              <a:t>лат.</a:t>
            </a:r>
            <a:r>
              <a:rPr lang="ru-RU" sz="4800" dirty="0" smtClean="0"/>
              <a:t> </a:t>
            </a:r>
            <a:r>
              <a:rPr lang="ru-RU" sz="4800" i="1" dirty="0" smtClean="0"/>
              <a:t>corpus </a:t>
            </a:r>
            <a:r>
              <a:rPr lang="ru-RU" sz="4800" i="1" dirty="0" err="1" smtClean="0"/>
              <a:t>vesicae</a:t>
            </a:r>
            <a:r>
              <a:rPr lang="ru-RU" sz="4800" i="1" dirty="0" smtClean="0"/>
              <a:t> </a:t>
            </a:r>
            <a:r>
              <a:rPr lang="ru-RU" sz="4800" i="1" dirty="0" err="1" smtClean="0"/>
              <a:t>fellae</a:t>
            </a:r>
            <a:r>
              <a:rPr lang="ru-RU" sz="4800" dirty="0" smtClean="0"/>
              <a:t>) — среднюю часть, и шейку (</a:t>
            </a:r>
            <a:r>
              <a:rPr lang="ru-RU" sz="4800" dirty="0" smtClean="0">
                <a:hlinkClick r:id="rId5" tooltip="Латинский язык"/>
              </a:rPr>
              <a:t>лат.</a:t>
            </a:r>
            <a:r>
              <a:rPr lang="ru-RU" sz="4800" dirty="0" smtClean="0"/>
              <a:t> </a:t>
            </a:r>
            <a:r>
              <a:rPr lang="ru-RU" sz="4800" i="1" dirty="0" err="1" smtClean="0"/>
              <a:t>collum</a:t>
            </a:r>
            <a:r>
              <a:rPr lang="ru-RU" sz="4800" i="1" dirty="0" smtClean="0"/>
              <a:t> </a:t>
            </a:r>
            <a:r>
              <a:rPr lang="ru-RU" sz="4800" i="1" dirty="0" err="1" smtClean="0"/>
              <a:t>vesicae</a:t>
            </a:r>
            <a:r>
              <a:rPr lang="ru-RU" sz="4800" i="1" dirty="0" smtClean="0"/>
              <a:t> </a:t>
            </a:r>
            <a:r>
              <a:rPr lang="ru-RU" sz="4800" i="1" dirty="0" err="1" smtClean="0"/>
              <a:t>fellae</a:t>
            </a:r>
            <a:r>
              <a:rPr lang="ru-RU" sz="4800" dirty="0" smtClean="0"/>
              <a:t>) — периферическую узкую часть, от которой отходит пузырный жёлчный проток (</a:t>
            </a:r>
            <a:r>
              <a:rPr lang="ru-RU" sz="4800" dirty="0" smtClean="0">
                <a:hlinkClick r:id="rId5" tooltip="Латинский язык"/>
              </a:rPr>
              <a:t>лат.</a:t>
            </a:r>
            <a:r>
              <a:rPr lang="ru-RU" sz="4800" dirty="0" smtClean="0"/>
              <a:t> </a:t>
            </a:r>
            <a:r>
              <a:rPr lang="ru-RU" sz="4800" i="1" dirty="0" smtClean="0"/>
              <a:t>ductus </a:t>
            </a:r>
            <a:r>
              <a:rPr lang="ru-RU" sz="4800" i="1" dirty="0" err="1" smtClean="0"/>
              <a:t>cysticus</a:t>
            </a:r>
            <a:r>
              <a:rPr lang="ru-RU" sz="4800" dirty="0" smtClean="0"/>
              <a:t>), сообщающий пузырь с общим жёлчным протоком (</a:t>
            </a:r>
            <a:r>
              <a:rPr lang="ru-RU" sz="4800" dirty="0" smtClean="0">
                <a:hlinkClick r:id="rId5" tooltip="Латинский язык"/>
              </a:rPr>
              <a:t>лат.</a:t>
            </a:r>
            <a:r>
              <a:rPr lang="ru-RU" sz="4800" dirty="0" smtClean="0"/>
              <a:t> </a:t>
            </a:r>
            <a:r>
              <a:rPr lang="ru-RU" sz="4800" i="1" dirty="0" smtClean="0"/>
              <a:t>ductus choledochus</a:t>
            </a:r>
            <a:r>
              <a:rPr lang="ru-RU" sz="4800" dirty="0" smtClean="0"/>
              <a:t>).</a:t>
            </a:r>
          </a:p>
          <a:p>
            <a:endParaRPr lang="ru-RU" dirty="0"/>
          </a:p>
        </p:txBody>
      </p:sp>
      <p:pic>
        <p:nvPicPr>
          <p:cNvPr id="48130" name="Picture 2" descr="E:\Рабочий стол\Ж  д\ууууууууууууууууууууууууууууу.jpg"/>
          <p:cNvPicPr>
            <a:picLocks noChangeAspect="1" noChangeArrowheads="1"/>
          </p:cNvPicPr>
          <p:nvPr/>
        </p:nvPicPr>
        <p:blipFill>
          <a:blip r:embed="rId15"/>
          <a:srcRect/>
          <a:stretch>
            <a:fillRect/>
          </a:stretch>
        </p:blipFill>
        <p:spPr bwMode="auto">
          <a:xfrm>
            <a:off x="5429256" y="1000108"/>
            <a:ext cx="3214710" cy="4143404"/>
          </a:xfrm>
          <a:prstGeom prst="rect">
            <a:avLst/>
          </a:prstGeom>
          <a:noFill/>
        </p:spPr>
      </p:pic>
      <p:pic>
        <p:nvPicPr>
          <p:cNvPr id="5" name="~PP140.WAV">
            <a:hlinkClick r:id="" action="ppaction://media"/>
          </p:cNvPr>
          <p:cNvPicPr>
            <a:picLocks noRot="1" noChangeAspect="1"/>
          </p:cNvPicPr>
          <p:nvPr>
            <a:wavAudioFile r:embed="rId1" name="~PP140.WAV"/>
          </p:nvPr>
        </p:nvPicPr>
        <p:blipFill>
          <a:blip r:embed="rId16"/>
          <a:stretch>
            <a:fillRect/>
          </a:stretch>
        </p:blipFill>
        <p:spPr>
          <a:xfrm>
            <a:off x="8632825" y="6346825"/>
            <a:ext cx="304800" cy="3048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02920" y="530352"/>
            <a:ext cx="4997774" cy="5470416"/>
          </a:xfrm>
        </p:spPr>
        <p:txBody>
          <a:bodyPr>
            <a:normAutofit fontScale="25000" lnSpcReduction="20000"/>
          </a:bodyPr>
          <a:lstStyle/>
          <a:p>
            <a:r>
              <a:rPr lang="ru-RU" sz="5600" b="1" dirty="0" smtClean="0"/>
              <a:t>Толстая кишка</a:t>
            </a:r>
            <a:r>
              <a:rPr lang="ru-RU" sz="5600" dirty="0" smtClean="0"/>
              <a:t> </a:t>
            </a:r>
            <a:r>
              <a:rPr lang="ru-RU" sz="4400" dirty="0" smtClean="0"/>
              <a:t>(</a:t>
            </a:r>
            <a:r>
              <a:rPr lang="ru-RU" sz="4400" dirty="0" smtClean="0">
                <a:hlinkClick r:id="rId3" tooltip="Латинский язык"/>
              </a:rPr>
              <a:t>лат.</a:t>
            </a:r>
            <a:r>
              <a:rPr lang="ru-RU" sz="4400" dirty="0" smtClean="0"/>
              <a:t> </a:t>
            </a:r>
            <a:r>
              <a:rPr lang="ru-RU" sz="4400" i="1" dirty="0" err="1" smtClean="0"/>
              <a:t>intestinum</a:t>
            </a:r>
            <a:r>
              <a:rPr lang="ru-RU" sz="4400" i="1" dirty="0" smtClean="0"/>
              <a:t> </a:t>
            </a:r>
            <a:r>
              <a:rPr lang="ru-RU" sz="4400" i="1" dirty="0" err="1" smtClean="0"/>
              <a:t>crassum</a:t>
            </a:r>
            <a:r>
              <a:rPr lang="ru-RU" sz="4400" dirty="0" smtClean="0"/>
              <a:t>) — нижняя, оконечная часть </a:t>
            </a:r>
            <a:r>
              <a:rPr lang="ru-RU" sz="4400" dirty="0" smtClean="0">
                <a:hlinkClick r:id="rId4" tooltip="Желудочно-кишечный тракт человека"/>
              </a:rPr>
              <a:t>пищеварительного тракта</a:t>
            </a:r>
            <a:r>
              <a:rPr lang="ru-RU" sz="4400" dirty="0" smtClean="0"/>
              <a:t>, а именно нижняя часть </a:t>
            </a:r>
            <a:r>
              <a:rPr lang="ru-RU" sz="4400" dirty="0" smtClean="0">
                <a:hlinkClick r:id="rId5" tooltip="Кишечник"/>
              </a:rPr>
              <a:t>кишечника</a:t>
            </a:r>
            <a:r>
              <a:rPr lang="ru-RU" sz="4400" dirty="0" smtClean="0"/>
              <a:t>, в которой происходит в основном всасывание </a:t>
            </a:r>
            <a:r>
              <a:rPr lang="ru-RU" sz="4400" dirty="0" smtClean="0">
                <a:hlinkClick r:id="rId6" tooltip="Вода"/>
              </a:rPr>
              <a:t>воды</a:t>
            </a:r>
            <a:r>
              <a:rPr lang="ru-RU" sz="4400" dirty="0" smtClean="0"/>
              <a:t> и формирование из пищевой кашицы (</a:t>
            </a:r>
            <a:r>
              <a:rPr lang="ru-RU" sz="4400" dirty="0" smtClean="0">
                <a:hlinkClick r:id="rId7" tooltip="Химус"/>
              </a:rPr>
              <a:t>химуса</a:t>
            </a:r>
            <a:r>
              <a:rPr lang="ru-RU" sz="4400" dirty="0" smtClean="0"/>
              <a:t>) оформленного </a:t>
            </a:r>
            <a:r>
              <a:rPr lang="ru-RU" sz="4400" dirty="0" smtClean="0">
                <a:hlinkClick r:id="rId8" tooltip="Кал"/>
              </a:rPr>
              <a:t>кала</a:t>
            </a:r>
            <a:r>
              <a:rPr lang="ru-RU" sz="4400" dirty="0" smtClean="0"/>
              <a:t>. Является производным </a:t>
            </a:r>
            <a:r>
              <a:rPr lang="ru-RU" sz="4400" dirty="0" smtClean="0">
                <a:hlinkClick r:id="rId9" tooltip="Задняя кишка (страница отсутствует)"/>
              </a:rPr>
              <a:t>задней кишки</a:t>
            </a:r>
            <a:r>
              <a:rPr lang="ru-RU" sz="4400" dirty="0" smtClean="0"/>
              <a:t>.</a:t>
            </a:r>
            <a:r>
              <a:rPr lang="ru-RU" sz="4400" baseline="30000" dirty="0" smtClean="0">
                <a:hlinkClick r:id="rId10"/>
              </a:rPr>
              <a:t>[1]</a:t>
            </a:r>
            <a:endParaRPr lang="ru-RU" sz="4400" dirty="0" smtClean="0"/>
          </a:p>
          <a:p>
            <a:r>
              <a:rPr lang="ru-RU" sz="4400" dirty="0" smtClean="0"/>
              <a:t>Толстая кишка названа толстой за то, что её стенки толще стенок </a:t>
            </a:r>
            <a:r>
              <a:rPr lang="ru-RU" sz="4400" dirty="0" smtClean="0">
                <a:hlinkClick r:id="rId11" tooltip="Тонкая кишка человека"/>
              </a:rPr>
              <a:t>тонкой кишки</a:t>
            </a:r>
            <a:r>
              <a:rPr lang="ru-RU" sz="4400" dirty="0" smtClean="0"/>
              <a:t> за счет большей толщины мышечного и соединительнотканного слоев,</a:t>
            </a:r>
            <a:r>
              <a:rPr lang="ru-RU" sz="4400" baseline="30000" dirty="0" smtClean="0">
                <a:hlinkClick r:id="rId12" tooltip="Википедия:Ссылки на источники"/>
              </a:rPr>
              <a:t>[</a:t>
            </a:r>
            <a:r>
              <a:rPr lang="ru-RU" sz="4400" i="1" baseline="30000" dirty="0" smtClean="0">
                <a:hlinkClick r:id="rId12" tooltip="Википедия:Ссылки на источники"/>
              </a:rPr>
              <a:t>источник не указан 838 дней</a:t>
            </a:r>
            <a:r>
              <a:rPr lang="ru-RU" sz="4400" baseline="30000" dirty="0" smtClean="0">
                <a:hlinkClick r:id="rId12" tooltip="Википедия:Ссылки на источники"/>
              </a:rPr>
              <a:t>]</a:t>
            </a:r>
            <a:r>
              <a:rPr lang="ru-RU" sz="4400" dirty="0" smtClean="0"/>
              <a:t> а также за то, что диаметр ее внутреннего просвета, или полости, также больше диаметра внутреннего просвета тонкой кишки. Термин "толстый кишечник" (как и "тонкий кишечник") не считается правильным и отсутствует в анатомической номенклатуре.</a:t>
            </a:r>
          </a:p>
          <a:p>
            <a:r>
              <a:rPr lang="ru-RU" sz="4400" dirty="0" smtClean="0"/>
              <a:t>Толстой кишкой у человека называют отдел кишечника от </a:t>
            </a:r>
            <a:r>
              <a:rPr lang="ru-RU" sz="4400" dirty="0" err="1" smtClean="0">
                <a:hlinkClick r:id="rId13" tooltip="Баугиниева заслонка"/>
              </a:rPr>
              <a:t>баугиниевой</a:t>
            </a:r>
            <a:r>
              <a:rPr lang="ru-RU" sz="4400" dirty="0" smtClean="0">
                <a:hlinkClick r:id="rId13" tooltip="Баугиниева заслонка"/>
              </a:rPr>
              <a:t> заслонки</a:t>
            </a:r>
            <a:r>
              <a:rPr lang="ru-RU" sz="4400" dirty="0" smtClean="0"/>
              <a:t> до </a:t>
            </a:r>
            <a:r>
              <a:rPr lang="ru-RU" sz="4400" dirty="0" err="1" smtClean="0">
                <a:hlinkClick r:id="rId14" tooltip="Анус человека"/>
              </a:rPr>
              <a:t>ануса</a:t>
            </a:r>
            <a:r>
              <a:rPr lang="ru-RU" sz="4400" dirty="0" smtClean="0"/>
              <a:t>, или заднепроходного отверстия. Иногда прямую кишку выделяют отдельно, в этом случае толстой кишкой считается отдел кишечника от </a:t>
            </a:r>
            <a:r>
              <a:rPr lang="ru-RU" sz="4400" dirty="0" err="1" smtClean="0"/>
              <a:t>баугиниевой</a:t>
            </a:r>
            <a:r>
              <a:rPr lang="ru-RU" sz="4400" dirty="0" smtClean="0"/>
              <a:t> заслонки до прямой кишки, не включая прямую кишку.</a:t>
            </a:r>
          </a:p>
          <a:p>
            <a:r>
              <a:rPr lang="ru-RU" sz="4400" dirty="0" smtClean="0"/>
              <a:t>В толстой кишке человека анатомически выделяют следующие сегменты:</a:t>
            </a:r>
          </a:p>
          <a:p>
            <a:r>
              <a:rPr lang="ru-RU" sz="4400" dirty="0" smtClean="0">
                <a:hlinkClick r:id="rId15" tooltip="Слепая кишка человека"/>
              </a:rPr>
              <a:t>слепая кишка</a:t>
            </a:r>
            <a:r>
              <a:rPr lang="ru-RU" sz="4400" dirty="0" smtClean="0"/>
              <a:t> (</a:t>
            </a:r>
            <a:r>
              <a:rPr lang="ru-RU" sz="4400" dirty="0" smtClean="0">
                <a:hlinkClick r:id="rId3" tooltip="Латинский язык"/>
              </a:rPr>
              <a:t>лат.</a:t>
            </a:r>
            <a:r>
              <a:rPr lang="ru-RU" sz="4400" dirty="0" smtClean="0"/>
              <a:t> </a:t>
            </a:r>
            <a:r>
              <a:rPr lang="ru-RU" sz="4400" i="1" dirty="0" err="1" smtClean="0"/>
              <a:t>caecum</a:t>
            </a:r>
            <a:r>
              <a:rPr lang="ru-RU" sz="4400" dirty="0" smtClean="0"/>
              <a:t>) с </a:t>
            </a:r>
            <a:r>
              <a:rPr lang="ru-RU" sz="4400" dirty="0" smtClean="0">
                <a:hlinkClick r:id="rId16" tooltip="Червеобразный отросток"/>
              </a:rPr>
              <a:t>червеобразным отростком</a:t>
            </a:r>
            <a:r>
              <a:rPr lang="ru-RU" sz="4400" dirty="0" smtClean="0"/>
              <a:t> (</a:t>
            </a:r>
            <a:r>
              <a:rPr lang="ru-RU" sz="4400" dirty="0" smtClean="0">
                <a:hlinkClick r:id="rId3" tooltip="Латинский язык"/>
              </a:rPr>
              <a:t>лат.</a:t>
            </a:r>
            <a:r>
              <a:rPr lang="ru-RU" sz="4400" dirty="0" smtClean="0"/>
              <a:t> </a:t>
            </a:r>
            <a:r>
              <a:rPr lang="ru-RU" sz="4400" i="1" dirty="0" err="1" smtClean="0"/>
              <a:t>appendix</a:t>
            </a:r>
            <a:r>
              <a:rPr lang="ru-RU" sz="4400" i="1" dirty="0" smtClean="0"/>
              <a:t> </a:t>
            </a:r>
            <a:r>
              <a:rPr lang="ru-RU" sz="4400" i="1" dirty="0" err="1" smtClean="0"/>
              <a:t>vermiformis</a:t>
            </a:r>
            <a:r>
              <a:rPr lang="ru-RU" sz="4400" dirty="0" smtClean="0"/>
              <a:t>);</a:t>
            </a:r>
          </a:p>
          <a:p>
            <a:r>
              <a:rPr lang="ru-RU" sz="4400" dirty="0" smtClean="0">
                <a:hlinkClick r:id="rId17" tooltip="Ободочная кишка человека"/>
              </a:rPr>
              <a:t>ободочная кишка</a:t>
            </a:r>
            <a:r>
              <a:rPr lang="ru-RU" sz="4400" dirty="0" smtClean="0"/>
              <a:t> (</a:t>
            </a:r>
            <a:r>
              <a:rPr lang="ru-RU" sz="4400" dirty="0" smtClean="0">
                <a:hlinkClick r:id="rId3" tooltip="Латинский язык"/>
              </a:rPr>
              <a:t>лат.</a:t>
            </a:r>
            <a:r>
              <a:rPr lang="ru-RU" sz="4400" dirty="0" smtClean="0"/>
              <a:t> </a:t>
            </a:r>
            <a:r>
              <a:rPr lang="ru-RU" sz="4400" i="1" dirty="0" err="1" smtClean="0"/>
              <a:t>colon</a:t>
            </a:r>
            <a:r>
              <a:rPr lang="ru-RU" sz="4400" dirty="0" smtClean="0"/>
              <a:t>) с ее подотделами: </a:t>
            </a:r>
          </a:p>
          <a:p>
            <a:pPr lvl="1"/>
            <a:r>
              <a:rPr lang="ru-RU" sz="4400" dirty="0" smtClean="0">
                <a:hlinkClick r:id="rId18" tooltip="Восходящая ободочная кишка человека"/>
              </a:rPr>
              <a:t>восходящая ободочная кишка</a:t>
            </a:r>
            <a:r>
              <a:rPr lang="ru-RU" sz="4400" dirty="0" smtClean="0"/>
              <a:t> (</a:t>
            </a:r>
            <a:r>
              <a:rPr lang="ru-RU" sz="4400" dirty="0" smtClean="0">
                <a:hlinkClick r:id="rId3" tooltip="Латинский язык"/>
              </a:rPr>
              <a:t>лат.</a:t>
            </a:r>
            <a:r>
              <a:rPr lang="ru-RU" sz="4400" dirty="0" smtClean="0"/>
              <a:t> </a:t>
            </a:r>
            <a:r>
              <a:rPr lang="ru-RU" sz="4400" i="1" dirty="0" err="1" smtClean="0"/>
              <a:t>colon</a:t>
            </a:r>
            <a:r>
              <a:rPr lang="ru-RU" sz="4400" i="1" dirty="0" smtClean="0"/>
              <a:t> </a:t>
            </a:r>
            <a:r>
              <a:rPr lang="ru-RU" sz="4400" i="1" dirty="0" err="1" smtClean="0"/>
              <a:t>ascendens</a:t>
            </a:r>
            <a:r>
              <a:rPr lang="ru-RU" sz="4400" dirty="0" smtClean="0"/>
              <a:t>);</a:t>
            </a:r>
          </a:p>
          <a:p>
            <a:pPr lvl="1"/>
            <a:r>
              <a:rPr lang="ru-RU" sz="4400" dirty="0" smtClean="0">
                <a:hlinkClick r:id="rId19" tooltip="Поперечная ободочная кишка человека"/>
              </a:rPr>
              <a:t>поперечная ободочная кишка</a:t>
            </a:r>
            <a:r>
              <a:rPr lang="ru-RU" sz="4400" dirty="0" smtClean="0"/>
              <a:t> (</a:t>
            </a:r>
            <a:r>
              <a:rPr lang="ru-RU" sz="4400" dirty="0" smtClean="0">
                <a:hlinkClick r:id="rId3" tooltip="Латинский язык"/>
              </a:rPr>
              <a:t>лат.</a:t>
            </a:r>
            <a:r>
              <a:rPr lang="ru-RU" sz="4400" dirty="0" smtClean="0"/>
              <a:t> </a:t>
            </a:r>
            <a:r>
              <a:rPr lang="ru-RU" sz="4400" i="1" dirty="0" err="1" smtClean="0"/>
              <a:t>colon</a:t>
            </a:r>
            <a:r>
              <a:rPr lang="ru-RU" sz="4400" i="1" dirty="0" smtClean="0"/>
              <a:t> </a:t>
            </a:r>
            <a:r>
              <a:rPr lang="ru-RU" sz="4400" i="1" dirty="0" err="1" smtClean="0"/>
              <a:t>transversum</a:t>
            </a:r>
            <a:r>
              <a:rPr lang="ru-RU" sz="4400" dirty="0" smtClean="0"/>
              <a:t>);</a:t>
            </a:r>
          </a:p>
          <a:p>
            <a:pPr lvl="1"/>
            <a:r>
              <a:rPr lang="ru-RU" sz="4400" dirty="0" smtClean="0">
                <a:hlinkClick r:id="rId20" tooltip="Нисходящая ободочная кишка человека"/>
              </a:rPr>
              <a:t>нисходящая ободочная кишка</a:t>
            </a:r>
            <a:r>
              <a:rPr lang="ru-RU" sz="4400" dirty="0" smtClean="0"/>
              <a:t> (</a:t>
            </a:r>
            <a:r>
              <a:rPr lang="ru-RU" sz="4400" dirty="0" smtClean="0">
                <a:hlinkClick r:id="rId3" tooltip="Латинский язык"/>
              </a:rPr>
              <a:t>лат.</a:t>
            </a:r>
            <a:r>
              <a:rPr lang="ru-RU" sz="4400" dirty="0" smtClean="0"/>
              <a:t> </a:t>
            </a:r>
            <a:r>
              <a:rPr lang="ru-RU" sz="4400" i="1" dirty="0" err="1" smtClean="0"/>
              <a:t>colon</a:t>
            </a:r>
            <a:r>
              <a:rPr lang="ru-RU" sz="4400" i="1" dirty="0" smtClean="0"/>
              <a:t> </a:t>
            </a:r>
            <a:r>
              <a:rPr lang="ru-RU" sz="4400" i="1" dirty="0" err="1" smtClean="0"/>
              <a:t>descendens</a:t>
            </a:r>
            <a:r>
              <a:rPr lang="ru-RU" sz="4400" dirty="0" smtClean="0"/>
              <a:t>;</a:t>
            </a:r>
          </a:p>
          <a:p>
            <a:r>
              <a:rPr lang="ru-RU" sz="4400" dirty="0" smtClean="0">
                <a:hlinkClick r:id="rId21" tooltip="Сигмовидная кишка человека"/>
              </a:rPr>
              <a:t>сигмовидная кишка</a:t>
            </a:r>
            <a:r>
              <a:rPr lang="ru-RU" sz="4400" dirty="0" smtClean="0"/>
              <a:t> (</a:t>
            </a:r>
            <a:r>
              <a:rPr lang="ru-RU" sz="4400" dirty="0" smtClean="0">
                <a:hlinkClick r:id="rId3" tooltip="Латинский язык"/>
              </a:rPr>
              <a:t>лат.</a:t>
            </a:r>
            <a:r>
              <a:rPr lang="ru-RU" sz="4400" dirty="0" smtClean="0"/>
              <a:t> </a:t>
            </a:r>
            <a:r>
              <a:rPr lang="ru-RU" sz="4400" i="1" dirty="0" err="1" smtClean="0"/>
              <a:t>colon</a:t>
            </a:r>
            <a:r>
              <a:rPr lang="ru-RU" sz="4400" i="1" dirty="0" smtClean="0"/>
              <a:t> </a:t>
            </a:r>
            <a:r>
              <a:rPr lang="ru-RU" sz="4400" i="1" dirty="0" err="1" smtClean="0"/>
              <a:t>sigmoideum</a:t>
            </a:r>
            <a:r>
              <a:rPr lang="ru-RU" sz="4400" dirty="0" smtClean="0"/>
              <a:t>);</a:t>
            </a:r>
          </a:p>
          <a:p>
            <a:r>
              <a:rPr lang="ru-RU" sz="4400" dirty="0" smtClean="0">
                <a:hlinkClick r:id="rId22" tooltip="Прямая кишка человека"/>
              </a:rPr>
              <a:t>прямая кишка</a:t>
            </a:r>
            <a:r>
              <a:rPr lang="ru-RU" sz="4400" dirty="0" smtClean="0"/>
              <a:t>, (</a:t>
            </a:r>
            <a:r>
              <a:rPr lang="ru-RU" sz="4400" dirty="0" smtClean="0">
                <a:hlinkClick r:id="rId3" tooltip="Латинский язык"/>
              </a:rPr>
              <a:t>лат.</a:t>
            </a:r>
            <a:r>
              <a:rPr lang="ru-RU" sz="4400" dirty="0" smtClean="0"/>
              <a:t> </a:t>
            </a:r>
            <a:r>
              <a:rPr lang="ru-RU" sz="4400" i="1" dirty="0" err="1" smtClean="0"/>
              <a:t>rectum</a:t>
            </a:r>
            <a:r>
              <a:rPr lang="ru-RU" sz="4400" dirty="0" smtClean="0"/>
              <a:t>), с широкой частью — </a:t>
            </a:r>
            <a:r>
              <a:rPr lang="ru-RU" sz="4400" dirty="0" smtClean="0">
                <a:hlinkClick r:id="rId23" tooltip="Ампула прямой кишки"/>
              </a:rPr>
              <a:t>ампулой прямой кишки</a:t>
            </a:r>
            <a:r>
              <a:rPr lang="ru-RU" sz="4400" dirty="0" smtClean="0"/>
              <a:t> (</a:t>
            </a:r>
            <a:r>
              <a:rPr lang="ru-RU" sz="4400" dirty="0" smtClean="0">
                <a:hlinkClick r:id="rId3" tooltip="Латинский язык"/>
              </a:rPr>
              <a:t>лат.</a:t>
            </a:r>
            <a:r>
              <a:rPr lang="ru-RU" sz="4400" dirty="0" smtClean="0"/>
              <a:t> </a:t>
            </a:r>
            <a:r>
              <a:rPr lang="ru-RU" sz="4400" i="1" dirty="0" err="1" smtClean="0"/>
              <a:t>ampulla</a:t>
            </a:r>
            <a:r>
              <a:rPr lang="ru-RU" sz="4400" i="1" dirty="0" smtClean="0"/>
              <a:t> </a:t>
            </a:r>
            <a:r>
              <a:rPr lang="ru-RU" sz="4400" i="1" dirty="0" err="1" smtClean="0"/>
              <a:t>recti</a:t>
            </a:r>
            <a:r>
              <a:rPr lang="ru-RU" sz="4400" dirty="0" smtClean="0"/>
              <a:t>), и оконечной сужающейся частью — </a:t>
            </a:r>
            <a:r>
              <a:rPr lang="ru-RU" sz="4400" dirty="0" smtClean="0">
                <a:hlinkClick r:id="rId24" tooltip="Заднепроходной канал"/>
              </a:rPr>
              <a:t>заднепроходным каналом</a:t>
            </a:r>
            <a:r>
              <a:rPr lang="ru-RU" sz="4400" dirty="0" smtClean="0"/>
              <a:t> (</a:t>
            </a:r>
            <a:r>
              <a:rPr lang="ru-RU" sz="4400" dirty="0" smtClean="0">
                <a:hlinkClick r:id="rId3" tooltip="Латинский язык"/>
              </a:rPr>
              <a:t>лат.</a:t>
            </a:r>
            <a:r>
              <a:rPr lang="ru-RU" sz="4400" dirty="0" smtClean="0"/>
              <a:t> </a:t>
            </a:r>
            <a:r>
              <a:rPr lang="ru-RU" sz="4400" i="1" dirty="0" err="1" smtClean="0"/>
              <a:t>canalis</a:t>
            </a:r>
            <a:r>
              <a:rPr lang="ru-RU" sz="4400" i="1" dirty="0" smtClean="0"/>
              <a:t> </a:t>
            </a:r>
            <a:r>
              <a:rPr lang="ru-RU" sz="4400" i="1" dirty="0" err="1" smtClean="0"/>
              <a:t>analis</a:t>
            </a:r>
            <a:r>
              <a:rPr lang="ru-RU" sz="4400" dirty="0" smtClean="0"/>
              <a:t>), которая заканчивается </a:t>
            </a:r>
            <a:r>
              <a:rPr lang="ru-RU" sz="4400" dirty="0" err="1" smtClean="0">
                <a:hlinkClick r:id="rId14" tooltip="Анус человека"/>
              </a:rPr>
              <a:t>анусом</a:t>
            </a:r>
            <a:r>
              <a:rPr lang="ru-RU" sz="4400" dirty="0" smtClean="0"/>
              <a:t> (</a:t>
            </a:r>
            <a:r>
              <a:rPr lang="ru-RU" sz="4400" dirty="0" smtClean="0">
                <a:hlinkClick r:id="rId3" tooltip="Латинский язык"/>
              </a:rPr>
              <a:t>лат.</a:t>
            </a:r>
            <a:r>
              <a:rPr lang="ru-RU" sz="4400" dirty="0" smtClean="0"/>
              <a:t> </a:t>
            </a:r>
            <a:r>
              <a:rPr lang="ru-RU" sz="4400" i="1" dirty="0" err="1" smtClean="0"/>
              <a:t>anus</a:t>
            </a:r>
            <a:r>
              <a:rPr lang="ru-RU" sz="4400" dirty="0" smtClean="0"/>
              <a:t>).</a:t>
            </a:r>
          </a:p>
          <a:p>
            <a:r>
              <a:rPr lang="ru-RU" sz="4400" dirty="0" smtClean="0"/>
              <a:t>Толстая кишка начинается в правой нижней части брюшной полости (впадине правого тазобедренного сустава), поднимается вверх в область печени, затем изгибается влево и, перейдя в горизонтальное положение, пересекает брюшную полость несколько выше пупка. В левой стороне брюшины, дойдя до селезенки, она изгибается вниз и опускается во впадину левого тазобедренного сустава.</a:t>
            </a:r>
          </a:p>
          <a:p>
            <a:endParaRPr lang="ru-RU" dirty="0"/>
          </a:p>
        </p:txBody>
      </p:sp>
      <p:pic>
        <p:nvPicPr>
          <p:cNvPr id="49154" name="Picture 2" descr="E:\Рабочий стол\Ж  д\121312343445676.jpg"/>
          <p:cNvPicPr>
            <a:picLocks noChangeAspect="1" noChangeArrowheads="1"/>
          </p:cNvPicPr>
          <p:nvPr/>
        </p:nvPicPr>
        <p:blipFill>
          <a:blip r:embed="rId25"/>
          <a:srcRect/>
          <a:stretch>
            <a:fillRect/>
          </a:stretch>
        </p:blipFill>
        <p:spPr bwMode="auto">
          <a:xfrm>
            <a:off x="5715008" y="857232"/>
            <a:ext cx="3048008" cy="4429156"/>
          </a:xfrm>
          <a:prstGeom prst="rect">
            <a:avLst/>
          </a:prstGeom>
          <a:noFill/>
        </p:spPr>
      </p:pic>
      <p:pic>
        <p:nvPicPr>
          <p:cNvPr id="6" name="~PP731.WAV">
            <a:hlinkClick r:id="" action="ppaction://media"/>
          </p:cNvPr>
          <p:cNvPicPr>
            <a:picLocks noRot="1" noChangeAspect="1"/>
          </p:cNvPicPr>
          <p:nvPr>
            <a:wavAudioFile r:embed="rId1" name="~PP731.WAV"/>
          </p:nvPr>
        </p:nvPicPr>
        <p:blipFill>
          <a:blip r:embed="rId26"/>
          <a:stretch>
            <a:fillRect/>
          </a:stretch>
        </p:blipFill>
        <p:spPr>
          <a:xfrm>
            <a:off x="8632825" y="6346825"/>
            <a:ext cx="304800" cy="304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613292"/>
          </a:xfrm>
        </p:spPr>
        <p:txBody>
          <a:bodyPr>
            <a:normAutofit fontScale="40000" lnSpcReduction="20000"/>
          </a:bodyPr>
          <a:lstStyle/>
          <a:p>
            <a:r>
              <a:rPr lang="ru-RU" sz="3000" b="1" dirty="0" err="1" smtClean="0"/>
              <a:t>Пряма́я</a:t>
            </a:r>
            <a:r>
              <a:rPr lang="ru-RU" sz="3000" b="1" dirty="0" smtClean="0"/>
              <a:t> кишка́</a:t>
            </a:r>
            <a:r>
              <a:rPr lang="ru-RU" sz="3000" dirty="0" smtClean="0"/>
              <a:t> (</a:t>
            </a:r>
            <a:r>
              <a:rPr lang="ru-RU" sz="3000" dirty="0" smtClean="0">
                <a:hlinkClick r:id="rId3" tooltip="Латинский язык"/>
              </a:rPr>
              <a:t>лат.</a:t>
            </a:r>
            <a:r>
              <a:rPr lang="ru-RU" sz="3000" dirty="0" smtClean="0"/>
              <a:t> </a:t>
            </a:r>
            <a:r>
              <a:rPr lang="ru-RU" sz="3000" i="1" dirty="0" err="1" smtClean="0"/>
              <a:t>rectum</a:t>
            </a:r>
            <a:r>
              <a:rPr lang="ru-RU" sz="3000" dirty="0" smtClean="0"/>
              <a:t>) — конечная часть </a:t>
            </a:r>
            <a:r>
              <a:rPr lang="ru-RU" sz="3000" dirty="0" smtClean="0">
                <a:hlinkClick r:id="rId4" tooltip="Желудочно-кишечный тракт человека"/>
              </a:rPr>
              <a:t>пищеварительного тракта</a:t>
            </a:r>
            <a:r>
              <a:rPr lang="ru-RU" sz="3000" dirty="0" smtClean="0"/>
              <a:t>, названная так за то, что идет прямо и не имеет изгибов. Прямой кишкой называется сегмент </a:t>
            </a:r>
            <a:r>
              <a:rPr lang="ru-RU" sz="3000" dirty="0" smtClean="0">
                <a:hlinkClick r:id="rId5" tooltip="Толстая кишка человека"/>
              </a:rPr>
              <a:t>толстой кишки</a:t>
            </a:r>
            <a:r>
              <a:rPr lang="ru-RU" sz="3000" dirty="0" smtClean="0"/>
              <a:t> книзу от </a:t>
            </a:r>
            <a:r>
              <a:rPr lang="ru-RU" sz="3000" dirty="0" smtClean="0">
                <a:hlinkClick r:id="rId6" tooltip="Сигмовидная кишка человека"/>
              </a:rPr>
              <a:t>сигмовидной кишки</a:t>
            </a:r>
            <a:r>
              <a:rPr lang="ru-RU" sz="3000" dirty="0" smtClean="0"/>
              <a:t> и до </a:t>
            </a:r>
            <a:r>
              <a:rPr lang="ru-RU" sz="3000" dirty="0" err="1" smtClean="0">
                <a:hlinkClick r:id="rId7" tooltip="Анус человека"/>
              </a:rPr>
              <a:t>ануса</a:t>
            </a:r>
            <a:r>
              <a:rPr lang="ru-RU" sz="3000" dirty="0" smtClean="0"/>
              <a:t> (</a:t>
            </a:r>
            <a:r>
              <a:rPr lang="ru-RU" sz="3000" dirty="0" smtClean="0">
                <a:hlinkClick r:id="rId3" tooltip="Латинский язык"/>
              </a:rPr>
              <a:t>лат.</a:t>
            </a:r>
            <a:r>
              <a:rPr lang="ru-RU" sz="3000" dirty="0" smtClean="0"/>
              <a:t> </a:t>
            </a:r>
            <a:r>
              <a:rPr lang="ru-RU" sz="3000" i="1" dirty="0" err="1" smtClean="0"/>
              <a:t>anus</a:t>
            </a:r>
            <a:r>
              <a:rPr lang="ru-RU" sz="3000" dirty="0" smtClean="0"/>
              <a:t>), или иначе заднепроходного отверстия, анального отверстия.</a:t>
            </a:r>
          </a:p>
          <a:p>
            <a:r>
              <a:rPr lang="ru-RU" sz="3000" dirty="0" smtClean="0"/>
              <a:t>Нижняя, узкая часть прямой кишки, проходящая через промежность, и находящаяся </a:t>
            </a:r>
            <a:r>
              <a:rPr lang="ru-RU" sz="3000" dirty="0" err="1" smtClean="0"/>
              <a:t>дистальнее</a:t>
            </a:r>
            <a:r>
              <a:rPr lang="ru-RU" sz="3000" dirty="0" smtClean="0"/>
              <a:t>, ближе к анальному отверстию, называется </a:t>
            </a:r>
            <a:r>
              <a:rPr lang="ru-RU" sz="3000" dirty="0" smtClean="0">
                <a:hlinkClick r:id="rId8" tooltip="Заднепроходной канал"/>
              </a:rPr>
              <a:t>заднепроходным каналом</a:t>
            </a:r>
            <a:r>
              <a:rPr lang="ru-RU" sz="3000" dirty="0" smtClean="0"/>
              <a:t> (</a:t>
            </a:r>
            <a:r>
              <a:rPr lang="ru-RU" sz="3000" dirty="0" smtClean="0">
                <a:hlinkClick r:id="rId3" tooltip="Латинский язык"/>
              </a:rPr>
              <a:t>лат.</a:t>
            </a:r>
            <a:r>
              <a:rPr lang="ru-RU" sz="3000" dirty="0" smtClean="0"/>
              <a:t> </a:t>
            </a:r>
            <a:r>
              <a:rPr lang="ru-RU" sz="3000" i="1" dirty="0" err="1" smtClean="0"/>
              <a:t>canalis</a:t>
            </a:r>
            <a:r>
              <a:rPr lang="ru-RU" sz="3000" i="1" dirty="0" smtClean="0"/>
              <a:t> </a:t>
            </a:r>
            <a:r>
              <a:rPr lang="ru-RU" sz="3000" i="1" dirty="0" err="1" smtClean="0"/>
              <a:t>analis</a:t>
            </a:r>
            <a:r>
              <a:rPr lang="ru-RU" sz="3000" dirty="0" smtClean="0"/>
              <a:t>), верхняя, более широкая, проходящая в области крестца — </a:t>
            </a:r>
            <a:r>
              <a:rPr lang="ru-RU" sz="3000" dirty="0" err="1" smtClean="0"/>
              <a:t>ампулярной</a:t>
            </a:r>
            <a:r>
              <a:rPr lang="ru-RU" sz="3000" dirty="0" smtClean="0"/>
              <a:t> частью прямой кишки, или просто ампулой прямой кишки (</a:t>
            </a:r>
            <a:r>
              <a:rPr lang="ru-RU" sz="3000" dirty="0" smtClean="0">
                <a:hlinkClick r:id="rId3" tooltip="Латинский язык"/>
              </a:rPr>
              <a:t>лат.</a:t>
            </a:r>
            <a:r>
              <a:rPr lang="ru-RU" sz="3000" dirty="0" smtClean="0"/>
              <a:t> </a:t>
            </a:r>
            <a:r>
              <a:rPr lang="ru-RU" sz="3000" i="1" dirty="0" err="1" smtClean="0"/>
              <a:t>ampulla</a:t>
            </a:r>
            <a:r>
              <a:rPr lang="ru-RU" sz="3000" i="1" dirty="0" smtClean="0"/>
              <a:t> </a:t>
            </a:r>
            <a:r>
              <a:rPr lang="ru-RU" sz="3000" i="1" dirty="0" err="1" smtClean="0"/>
              <a:t>recti</a:t>
            </a:r>
            <a:r>
              <a:rPr lang="ru-RU" sz="3000" dirty="0" smtClean="0"/>
              <a:t>, часть кишки между ампулой и дистальной частью сигмовидной кишки - </a:t>
            </a:r>
            <a:r>
              <a:rPr lang="ru-RU" sz="3000" dirty="0" err="1" smtClean="0"/>
              <a:t>надампулярный</a:t>
            </a:r>
            <a:r>
              <a:rPr lang="ru-RU" sz="3000" dirty="0" smtClean="0"/>
              <a:t> отдел.).</a:t>
            </a:r>
          </a:p>
          <a:p>
            <a:r>
              <a:rPr lang="ru-RU" sz="3000" dirty="0" smtClean="0"/>
              <a:t>Прямая кишка представляет концевой отдел толстой кишки и окончание пищеварительного тракта. В ней накапливается </a:t>
            </a:r>
            <a:r>
              <a:rPr lang="ru-RU" sz="3000" dirty="0" smtClean="0">
                <a:hlinkClick r:id="rId9" tooltip="Кал"/>
              </a:rPr>
              <a:t>кал</a:t>
            </a:r>
            <a:r>
              <a:rPr lang="ru-RU" sz="3000" dirty="0" smtClean="0"/>
              <a:t>. Она расположена в полости малого таза, начинается на уровне 3-го крестцового позвонка и заканчивается задним проходом в области промежности. Длина её 14—18 см, диаметр изменяется от 4 см в начале до 7,5 см в самой широкой её части, находящейся в середине кишки, далее прямая кишка снова сужается до размеров щели на уровне </a:t>
            </a:r>
            <a:r>
              <a:rPr lang="ru-RU" sz="3000" dirty="0" smtClean="0">
                <a:hlinkClick r:id="rId10" tooltip="Задний проход"/>
              </a:rPr>
              <a:t>заднего прохода</a:t>
            </a:r>
            <a:r>
              <a:rPr lang="ru-RU" sz="3000" dirty="0" smtClean="0"/>
              <a:t>.</a:t>
            </a:r>
          </a:p>
          <a:p>
            <a:r>
              <a:rPr lang="ru-RU" sz="3000" dirty="0" smtClean="0"/>
              <a:t>На самом деле прямая кишка не является прямой. Она идет вдоль крестца и образует два изгиба. Первый изгиб — крестцовый (выпуклостью кзади соответственно вогнутости крестца) и второй изгиб — огибающий </a:t>
            </a:r>
            <a:r>
              <a:rPr lang="ru-RU" sz="3000" dirty="0" smtClean="0">
                <a:hlinkClick r:id="rId11" tooltip="Копчик"/>
              </a:rPr>
              <a:t>копчик</a:t>
            </a:r>
            <a:r>
              <a:rPr lang="ru-RU" sz="3000" dirty="0" smtClean="0"/>
              <a:t> (выпуклостью кпереди).</a:t>
            </a:r>
          </a:p>
          <a:p>
            <a:r>
              <a:rPr lang="ru-RU" sz="3000" dirty="0" smtClean="0"/>
              <a:t>Вокруг заднего прохода в подкожной клетчатке расположена мышца — </a:t>
            </a:r>
            <a:r>
              <a:rPr lang="ru-RU" sz="3000" dirty="0" smtClean="0">
                <a:hlinkClick r:id="rId12" tooltip="Внешний сфинктер ануса"/>
              </a:rPr>
              <a:t>наружный сфинктер заднего прохода</a:t>
            </a:r>
            <a:r>
              <a:rPr lang="ru-RU" sz="3000" dirty="0" smtClean="0"/>
              <a:t>, перекрывающая анальное отверстие. На том же уровне имеется </a:t>
            </a:r>
            <a:r>
              <a:rPr lang="ru-RU" sz="3000" dirty="0" smtClean="0">
                <a:hlinkClick r:id="rId13" tooltip="Внутренний сфинктер ануса"/>
              </a:rPr>
              <a:t>внутренний сфинктер заднего прохода</a:t>
            </a:r>
            <a:r>
              <a:rPr lang="ru-RU" sz="3000" dirty="0" smtClean="0"/>
              <a:t>. Оба </a:t>
            </a:r>
            <a:r>
              <a:rPr lang="ru-RU" sz="3000" dirty="0" smtClean="0">
                <a:hlinkClick r:id="rId14" tooltip="Сфинктер"/>
              </a:rPr>
              <a:t>сфинктера</a:t>
            </a:r>
            <a:r>
              <a:rPr lang="ru-RU" sz="3000" dirty="0" smtClean="0"/>
              <a:t> замыкают просвет кишки и удерживают в ней каловые массы. На слизистой прямой кишки, чуть выше </a:t>
            </a:r>
            <a:r>
              <a:rPr lang="ru-RU" sz="3000" dirty="0" err="1" smtClean="0">
                <a:hlinkClick r:id="rId15" tooltip="Анус"/>
              </a:rPr>
              <a:t>ануса</a:t>
            </a:r>
            <a:r>
              <a:rPr lang="ru-RU" sz="3000" dirty="0" smtClean="0"/>
              <a:t>, расположен слегка набухающий кольцевой участок — геморроидальная зона, под которой имеется область рыхлой клетчатки с заложенным в ней венозным сплетением, представляющим анатомическую основу для образования геморроидальных узлов.</a:t>
            </a:r>
          </a:p>
          <a:p>
            <a:r>
              <a:rPr lang="ru-RU" sz="3000" dirty="0" smtClean="0"/>
              <a:t>У мужчин прямая кишка прилегает к </a:t>
            </a:r>
            <a:r>
              <a:rPr lang="ru-RU" sz="3000" dirty="0" smtClean="0">
                <a:hlinkClick r:id="rId16" tooltip="Мочевой пузырь"/>
              </a:rPr>
              <a:t>мочевому пузырю</a:t>
            </a:r>
            <a:r>
              <a:rPr lang="ru-RU" sz="3000" dirty="0" smtClean="0"/>
              <a:t>, </a:t>
            </a:r>
            <a:r>
              <a:rPr lang="ru-RU" sz="3000" dirty="0" smtClean="0">
                <a:hlinkClick r:id="rId17" tooltip="Семенные пузырьки"/>
              </a:rPr>
              <a:t>семенным пузырькам</a:t>
            </a:r>
            <a:r>
              <a:rPr lang="ru-RU" sz="3000" dirty="0" smtClean="0"/>
              <a:t> и </a:t>
            </a:r>
            <a:r>
              <a:rPr lang="ru-RU" sz="3000" dirty="0" smtClean="0">
                <a:hlinkClick r:id="rId18" tooltip="Предстательная железа"/>
              </a:rPr>
              <a:t>предстательной железе</a:t>
            </a:r>
            <a:r>
              <a:rPr lang="ru-RU" sz="3000" dirty="0" smtClean="0"/>
              <a:t>, у женщин — к </a:t>
            </a:r>
            <a:r>
              <a:rPr lang="ru-RU" sz="3000" dirty="0" smtClean="0">
                <a:hlinkClick r:id="rId19" tooltip="Матка женщины"/>
              </a:rPr>
              <a:t>матке</a:t>
            </a:r>
            <a:r>
              <a:rPr lang="ru-RU" sz="3000" dirty="0" smtClean="0"/>
              <a:t> и задней стенке </a:t>
            </a:r>
            <a:r>
              <a:rPr lang="ru-RU" sz="3000" dirty="0" smtClean="0">
                <a:hlinkClick r:id="rId20" tooltip="Влагалище женщины"/>
              </a:rPr>
              <a:t>влагалища</a:t>
            </a:r>
            <a:r>
              <a:rPr lang="ru-RU" sz="3000" dirty="0" smtClean="0"/>
              <a:t>. В стенке прямой кишки имеется очень много нервных окончаний, так как это рефлексогенная зона, а </a:t>
            </a:r>
            <a:r>
              <a:rPr lang="ru-RU" sz="3000" dirty="0" smtClean="0">
                <a:hlinkClick r:id="rId21" tooltip="Дефекация"/>
              </a:rPr>
              <a:t>выделение кала</a:t>
            </a:r>
            <a:r>
              <a:rPr lang="ru-RU" sz="3000" dirty="0" smtClean="0"/>
              <a:t> — это очень сложный рефлекторный процесс, который контролируется </a:t>
            </a:r>
            <a:r>
              <a:rPr lang="ru-RU" sz="3000" dirty="0" smtClean="0">
                <a:hlinkClick r:id="rId22" tooltip="Кора головного мозга"/>
              </a:rPr>
              <a:t>корой головного мозга</a:t>
            </a:r>
            <a:r>
              <a:rPr lang="ru-RU" sz="3000" dirty="0" smtClean="0"/>
              <a:t>.</a:t>
            </a:r>
          </a:p>
          <a:p>
            <a:r>
              <a:rPr lang="ru-RU" sz="3000" dirty="0" smtClean="0"/>
              <a:t>В толстую кишку переходят все остатки пищи, которые не успели всосаться в тонкой кишке, а также вода. В толстую кишку попадает много органических веществ и продукты бактериального гниения. Кроме того, там содержатся субстанции, не поддающиеся действию пищеварительных соков (например, </a:t>
            </a:r>
            <a:r>
              <a:rPr lang="ru-RU" sz="3000" dirty="0" smtClean="0">
                <a:hlinkClick r:id="rId23" tooltip="Клетчатка"/>
              </a:rPr>
              <a:t>клетчатка</a:t>
            </a:r>
            <a:r>
              <a:rPr lang="ru-RU" sz="3000" dirty="0" smtClean="0"/>
              <a:t>), </a:t>
            </a:r>
            <a:r>
              <a:rPr lang="ru-RU" sz="3000" dirty="0" smtClean="0">
                <a:hlinkClick r:id="rId24" tooltip="Желчь"/>
              </a:rPr>
              <a:t>желчь</a:t>
            </a:r>
            <a:r>
              <a:rPr lang="ru-RU" sz="3000" dirty="0" smtClean="0"/>
              <a:t> и её пигменты (продукты </a:t>
            </a:r>
            <a:r>
              <a:rPr lang="ru-RU" sz="3000" dirty="0" smtClean="0">
                <a:hlinkClick r:id="rId25" tooltip="Гидролиз"/>
              </a:rPr>
              <a:t>гидролиза</a:t>
            </a:r>
            <a:r>
              <a:rPr lang="ru-RU" sz="3000" dirty="0" smtClean="0"/>
              <a:t> </a:t>
            </a:r>
            <a:r>
              <a:rPr lang="ru-RU" sz="3000" dirty="0" smtClean="0">
                <a:hlinkClick r:id="rId26" tooltip="Билирубин"/>
              </a:rPr>
              <a:t>билирубина</a:t>
            </a:r>
            <a:r>
              <a:rPr lang="ru-RU" sz="3000" dirty="0" smtClean="0"/>
              <a:t>), соли, бактерии.</a:t>
            </a:r>
          </a:p>
          <a:p>
            <a:endParaRPr lang="ru-RU" dirty="0"/>
          </a:p>
        </p:txBody>
      </p:sp>
      <p:pic>
        <p:nvPicPr>
          <p:cNvPr id="5" name="~PP3513.WAV">
            <a:hlinkClick r:id="" action="ppaction://media"/>
          </p:cNvPr>
          <p:cNvPicPr>
            <a:picLocks noRot="1" noChangeAspect="1"/>
          </p:cNvPicPr>
          <p:nvPr>
            <a:wavAudioFile r:embed="rId1" name="~PP3513.WAV"/>
          </p:nvPr>
        </p:nvPicPr>
        <p:blipFill>
          <a:blip r:embed="rId27"/>
          <a:stretch>
            <a:fillRect/>
          </a:stretch>
        </p:blipFill>
        <p:spPr>
          <a:xfrm>
            <a:off x="8632825" y="6346825"/>
            <a:ext cx="304800" cy="304800"/>
          </a:xfrm>
          <a:prstGeom prst="rect">
            <a:avLst/>
          </a:prstGeo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827606"/>
          </a:xfrm>
        </p:spPr>
        <p:txBody>
          <a:bodyPr>
            <a:normAutofit fontScale="40000" lnSpcReduction="20000"/>
          </a:bodyPr>
          <a:lstStyle/>
          <a:p>
            <a:r>
              <a:rPr lang="ru-RU" dirty="0" smtClean="0"/>
              <a:t>Время продвижения пищевых масс по толстой кишке равно половине времени продвижения пищи по всему пищеварительному тракту от ротовой полости до анального отверстия. Обычно тонкую кишку (расстояние около 5 м) содержимое проходит за 4—5 часов, а толстую кишку (расстояние 1,5—2 м) — за 12—18 часов.</a:t>
            </a:r>
          </a:p>
          <a:p>
            <a:r>
              <a:rPr lang="ru-RU" dirty="0" smtClean="0"/>
              <a:t>В прямой кишке происходят следующие процессы. В начальном отделе толстой кишки завершается ферментативное расщепление оставшихся не переваренными в верхних отделах пищеварительного тракта пищевых масс; формирование каловых масс (пищеварительный сок толстой кишки содержит много слизи, необходимой для формирования кала). Пищеварительный сок в толстой кишке выделяется непрерывно. Он содержит те же ферменты, которые имеются в пищеварительном соке тонкого кишечника. Однако действие этих ферментов значительно слабее.</a:t>
            </a:r>
          </a:p>
          <a:p>
            <a:r>
              <a:rPr lang="ru-RU" dirty="0" smtClean="0"/>
              <a:t>В толстой кишке в пищеварительных процессах участвуют не только ферменты, выделяемые клетками слизистой кишечника, но еще и ферменты, выделяемые кишечными бактериями, в основном </a:t>
            </a:r>
            <a:r>
              <a:rPr lang="ru-RU" dirty="0" err="1" smtClean="0"/>
              <a:t>лактобактериями</a:t>
            </a:r>
            <a:r>
              <a:rPr lang="ru-RU" dirty="0" smtClean="0"/>
              <a:t>, </a:t>
            </a:r>
            <a:r>
              <a:rPr lang="ru-RU" dirty="0" err="1" smtClean="0"/>
              <a:t>бифидобактериями</a:t>
            </a:r>
            <a:r>
              <a:rPr lang="ru-RU" dirty="0" smtClean="0"/>
              <a:t> и некоторыми представителями кишечной палочки. В толстой кишке в отличие от вышележащих отделов пищеварительного тракта имеется много полезных бактерий, способных переваривать клетчатку, доходящую до толстой кишки в неизмененном виде, так как нигде в вышележащих отделах пищеварительного тракта нет ферментов для её переваривания.</a:t>
            </a:r>
          </a:p>
          <a:p>
            <a:r>
              <a:rPr lang="ru-RU" dirty="0" smtClean="0"/>
              <a:t>Из переваренной бактериями клетчатки высвобождаются углеводы и другие вещества, которые затем перевариваются ферментами кишечного сока и всасываются. Кроме того, академиком </a:t>
            </a:r>
            <a:r>
              <a:rPr lang="ru-RU" dirty="0" smtClean="0">
                <a:hlinkClick r:id="rId3" tooltip="Уголев, Александр Михайлович"/>
              </a:rPr>
              <a:t>А. М. </a:t>
            </a:r>
            <a:r>
              <a:rPr lang="ru-RU" dirty="0" err="1" smtClean="0">
                <a:hlinkClick r:id="rId3" tooltip="Уголев, Александр Михайлович"/>
              </a:rPr>
              <a:t>Уголевым</a:t>
            </a:r>
            <a:r>
              <a:rPr lang="ru-RU" dirty="0" smtClean="0"/>
              <a:t> было установлено</a:t>
            </a:r>
            <a:r>
              <a:rPr lang="ru-RU" baseline="30000" dirty="0" smtClean="0">
                <a:hlinkClick r:id="rId4" tooltip="Википедия:Ссылки на источники"/>
              </a:rPr>
              <a:t>[</a:t>
            </a:r>
            <a:r>
              <a:rPr lang="ru-RU" i="1" baseline="30000" dirty="0" smtClean="0">
                <a:hlinkClick r:id="rId4" tooltip="Википедия:Ссылки на источники"/>
              </a:rPr>
              <a:t>источник не указан 871 день</a:t>
            </a:r>
            <a:r>
              <a:rPr lang="ru-RU" baseline="30000" dirty="0" smtClean="0">
                <a:hlinkClick r:id="rId4" tooltip="Википедия:Ссылки на источники"/>
              </a:rPr>
              <a:t>]</a:t>
            </a:r>
            <a:r>
              <a:rPr lang="ru-RU" dirty="0" smtClean="0"/>
              <a:t>, что в толстой кишке есть бактерии, способные синтезировать аминокислоты, которые до этого считались незаменимыми, поскольку организм человека их синтезировать не может.</a:t>
            </a:r>
          </a:p>
          <a:p>
            <a:r>
              <a:rPr lang="ru-RU" dirty="0" smtClean="0"/>
              <a:t>Полагали, что эти аминокислоты могут поступать в организм только с животными белками, поэтому считалось, что человеку совершенно необходимо употреблять животные белки с пищей.</a:t>
            </a:r>
            <a:r>
              <a:rPr lang="ru-RU" baseline="30000" dirty="0" smtClean="0">
                <a:hlinkClick r:id="rId4" tooltip="Википедия:Ссылки на источники"/>
              </a:rPr>
              <a:t>[</a:t>
            </a:r>
            <a:r>
              <a:rPr lang="ru-RU" i="1" baseline="30000" dirty="0" smtClean="0">
                <a:hlinkClick r:id="rId4" tooltip="Википедия:Ссылки на источники"/>
              </a:rPr>
              <a:t>источник не указан 871 день</a:t>
            </a:r>
            <a:r>
              <a:rPr lang="ru-RU" baseline="30000" dirty="0" smtClean="0">
                <a:hlinkClick r:id="rId4" tooltip="Википедия:Ссылки на источники"/>
              </a:rPr>
              <a:t>]</a:t>
            </a:r>
            <a:endParaRPr lang="ru-RU" dirty="0" smtClean="0"/>
          </a:p>
          <a:p>
            <a:r>
              <a:rPr lang="ru-RU" dirty="0" smtClean="0"/>
              <a:t>Кроме аминокислот полезные бактерии, обитающие в толстом кишечнике, синтезируют ряд витаминов, особенно витамины группы В.</a:t>
            </a:r>
          </a:p>
          <a:p>
            <a:r>
              <a:rPr lang="ru-RU" dirty="0" smtClean="0"/>
              <a:t>Прямая кишка состоит из двух отделов: тазового и промежностного:</a:t>
            </a:r>
          </a:p>
          <a:p>
            <a:r>
              <a:rPr lang="ru-RU" dirty="0" smtClean="0"/>
              <a:t>тазовый отдел располагается над </a:t>
            </a:r>
            <a:r>
              <a:rPr lang="ru-RU" dirty="0" smtClean="0">
                <a:hlinkClick r:id="rId5" tooltip="Диафрагма таза"/>
              </a:rPr>
              <a:t>диафрагмой таза</a:t>
            </a:r>
            <a:r>
              <a:rPr lang="ru-RU" dirty="0" smtClean="0"/>
              <a:t>. В нем выделяют </a:t>
            </a:r>
            <a:r>
              <a:rPr lang="ru-RU" dirty="0" err="1" smtClean="0"/>
              <a:t>надампулярный</a:t>
            </a:r>
            <a:r>
              <a:rPr lang="ru-RU" dirty="0" smtClean="0"/>
              <a:t> отдел и </a:t>
            </a:r>
            <a:r>
              <a:rPr lang="ru-RU" dirty="0" smtClean="0">
                <a:hlinkClick r:id="rId6" tooltip="Ампула прямой кишки человека"/>
              </a:rPr>
              <a:t>ампулу</a:t>
            </a:r>
            <a:r>
              <a:rPr lang="ru-RU" dirty="0" smtClean="0"/>
              <a:t>. Тазовый отдел образует в </a:t>
            </a:r>
            <a:r>
              <a:rPr lang="ru-RU" dirty="0" smtClean="0">
                <a:hlinkClick r:id="rId7" tooltip="Сагиттальная плоскость"/>
              </a:rPr>
              <a:t>сагиттальной плоскости</a:t>
            </a:r>
            <a:r>
              <a:rPr lang="ru-RU" dirty="0" smtClean="0"/>
              <a:t> (соответственно вогнутости крестца) </a:t>
            </a:r>
            <a:r>
              <a:rPr lang="ru-RU" i="1" dirty="0" smtClean="0"/>
              <a:t>крестцовый изгиб</a:t>
            </a:r>
            <a:r>
              <a:rPr lang="ru-RU" dirty="0" smtClean="0"/>
              <a:t>. Во </a:t>
            </a:r>
            <a:r>
              <a:rPr lang="ru-RU" dirty="0" smtClean="0">
                <a:hlinkClick r:id="rId8" tooltip="Фронтальная плоскость (страница отсутствует)"/>
              </a:rPr>
              <a:t>фронтальной плоскости</a:t>
            </a:r>
            <a:r>
              <a:rPr lang="ru-RU" dirty="0" smtClean="0"/>
              <a:t> также могут быть один или несколько непостоянных изгибов. В области </a:t>
            </a:r>
            <a:r>
              <a:rPr lang="ru-RU" dirty="0" smtClean="0">
                <a:hlinkClick r:id="rId5" tooltip="Диафрагма таза"/>
              </a:rPr>
              <a:t>диафрагмы таза</a:t>
            </a:r>
            <a:r>
              <a:rPr lang="ru-RU" dirty="0" smtClean="0"/>
              <a:t> кишка совершает второй изгиб, вогнутостью назад. При переходе в промежностный отдел образуется </a:t>
            </a:r>
            <a:r>
              <a:rPr lang="ru-RU" i="1" dirty="0" smtClean="0"/>
              <a:t>промежностный изгиб</a:t>
            </a:r>
            <a:r>
              <a:rPr lang="ru-RU" dirty="0" smtClean="0"/>
              <a:t>, </a:t>
            </a:r>
            <a:r>
              <a:rPr lang="ru-RU" i="1" dirty="0" err="1" smtClean="0"/>
              <a:t>flexura</a:t>
            </a:r>
            <a:r>
              <a:rPr lang="ru-RU" i="1" dirty="0" smtClean="0"/>
              <a:t> </a:t>
            </a:r>
            <a:r>
              <a:rPr lang="ru-RU" i="1" dirty="0" err="1" smtClean="0"/>
              <a:t>perinealis</a:t>
            </a:r>
            <a:r>
              <a:rPr lang="ru-RU" dirty="0" smtClean="0"/>
              <a:t>. Длина тазового отдела составляет примерно 10—14 см;</a:t>
            </a:r>
          </a:p>
          <a:p>
            <a:r>
              <a:rPr lang="ru-RU" dirty="0" smtClean="0"/>
              <a:t>промежностный отдел находится под </a:t>
            </a:r>
            <a:r>
              <a:rPr lang="ru-RU" dirty="0" smtClean="0">
                <a:hlinkClick r:id="rId5" tooltip="Диафрагма таза"/>
              </a:rPr>
              <a:t>диафрагмой таза</a:t>
            </a:r>
            <a:r>
              <a:rPr lang="ru-RU" dirty="0" smtClean="0"/>
              <a:t> и представляет собой заднепроходной канал. Длина промежностного отдела составляет примерно 4 см. Промежностный отдел заканчивается </a:t>
            </a:r>
            <a:r>
              <a:rPr lang="ru-RU" dirty="0" err="1" smtClean="0">
                <a:hlinkClick r:id="rId9" tooltip="Анус человека"/>
              </a:rPr>
              <a:t>анусом</a:t>
            </a:r>
            <a:r>
              <a:rPr lang="ru-RU" dirty="0" smtClean="0"/>
              <a:t>.</a:t>
            </a:r>
          </a:p>
          <a:p>
            <a:endParaRPr lang="ru-RU" dirty="0"/>
          </a:p>
        </p:txBody>
      </p:sp>
      <p:pic>
        <p:nvPicPr>
          <p:cNvPr id="5" name="~PP776.WAV">
            <a:hlinkClick r:id="" action="ppaction://media"/>
          </p:cNvPr>
          <p:cNvPicPr>
            <a:picLocks noRot="1" noChangeAspect="1"/>
          </p:cNvPicPr>
          <p:nvPr>
            <a:wavAudioFile r:embed="rId1" name="~PP776.WAV"/>
          </p:nvPr>
        </p:nvPicPr>
        <p:blipFill>
          <a:blip r:embed="rId10"/>
          <a:stretch>
            <a:fillRect/>
          </a:stretch>
        </p:blipFill>
        <p:spPr>
          <a:xfrm>
            <a:off x="8632825" y="6346825"/>
            <a:ext cx="304800" cy="30480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398978"/>
          </a:xfrm>
        </p:spPr>
        <p:txBody>
          <a:bodyPr>
            <a:normAutofit fontScale="62500" lnSpcReduction="20000"/>
          </a:bodyPr>
          <a:lstStyle/>
          <a:p>
            <a:r>
              <a:rPr lang="ru-RU" dirty="0" smtClean="0"/>
              <a:t>                  Вывод</a:t>
            </a:r>
          </a:p>
          <a:p>
            <a:r>
              <a:rPr lang="ru-RU" dirty="0" smtClean="0"/>
              <a:t>Организм испытывает постоянную потребность в строительном материале  и энергии для роста, восстановления численности своих клеток, поддержания постоянства внутренней среды. Эта потребность удовлетворяется  пищеварительной системой, которая выполняет секреторную, двигательную и всасывательную функции. Мускулатурой органов пищеварительного тракта осуществляется также выделительная функция, предусматривающая удаление из организма конечных продуктов обмена веществ и непереваренных остатков пищи. В полость желудочно-кишечного тракта поступают пищеварительные соки. Они содержат вещества белковой природы-ферменты, которые расщепляют белки, жиры и углеводы  на мелкие фрагменты, не имеющие видовой специфичности. Продукты гидролиза всасываются через слизистую оболочку желудка и кишечника, поступают в кровь и лимфу, а затем - в клетки организма. Регуляция функций пищеварительной системы осуществляется  посредством биологически активных веществ и нервной системой. Витамины- соединения, входящие в состав ферментов, которые повышают эффективность обменных процессов. </a:t>
            </a:r>
          </a:p>
          <a:p>
            <a:endParaRPr lang="ru-RU" dirty="0"/>
          </a:p>
        </p:txBody>
      </p:sp>
      <p:pic>
        <p:nvPicPr>
          <p:cNvPr id="5" name="~PP2401.WAV">
            <a:hlinkClick r:id="" action="ppaction://media"/>
          </p:cNvPr>
          <p:cNvPicPr>
            <a:picLocks noRot="1" noChangeAspect="1"/>
          </p:cNvPicPr>
          <p:nvPr>
            <a:wavAudioFile r:embed="rId1" name="~PP2401.WAV"/>
          </p:nvPr>
        </p:nvPicPr>
        <p:blipFill>
          <a:blip r:embed="rId3"/>
          <a:stretch>
            <a:fillRect/>
          </a:stretch>
        </p:blipFill>
        <p:spPr>
          <a:xfrm>
            <a:off x="8632825" y="6346825"/>
            <a:ext cx="304800" cy="3048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00034" y="642918"/>
            <a:ext cx="8215370" cy="4955203"/>
          </a:xfrm>
          <a:prstGeom prst="rect">
            <a:avLst/>
          </a:prstGeom>
        </p:spPr>
        <p:txBody>
          <a:bodyPr wrap="square">
            <a:spAutoFit/>
          </a:bodyPr>
          <a:lstStyle/>
          <a:p>
            <a:r>
              <a:rPr lang="ru-RU" sz="3200" b="1" dirty="0" smtClean="0"/>
              <a:t>Пищеварительная система человека</a:t>
            </a:r>
          </a:p>
          <a:p>
            <a:r>
              <a:rPr lang="ru-RU" dirty="0" smtClean="0"/>
              <a:t>Пищеварение — процесс механической и химической обработки пищи. Химическое расщепление питательных веществ на составляющие их простые компоненты, которые могут пройти сквозь стенки пищеварительного канала, осуществляется под действием ферментов, входящих в состав соков пищеварительных желез (слюнных, печени, поджелудочной и т. д.). Процесс пищеварения осуществляется поэтапно, последовательно. В каждом из отделов пищеварительного тракта своя среда, свои условия, необходимые для расщепления определенных компонентов пищи (белков, жиров, углеводов). Пищеварительный канал, общая длина которого составляет 8 – 10 м, состоит из следующих отделов: </a:t>
            </a:r>
            <a:r>
              <a:rPr lang="ru-RU" b="1" u="sng" dirty="0" smtClean="0"/>
              <a:t>ротовая полость, глотка, пищевод,  желудок, пищеварительные железы, кишечник:  тонкий кишечник,  толстый кишечник.</a:t>
            </a:r>
            <a:endParaRPr lang="ru-RU" b="1" u="sng" dirty="0"/>
          </a:p>
        </p:txBody>
      </p:sp>
      <p:pic>
        <p:nvPicPr>
          <p:cNvPr id="5" name="~PP1142.WAV">
            <a:hlinkClick r:id="" action="ppaction://media"/>
          </p:cNvPr>
          <p:cNvPicPr>
            <a:picLocks noRot="1" noChangeAspect="1"/>
          </p:cNvPicPr>
          <p:nvPr>
            <a:wavAudioFile r:embed="rId1" name="~PP1142.WAV"/>
          </p:nvPr>
        </p:nvPicPr>
        <p:blipFill>
          <a:blip r:embed="rId3"/>
          <a:stretch>
            <a:fillRect/>
          </a:stretch>
        </p:blipFill>
        <p:spPr>
          <a:xfrm>
            <a:off x="8632825" y="6346825"/>
            <a:ext cx="304800" cy="304800"/>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28596" y="428604"/>
            <a:ext cx="4286280" cy="5078313"/>
          </a:xfrm>
          <a:prstGeom prst="rect">
            <a:avLst/>
          </a:prstGeom>
        </p:spPr>
        <p:txBody>
          <a:bodyPr wrap="square">
            <a:spAutoFit/>
          </a:bodyPr>
          <a:lstStyle/>
          <a:p>
            <a:endParaRPr lang="ru-RU" b="1" dirty="0" smtClean="0"/>
          </a:p>
          <a:p>
            <a:r>
              <a:rPr lang="ru-RU" sz="3600" b="1" dirty="0" smtClean="0"/>
              <a:t>Пищеварение</a:t>
            </a:r>
          </a:p>
          <a:p>
            <a:r>
              <a:rPr lang="ru-RU" b="1" dirty="0" smtClean="0"/>
              <a:t>Пищеварение</a:t>
            </a:r>
            <a:r>
              <a:rPr lang="ru-RU" dirty="0" smtClean="0"/>
              <a:t> — сложный процесс, обеспечивающий переваривание </a:t>
            </a:r>
            <a:r>
              <a:rPr lang="ru-RU" dirty="0" smtClean="0">
                <a:hlinkClick r:id="rId3" tooltip="Питательные вещества"/>
              </a:rPr>
              <a:t>пищи</a:t>
            </a:r>
            <a:r>
              <a:rPr lang="ru-RU" dirty="0" smtClean="0"/>
              <a:t> и её усвоение клетками. В ходе пищеварения происходит превращение </a:t>
            </a:r>
            <a:r>
              <a:rPr lang="ru-RU" dirty="0" smtClean="0">
                <a:hlinkClick r:id="rId4" tooltip="Макромолекулы"/>
              </a:rPr>
              <a:t>макромолекул</a:t>
            </a:r>
            <a:r>
              <a:rPr lang="ru-RU" dirty="0" smtClean="0"/>
              <a:t> пищи в более мелкие молекулы, в частности, расщепление </a:t>
            </a:r>
            <a:r>
              <a:rPr lang="ru-RU" dirty="0" smtClean="0">
                <a:hlinkClick r:id="rId5" tooltip="Биополимеры"/>
              </a:rPr>
              <a:t>биополимеров</a:t>
            </a:r>
            <a:r>
              <a:rPr lang="ru-RU" dirty="0" smtClean="0"/>
              <a:t> пищи на мономеры. Этот процесс осуществляется с помощью </a:t>
            </a:r>
            <a:r>
              <a:rPr lang="ru-RU" dirty="0" smtClean="0">
                <a:hlinkClick r:id="rId6" tooltip="Пищеварительные ферменты"/>
              </a:rPr>
              <a:t>пищеварительных (гидролитических) ферментов</a:t>
            </a:r>
            <a:r>
              <a:rPr lang="ru-RU" dirty="0" smtClean="0"/>
              <a:t>.</a:t>
            </a:r>
          </a:p>
          <a:p>
            <a:r>
              <a:rPr lang="ru-RU" b="1" dirty="0" smtClean="0"/>
              <a:t>Пищеварение</a:t>
            </a:r>
            <a:r>
              <a:rPr lang="ru-RU" dirty="0" smtClean="0"/>
              <a:t> — переработка </a:t>
            </a:r>
            <a:r>
              <a:rPr lang="ru-RU" dirty="0" smtClean="0">
                <a:hlinkClick r:id="rId7" tooltip="Пища"/>
              </a:rPr>
              <a:t>пищи</a:t>
            </a:r>
            <a:r>
              <a:rPr lang="ru-RU" dirty="0" smtClean="0"/>
              <a:t> и ее усвоение </a:t>
            </a:r>
            <a:r>
              <a:rPr lang="ru-RU" dirty="0" smtClean="0">
                <a:hlinkClick r:id="rId8" tooltip="Организм"/>
              </a:rPr>
              <a:t>организмом</a:t>
            </a:r>
            <a:r>
              <a:rPr lang="ru-RU" dirty="0" smtClean="0"/>
              <a:t>.</a:t>
            </a:r>
            <a:endParaRPr lang="ru-RU" dirty="0"/>
          </a:p>
        </p:txBody>
      </p:sp>
      <p:pic>
        <p:nvPicPr>
          <p:cNvPr id="33795" name="Picture 3" descr="E:\Рабочий стол\биология\imgpreview.jpg"/>
          <p:cNvPicPr>
            <a:picLocks noChangeAspect="1" noChangeArrowheads="1"/>
          </p:cNvPicPr>
          <p:nvPr/>
        </p:nvPicPr>
        <p:blipFill>
          <a:blip r:embed="rId9"/>
          <a:srcRect/>
          <a:stretch>
            <a:fillRect/>
          </a:stretch>
        </p:blipFill>
        <p:spPr bwMode="auto">
          <a:xfrm>
            <a:off x="5000628" y="857232"/>
            <a:ext cx="3500462" cy="4786346"/>
          </a:xfrm>
          <a:prstGeom prst="rect">
            <a:avLst/>
          </a:prstGeom>
          <a:noFill/>
        </p:spPr>
      </p:pic>
      <p:pic>
        <p:nvPicPr>
          <p:cNvPr id="7" name="~PP2687.WAV">
            <a:hlinkClick r:id="" action="ppaction://media"/>
          </p:cNvPr>
          <p:cNvPicPr>
            <a:picLocks noRot="1" noChangeAspect="1"/>
          </p:cNvPicPr>
          <p:nvPr>
            <a:wavAudioFile r:embed="rId1" name="~PP2687.WAV"/>
          </p:nvPr>
        </p:nvPicPr>
        <p:blipFill>
          <a:blip r:embed="rId10"/>
          <a:stretch>
            <a:fillRect/>
          </a:stretch>
        </p:blipFill>
        <p:spPr>
          <a:xfrm>
            <a:off x="8632825" y="6346825"/>
            <a:ext cx="304800" cy="304800"/>
          </a:xfrm>
          <a:prstGeom prst="rect">
            <a:avLst/>
          </a:prstGeom>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643042" y="2304414"/>
          <a:ext cx="7000924" cy="3053411"/>
        </p:xfrm>
        <a:graphic>
          <a:graphicData uri="http://schemas.openxmlformats.org/drawingml/2006/table">
            <a:tbl>
              <a:tblPr/>
              <a:tblGrid>
                <a:gridCol w="3500462"/>
                <a:gridCol w="3500462"/>
              </a:tblGrid>
              <a:tr h="3053411">
                <a:tc>
                  <a:txBody>
                    <a:bodyPr/>
                    <a:lstStyle/>
                    <a:p>
                      <a:pPr>
                        <a:lnSpc>
                          <a:spcPct val="115000"/>
                        </a:lnSpc>
                        <a:spcAft>
                          <a:spcPts val="0"/>
                        </a:spcAft>
                      </a:pPr>
                      <a:endParaRPr lang="ru-RU" sz="1600" dirty="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marL="342900" lvl="0" indent="-342900">
                        <a:lnSpc>
                          <a:spcPct val="115000"/>
                        </a:lnSpc>
                        <a:spcAft>
                          <a:spcPts val="1000"/>
                        </a:spcAft>
                        <a:buSzPts val="1000"/>
                        <a:buFont typeface="Symbol"/>
                        <a:buChar char=""/>
                        <a:tabLst>
                          <a:tab pos="457200" algn="l"/>
                        </a:tabLst>
                      </a:pPr>
                      <a:r>
                        <a:rPr lang="ru-RU" sz="1600" b="1" dirty="0">
                          <a:latin typeface="Times New Roman"/>
                          <a:ea typeface="Times New Roman"/>
                          <a:cs typeface="Times New Roman"/>
                        </a:rPr>
                        <a:t>Рот</a:t>
                      </a:r>
                      <a:endParaRPr lang="ru-RU" sz="1600" dirty="0">
                        <a:latin typeface="Calibri"/>
                        <a:ea typeface="Times New Roman"/>
                        <a:cs typeface="Times New Roman"/>
                      </a:endParaRPr>
                    </a:p>
                    <a:p>
                      <a:pPr>
                        <a:lnSpc>
                          <a:spcPct val="115000"/>
                        </a:lnSpc>
                        <a:spcAft>
                          <a:spcPts val="1000"/>
                        </a:spcAft>
                      </a:pPr>
                      <a:r>
                        <a:rPr lang="ru-RU" sz="1600" dirty="0">
                          <a:latin typeface="Times New Roman"/>
                          <a:ea typeface="Times New Roman"/>
                          <a:cs typeface="Times New Roman"/>
                        </a:rPr>
                        <a:t>Ротовая полость – это начало пищеварительного тракта. Как только пища попадает сюда, начинается процесс пищеварения. С помощью зубов еда перемалывается на кусочки, далее перемешивается и смачивается слюной для упрощения ее дальнейшей переработки и всасывания организмом необходимых ему веществ.</a:t>
                      </a:r>
                      <a:endParaRPr lang="ru-RU" sz="1600" dirty="0">
                        <a:latin typeface="Calibri"/>
                        <a:ea typeface="Times New Roman"/>
                        <a:cs typeface="Times New Roman"/>
                      </a:endParaRPr>
                    </a:p>
                  </a:txBody>
                  <a:tcPr marL="9525" marR="9525" marT="9525" marB="9525" anchor="ctr">
                    <a:lnL>
                      <a:noFill/>
                    </a:lnL>
                    <a:lnR>
                      <a:noFill/>
                    </a:lnR>
                    <a:lnT>
                      <a:noFill/>
                    </a:lnT>
                    <a:lnB>
                      <a:noFill/>
                    </a:lnB>
                  </a:tcPr>
                </a:tc>
              </a:tr>
            </a:tbl>
          </a:graphicData>
        </a:graphic>
      </p:graphicFrame>
      <p:sp>
        <p:nvSpPr>
          <p:cNvPr id="32770" name="Rectangle 2"/>
          <p:cNvSpPr>
            <a:spLocks noChangeArrowheads="1"/>
          </p:cNvSpPr>
          <p:nvPr/>
        </p:nvSpPr>
        <p:spPr bwMode="auto">
          <a:xfrm>
            <a:off x="500034" y="500042"/>
            <a:ext cx="821537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Строение и функция органов </a:t>
            </a:r>
            <a:r>
              <a:rPr kumimoji="0" lang="ru-RU" sz="28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пищеварительгой</a:t>
            </a:r>
            <a:r>
              <a:rPr kumimoji="0" lang="ru-RU" sz="2800" b="1"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системы</a:t>
            </a:r>
            <a:endParaRPr kumimoji="0" lang="ru-RU"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Пищеварительная система человека </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Пищеварительная система человека уникально устроена таким образом, чтобы перерабатывать употребляемую организмом пищу в энергию, необходимую ему для существования. Вот как она работает.</a:t>
            </a:r>
            <a:endParaRPr kumimoji="0" lang="ru-RU" sz="1600" b="0" i="0" u="none" strike="noStrike" cap="none" normalizeH="0" baseline="0" dirty="0" smtClean="0">
              <a:ln>
                <a:noFill/>
              </a:ln>
              <a:solidFill>
                <a:schemeClr val="tx1"/>
              </a:solidFill>
              <a:effectLst/>
              <a:latin typeface="Arial" pitchFamily="34" charset="0"/>
            </a:endParaRPr>
          </a:p>
        </p:txBody>
      </p:sp>
      <p:pic>
        <p:nvPicPr>
          <p:cNvPr id="32769" name="Рисунок 42" descr="http://www.eurolab.ua/img/st_img/03_09/digestive.jpg"/>
          <p:cNvPicPr>
            <a:picLocks noChangeAspect="1" noChangeArrowheads="1"/>
          </p:cNvPicPr>
          <p:nvPr/>
        </p:nvPicPr>
        <p:blipFill>
          <a:blip r:embed="rId3"/>
          <a:srcRect/>
          <a:stretch>
            <a:fillRect/>
          </a:stretch>
        </p:blipFill>
        <p:spPr bwMode="auto">
          <a:xfrm>
            <a:off x="571472" y="2643182"/>
            <a:ext cx="3500462" cy="3214710"/>
          </a:xfrm>
          <a:prstGeom prst="rect">
            <a:avLst/>
          </a:prstGeom>
          <a:noFill/>
        </p:spPr>
      </p:pic>
      <p:pic>
        <p:nvPicPr>
          <p:cNvPr id="8" name="~PP3404.WAV">
            <a:hlinkClick r:id="" action="ppaction://media"/>
          </p:cNvPr>
          <p:cNvPicPr>
            <a:picLocks noRot="1" noChangeAspect="1"/>
          </p:cNvPicPr>
          <p:nvPr>
            <a:wavAudioFile r:embed="rId1" name="~PP3404.WAV"/>
          </p:nvPr>
        </p:nvPicPr>
        <p:blipFill>
          <a:blip r:embed="rId4"/>
          <a:stretch>
            <a:fillRect/>
          </a:stretch>
        </p:blipFill>
        <p:spPr>
          <a:xfrm>
            <a:off x="8632825" y="6346825"/>
            <a:ext cx="304800" cy="304800"/>
          </a:xfrm>
          <a:prstGeom prst="rect">
            <a:avLst/>
          </a:prstGeom>
        </p:spPr>
      </p:pic>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8"/>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428564" y="357166"/>
            <a:ext cx="5786510" cy="5693866"/>
          </a:xfrm>
          <a:prstGeom prst="rect">
            <a:avLst/>
          </a:prstGeom>
        </p:spPr>
        <p:txBody>
          <a:bodyPr wrap="square">
            <a:spAutoFit/>
          </a:bodyPr>
          <a:lstStyle/>
          <a:p>
            <a:r>
              <a:rPr lang="ru-RU" sz="1400" b="1" dirty="0" err="1" smtClean="0"/>
              <a:t>Гло́тка</a:t>
            </a:r>
            <a:r>
              <a:rPr lang="ru-RU" sz="1400" dirty="0" smtClean="0"/>
              <a:t> (</a:t>
            </a:r>
            <a:r>
              <a:rPr lang="ru-RU" sz="1400" dirty="0" smtClean="0">
                <a:hlinkClick r:id="rId3" tooltip="Латинский язык"/>
              </a:rPr>
              <a:t>лат.</a:t>
            </a:r>
            <a:r>
              <a:rPr lang="ru-RU" sz="1400" dirty="0" smtClean="0"/>
              <a:t> </a:t>
            </a:r>
            <a:r>
              <a:rPr lang="ru-RU" sz="1400" i="1" dirty="0" err="1" smtClean="0"/>
              <a:t>pharynx</a:t>
            </a:r>
            <a:r>
              <a:rPr lang="ru-RU" sz="1400" dirty="0" smtClean="0"/>
              <a:t>) — воронкообразный канал длиной 11-12 см, обращённый кверху широким концом и сплющенный в переднезаднем направлении. Верхняя стенка сращена с основанием черепа. Сзади глотка прикрепляется к глоточному бугорку базилярной части затылочной кости, по бокам - к пирамидам височных костей, затем к медиальной пластинке крыловидного отростка. На уровне VI шейного позвонка глотка, суживаясь, переходит в </a:t>
            </a:r>
            <a:r>
              <a:rPr lang="ru-RU" sz="1400" dirty="0" smtClean="0">
                <a:hlinkClick r:id="rId4" tooltip="Пищевод"/>
              </a:rPr>
              <a:t>пищевод</a:t>
            </a:r>
            <a:r>
              <a:rPr lang="ru-RU" sz="1400" dirty="0" smtClean="0"/>
              <a:t>.</a:t>
            </a:r>
          </a:p>
          <a:p>
            <a:r>
              <a:rPr lang="ru-RU" sz="1400" dirty="0" smtClean="0"/>
              <a:t>Глотка представляет ту часть пищеварительной трубки и дыхательных путей, которая является соединительным звеном между полостью </a:t>
            </a:r>
            <a:r>
              <a:rPr lang="ru-RU" sz="1400" dirty="0" smtClean="0">
                <a:hlinkClick r:id="rId5" tooltip="Нос"/>
              </a:rPr>
              <a:t>носа</a:t>
            </a:r>
            <a:r>
              <a:rPr lang="ru-RU" sz="1400" dirty="0" smtClean="0"/>
              <a:t> и </a:t>
            </a:r>
            <a:r>
              <a:rPr lang="ru-RU" sz="1400" dirty="0" smtClean="0">
                <a:hlinkClick r:id="rId6" tooltip="Рот"/>
              </a:rPr>
              <a:t>рта</a:t>
            </a:r>
            <a:r>
              <a:rPr lang="ru-RU" sz="1400" dirty="0" smtClean="0"/>
              <a:t>, с одной стороны, и </a:t>
            </a:r>
            <a:r>
              <a:rPr lang="ru-RU" sz="1400" dirty="0" smtClean="0">
                <a:hlinkClick r:id="rId4" tooltip="Пищевод"/>
              </a:rPr>
              <a:t>пищеводом</a:t>
            </a:r>
            <a:r>
              <a:rPr lang="ru-RU" sz="1400" dirty="0" smtClean="0"/>
              <a:t> и </a:t>
            </a:r>
            <a:r>
              <a:rPr lang="ru-RU" sz="1400" dirty="0" smtClean="0">
                <a:hlinkClick r:id="rId7" tooltip="Гортань"/>
              </a:rPr>
              <a:t>гортанью</a:t>
            </a:r>
            <a:r>
              <a:rPr lang="ru-RU" sz="1400" dirty="0" smtClean="0"/>
              <a:t> — с другой. Полости глотки: верхняя - носовая, средняя - ротовая, нижняя - гортанная. Носовая часть (носоглотка) сообщается с полостью носа через хоаны, ротовая часть с полостью рта сообщается через зев, гортанная часть через вход в гортань сообщается с гортанью.</a:t>
            </a:r>
          </a:p>
          <a:p>
            <a:r>
              <a:rPr lang="ru-RU" sz="1400" dirty="0" smtClean="0"/>
              <a:t>Верхнюю часть глотки и полость носа называют носоглоткой. Именно там вырабатывается большая часть </a:t>
            </a:r>
            <a:r>
              <a:rPr lang="ru-RU" sz="1400" dirty="0" err="1" smtClean="0">
                <a:hlinkClick r:id="rId8" tooltip="Муконазальный секрет"/>
              </a:rPr>
              <a:t>муконазального</a:t>
            </a:r>
            <a:r>
              <a:rPr lang="ru-RU" sz="1400" dirty="0" smtClean="0">
                <a:hlinkClick r:id="rId8" tooltip="Муконазальный секрет"/>
              </a:rPr>
              <a:t> секрета</a:t>
            </a:r>
            <a:r>
              <a:rPr lang="ru-RU" sz="1400" dirty="0" smtClean="0"/>
              <a:t>, туда выходят </a:t>
            </a:r>
            <a:r>
              <a:rPr lang="ru-RU" sz="1400" dirty="0" smtClean="0">
                <a:hlinkClick r:id="rId9" tooltip="Евстахиевы трубы"/>
              </a:rPr>
              <a:t>Евстахиевы трубы</a:t>
            </a:r>
            <a:r>
              <a:rPr lang="ru-RU" sz="1400" dirty="0" smtClean="0"/>
              <a:t> и каналы из придаточных пазух носа (</a:t>
            </a:r>
            <a:r>
              <a:rPr lang="ru-RU" sz="1400" dirty="0" smtClean="0">
                <a:hlinkClick r:id="rId10" tooltip="Гайморовы пазухи"/>
              </a:rPr>
              <a:t>Гайморовы пазухи</a:t>
            </a:r>
            <a:r>
              <a:rPr lang="ru-RU" sz="1400" dirty="0" smtClean="0"/>
              <a:t>).</a:t>
            </a:r>
          </a:p>
          <a:p>
            <a:r>
              <a:rPr lang="ru-RU" sz="1400" dirty="0" smtClean="0"/>
              <a:t>Функции глотки: продвижение пищевого комка из полости рта в пищевод, проведение воздуха из полости носа (или рта) в </a:t>
            </a:r>
            <a:r>
              <a:rPr lang="ru-RU" sz="1400" dirty="0" smtClean="0">
                <a:hlinkClick r:id="rId7" tooltip="Гортань"/>
              </a:rPr>
              <a:t>гортань</a:t>
            </a:r>
            <a:r>
              <a:rPr lang="ru-RU" sz="1400" dirty="0" smtClean="0"/>
              <a:t>. Таким образом, в глотке перекрещиваются дыхательные и пищеварительные пути.</a:t>
            </a:r>
            <a:endParaRPr lang="ru-RU" sz="1400" dirty="0"/>
          </a:p>
        </p:txBody>
      </p:sp>
      <p:pic>
        <p:nvPicPr>
          <p:cNvPr id="31746" name="Picture 2" descr="E:\Рабочий стол\Ж  д\8г7777777777777777777779.jpg"/>
          <p:cNvPicPr>
            <a:picLocks noChangeAspect="1" noChangeArrowheads="1"/>
          </p:cNvPicPr>
          <p:nvPr/>
        </p:nvPicPr>
        <p:blipFill>
          <a:blip r:embed="rId11"/>
          <a:srcRect/>
          <a:stretch>
            <a:fillRect/>
          </a:stretch>
        </p:blipFill>
        <p:spPr bwMode="auto">
          <a:xfrm>
            <a:off x="6000760" y="500042"/>
            <a:ext cx="2857520" cy="4143404"/>
          </a:xfrm>
          <a:prstGeom prst="rect">
            <a:avLst/>
          </a:prstGeom>
          <a:noFill/>
        </p:spPr>
      </p:pic>
      <p:pic>
        <p:nvPicPr>
          <p:cNvPr id="6" name="~PP149.WAV">
            <a:hlinkClick r:id="" action="ppaction://media"/>
          </p:cNvPr>
          <p:cNvPicPr>
            <a:picLocks noRot="1" noChangeAspect="1"/>
          </p:cNvPicPr>
          <p:nvPr>
            <a:wavAudioFile r:embed="rId1" name="~PP149.WAV"/>
          </p:nvPr>
        </p:nvPicPr>
        <p:blipFill>
          <a:blip r:embed="rId12"/>
          <a:stretch>
            <a:fillRect/>
          </a:stretch>
        </p:blipFill>
        <p:spPr>
          <a:xfrm>
            <a:off x="8632825" y="6346825"/>
            <a:ext cx="304800" cy="304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5069212" cy="4187952"/>
          </a:xfrm>
        </p:spPr>
        <p:txBody>
          <a:bodyPr>
            <a:normAutofit fontScale="92500" lnSpcReduction="10000"/>
          </a:bodyPr>
          <a:lstStyle/>
          <a:p>
            <a:r>
              <a:rPr lang="ru-RU" sz="1900" b="1" dirty="0" err="1" smtClean="0"/>
              <a:t>Пищево́д</a:t>
            </a:r>
            <a:r>
              <a:rPr lang="ru-RU" sz="1900" dirty="0" smtClean="0"/>
              <a:t> (</a:t>
            </a:r>
            <a:r>
              <a:rPr lang="ru-RU" sz="1900" dirty="0" smtClean="0">
                <a:hlinkClick r:id="rId3" tooltip="Латинский язык"/>
              </a:rPr>
              <a:t>лат.</a:t>
            </a:r>
            <a:r>
              <a:rPr lang="ru-RU" sz="1900" dirty="0" smtClean="0"/>
              <a:t> </a:t>
            </a:r>
            <a:r>
              <a:rPr lang="ru-RU" sz="1900" i="1" dirty="0" err="1" smtClean="0"/>
              <a:t>œsóphagus</a:t>
            </a:r>
            <a:r>
              <a:rPr lang="ru-RU" sz="1900" dirty="0" smtClean="0"/>
              <a:t>) — часть </a:t>
            </a:r>
            <a:r>
              <a:rPr lang="ru-RU" sz="1900" dirty="0" smtClean="0">
                <a:hlinkClick r:id="rId4" tooltip="Желудочно-кишечный тракт"/>
              </a:rPr>
              <a:t>пищеварительного канала</a:t>
            </a:r>
            <a:r>
              <a:rPr lang="ru-RU" sz="1900" dirty="0" smtClean="0"/>
              <a:t>. Представляет собой сплющенную в переднезаднем направлении полую мышечную трубку, по которой пища из </a:t>
            </a:r>
            <a:r>
              <a:rPr lang="ru-RU" sz="1900" dirty="0" smtClean="0">
                <a:hlinkClick r:id="rId5" tooltip="Глотка человека"/>
              </a:rPr>
              <a:t>глотки</a:t>
            </a:r>
            <a:r>
              <a:rPr lang="ru-RU" sz="1900" dirty="0" smtClean="0"/>
              <a:t> поступает в </a:t>
            </a:r>
            <a:r>
              <a:rPr lang="ru-RU" sz="1900" dirty="0" smtClean="0">
                <a:hlinkClick r:id="rId6" tooltip="Желудок человека"/>
              </a:rPr>
              <a:t>желудок</a:t>
            </a:r>
            <a:r>
              <a:rPr lang="ru-RU" sz="1900" dirty="0" smtClean="0"/>
              <a:t>.</a:t>
            </a:r>
          </a:p>
          <a:p>
            <a:r>
              <a:rPr lang="ru-RU" sz="1900" dirty="0" smtClean="0"/>
              <a:t>Пищевод взрослого человека имеет длину 25—30 см. Является продолжением глотки, начинается в области </a:t>
            </a:r>
            <a:r>
              <a:rPr lang="ru-RU" sz="1900" dirty="0" smtClean="0">
                <a:hlinkClick r:id="rId7" tooltip="Шея"/>
              </a:rPr>
              <a:t>шеи</a:t>
            </a:r>
            <a:r>
              <a:rPr lang="ru-RU" sz="1900" dirty="0" smtClean="0"/>
              <a:t> на уровне VI—VII шейного </a:t>
            </a:r>
            <a:r>
              <a:rPr lang="ru-RU" sz="1900" dirty="0" smtClean="0">
                <a:hlinkClick r:id="rId8" tooltip="Позвонок"/>
              </a:rPr>
              <a:t>позвонка</a:t>
            </a:r>
            <a:r>
              <a:rPr lang="ru-RU" sz="1900" dirty="0" smtClean="0"/>
              <a:t>, затем проходит через </a:t>
            </a:r>
            <a:r>
              <a:rPr lang="ru-RU" sz="1900" dirty="0" smtClean="0">
                <a:hlinkClick r:id="rId9" tooltip="Грудная полость"/>
              </a:rPr>
              <a:t>грудную полость</a:t>
            </a:r>
            <a:r>
              <a:rPr lang="ru-RU" sz="1900" dirty="0" smtClean="0"/>
              <a:t> в средостении и заканчивается в </a:t>
            </a:r>
            <a:r>
              <a:rPr lang="ru-RU" sz="1900" dirty="0" smtClean="0">
                <a:hlinkClick r:id="rId10" tooltip="Брюшная полость"/>
              </a:rPr>
              <a:t>брюшной полости</a:t>
            </a:r>
            <a:r>
              <a:rPr lang="ru-RU" sz="1900" dirty="0" smtClean="0"/>
              <a:t> на уровне X—XI грудных позвонков, впадая в желудок.</a:t>
            </a:r>
            <a:endParaRPr lang="ru-RU" dirty="0" smtClean="0"/>
          </a:p>
          <a:p>
            <a:endParaRPr lang="ru-RU" dirty="0"/>
          </a:p>
        </p:txBody>
      </p:sp>
      <p:pic>
        <p:nvPicPr>
          <p:cNvPr id="6" name="~PP2727.WAV">
            <a:hlinkClick r:id="" action="ppaction://media"/>
          </p:cNvPr>
          <p:cNvPicPr>
            <a:picLocks noRot="1" noChangeAspect="1"/>
          </p:cNvPicPr>
          <p:nvPr>
            <a:wavAudioFile r:embed="rId1" name="~PP2727.WAV"/>
          </p:nvPr>
        </p:nvPicPr>
        <p:blipFill>
          <a:blip r:embed="rId11"/>
          <a:stretch>
            <a:fillRect/>
          </a:stretch>
        </p:blipFill>
        <p:spPr>
          <a:xfrm>
            <a:off x="8632825" y="6346825"/>
            <a:ext cx="304800" cy="304800"/>
          </a:xfrm>
          <a:prstGeom prst="rect">
            <a:avLst/>
          </a:prstGeo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02920" y="530352"/>
            <a:ext cx="5140650" cy="5470416"/>
          </a:xfrm>
        </p:spPr>
        <p:txBody>
          <a:bodyPr>
            <a:normAutofit fontScale="55000" lnSpcReduction="20000"/>
          </a:bodyPr>
          <a:lstStyle/>
          <a:p>
            <a:r>
              <a:rPr lang="ru-RU" b="1" dirty="0" err="1" smtClean="0"/>
              <a:t>Желу́док</a:t>
            </a:r>
            <a:r>
              <a:rPr lang="ru-RU" dirty="0" smtClean="0"/>
              <a:t> (</a:t>
            </a:r>
            <a:r>
              <a:rPr lang="ru-RU" dirty="0" smtClean="0">
                <a:hlinkClick r:id="rId3" tooltip="Латинский язык"/>
              </a:rPr>
              <a:t>лат.</a:t>
            </a:r>
            <a:r>
              <a:rPr lang="ru-RU" dirty="0" smtClean="0"/>
              <a:t> </a:t>
            </a:r>
            <a:r>
              <a:rPr lang="ru-RU" i="1" dirty="0" err="1" smtClean="0"/>
              <a:t>gaster</a:t>
            </a:r>
            <a:r>
              <a:rPr lang="ru-RU" dirty="0" smtClean="0"/>
              <a:t>) — полый мышечный орган, расположенный в левом подреберье и </a:t>
            </a:r>
            <a:r>
              <a:rPr lang="ru-RU" dirty="0" err="1" smtClean="0"/>
              <a:t>эпигастрии</a:t>
            </a:r>
            <a:r>
              <a:rPr lang="ru-RU" dirty="0" smtClean="0"/>
              <a:t>. Кардиальное отверстие находится на уровне XI грудного позвонка. Отверстие привратника расположено на уровне I поясничного позвонка, у правого края позвоночного столба. Желудок является резервуаром для проглоченной пищи, а также осуществляет химическое переваривание этой пищи. Кроме того, осуществляет секрецию биологически активных веществ, и выполняет функцию всасывания.</a:t>
            </a:r>
          </a:p>
          <a:p>
            <a:r>
              <a:rPr lang="ru-RU" dirty="0" smtClean="0">
                <a:hlinkClick r:id="rId4" tooltip="Объём"/>
              </a:rPr>
              <a:t>Объём</a:t>
            </a:r>
            <a:r>
              <a:rPr lang="ru-RU" dirty="0" smtClean="0"/>
              <a:t> пустого желудка составляет около 500 мл. После принятия пищи он обычно растягивается до одного </a:t>
            </a:r>
            <a:r>
              <a:rPr lang="ru-RU" dirty="0" smtClean="0">
                <a:hlinkClick r:id="rId5" tooltip="Литр"/>
              </a:rPr>
              <a:t>литра</a:t>
            </a:r>
            <a:r>
              <a:rPr lang="ru-RU" dirty="0" smtClean="0"/>
              <a:t>, но может увеличиться и до четырёх. Желудок отделён от </a:t>
            </a:r>
            <a:r>
              <a:rPr lang="ru-RU" dirty="0" smtClean="0">
                <a:hlinkClick r:id="rId6" tooltip="Пищевод"/>
              </a:rPr>
              <a:t>пищевода</a:t>
            </a:r>
            <a:r>
              <a:rPr lang="ru-RU" dirty="0" smtClean="0"/>
              <a:t> </a:t>
            </a:r>
            <a:r>
              <a:rPr lang="ru-RU" dirty="0" smtClean="0">
                <a:hlinkClick r:id="rId7" tooltip="Нижний пищеводный сфинктер"/>
              </a:rPr>
              <a:t>нижним пищеводным сфинктером</a:t>
            </a:r>
            <a:r>
              <a:rPr lang="ru-RU" dirty="0" smtClean="0"/>
              <a:t>, </a:t>
            </a:r>
            <a:r>
              <a:rPr lang="ru-RU" dirty="0" smtClean="0">
                <a:hlinkClick r:id="rId3" tooltip="Латинский язык"/>
              </a:rPr>
              <a:t>лат.</a:t>
            </a:r>
            <a:r>
              <a:rPr lang="ru-RU" dirty="0" smtClean="0"/>
              <a:t> </a:t>
            </a:r>
            <a:r>
              <a:rPr lang="ru-RU" i="1" dirty="0" err="1" smtClean="0"/>
              <a:t>ostium</a:t>
            </a:r>
            <a:r>
              <a:rPr lang="ru-RU" i="1" dirty="0" smtClean="0"/>
              <a:t> </a:t>
            </a:r>
            <a:r>
              <a:rPr lang="ru-RU" i="1" dirty="0" err="1" smtClean="0"/>
              <a:t>cardiacum</a:t>
            </a:r>
            <a:r>
              <a:rPr lang="ru-RU" dirty="0" smtClean="0"/>
              <a:t>, а от </a:t>
            </a:r>
            <a:r>
              <a:rPr lang="ru-RU" dirty="0" smtClean="0">
                <a:hlinkClick r:id="rId8" tooltip="Двенадцатиперстная кишка"/>
              </a:rPr>
              <a:t>двенадцатиперстной кишки</a:t>
            </a:r>
            <a:r>
              <a:rPr lang="ru-RU" dirty="0" smtClean="0"/>
              <a:t> — так называемым </a:t>
            </a:r>
            <a:r>
              <a:rPr lang="ru-RU" dirty="0" smtClean="0">
                <a:hlinkClick r:id="rId9" tooltip="Привратник желудка"/>
              </a:rPr>
              <a:t>привратником желудка</a:t>
            </a:r>
            <a:r>
              <a:rPr lang="ru-RU" dirty="0" smtClean="0"/>
              <a:t>, </a:t>
            </a:r>
            <a:r>
              <a:rPr lang="ru-RU" dirty="0" smtClean="0">
                <a:hlinkClick r:id="rId3" tooltip="Латинский язык"/>
              </a:rPr>
              <a:t>лат.</a:t>
            </a:r>
            <a:r>
              <a:rPr lang="ru-RU" dirty="0" smtClean="0"/>
              <a:t> </a:t>
            </a:r>
            <a:r>
              <a:rPr lang="ru-RU" i="1" dirty="0" err="1" smtClean="0"/>
              <a:t>ostium</a:t>
            </a:r>
            <a:r>
              <a:rPr lang="ru-RU" i="1" dirty="0" smtClean="0"/>
              <a:t> </a:t>
            </a:r>
            <a:r>
              <a:rPr lang="ru-RU" i="1" dirty="0" err="1" smtClean="0"/>
              <a:t>pyloricum</a:t>
            </a:r>
            <a:r>
              <a:rPr lang="ru-RU" dirty="0" smtClean="0"/>
              <a:t>.</a:t>
            </a:r>
          </a:p>
          <a:p>
            <a:endParaRPr lang="ru-RU" dirty="0"/>
          </a:p>
        </p:txBody>
      </p:sp>
      <p:pic>
        <p:nvPicPr>
          <p:cNvPr id="29697" name="Picture 1" descr="E:\Рабочий стол\Ж  д\ргррррррррррррррррррр.jpg"/>
          <p:cNvPicPr>
            <a:picLocks noChangeAspect="1" noChangeArrowheads="1"/>
          </p:cNvPicPr>
          <p:nvPr/>
        </p:nvPicPr>
        <p:blipFill>
          <a:blip r:embed="rId10"/>
          <a:srcRect/>
          <a:stretch>
            <a:fillRect/>
          </a:stretch>
        </p:blipFill>
        <p:spPr bwMode="auto">
          <a:xfrm>
            <a:off x="5572132" y="428604"/>
            <a:ext cx="3143272" cy="4643470"/>
          </a:xfrm>
          <a:prstGeom prst="rect">
            <a:avLst/>
          </a:prstGeom>
          <a:noFill/>
        </p:spPr>
      </p:pic>
      <p:pic>
        <p:nvPicPr>
          <p:cNvPr id="7" name="~PP624.WAV">
            <a:hlinkClick r:id="" action="ppaction://media"/>
          </p:cNvPr>
          <p:cNvPicPr>
            <a:picLocks noRot="1" noChangeAspect="1"/>
          </p:cNvPicPr>
          <p:nvPr>
            <a:wavAudioFile r:embed="rId1" name="~PP624.WAV"/>
          </p:nvPr>
        </p:nvPicPr>
        <p:blipFill>
          <a:blip r:embed="rId11"/>
          <a:stretch>
            <a:fillRect/>
          </a:stretch>
        </p:blipFill>
        <p:spPr>
          <a:xfrm>
            <a:off x="8632825" y="6346825"/>
            <a:ext cx="304800" cy="304800"/>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502920" y="530352"/>
            <a:ext cx="4926336" cy="5398978"/>
          </a:xfrm>
        </p:spPr>
        <p:txBody>
          <a:bodyPr>
            <a:normAutofit fontScale="55000" lnSpcReduction="20000"/>
          </a:bodyPr>
          <a:lstStyle/>
          <a:p>
            <a:pPr lvl="0"/>
            <a:r>
              <a:rPr lang="ru-RU" b="1" dirty="0" smtClean="0"/>
              <a:t>Тонкий кишечник</a:t>
            </a:r>
            <a:endParaRPr lang="ru-RU" dirty="0" smtClean="0"/>
          </a:p>
          <a:p>
            <a:r>
              <a:rPr lang="ru-RU" dirty="0" smtClean="0"/>
              <a:t>Тонкая кишка – это эластичная змееподобная трубка, компактно уложенная в брюшной полости, длиной более 6 метров. Она состоит из трех отделов: верхнего (двенадцатиперстная кишка), среднего (тощая кишка) и нижнего (подвздошная кишка). В тонком кишечнике процесс пищеварения обеспечивается ферментами поджелудочной железы и печеночной желчи. Желчь – это сложное соединение, предназначенное для переработки жиров и очистки крови от лишних веществ. В тонкой кишке также происходит перистальтика (сокращения), которая обеспечивает дальнейшее продвижение пищи и перемешивание ее с пищеварительными ферментами. Следует отметить, что в верхнем отделении тонкого кишечника (двенадцатиперстная кишка) пища дополнительно перемалывается, и уже в среднем и нижнем отделении – начинается всасывание полезных веществ в кровяной поток. </a:t>
            </a:r>
          </a:p>
          <a:p>
            <a:r>
              <a:rPr lang="ru-RU" dirty="0" smtClean="0"/>
              <a:t>Вспомогательную функцию при переработке пищи в тонком кишечнике выполняют такие органы: поджелудочная железа, печень и желчный пузырь. </a:t>
            </a:r>
          </a:p>
          <a:p>
            <a:endParaRPr lang="ru-RU" dirty="0"/>
          </a:p>
        </p:txBody>
      </p:sp>
      <p:pic>
        <p:nvPicPr>
          <p:cNvPr id="28674" name="Picture 2" descr="E:\Рабочий стол\Ж  д\рррррррррррррррррррррррррррррррш.jpg"/>
          <p:cNvPicPr>
            <a:picLocks noChangeAspect="1" noChangeArrowheads="1"/>
          </p:cNvPicPr>
          <p:nvPr/>
        </p:nvPicPr>
        <p:blipFill>
          <a:blip r:embed="rId3"/>
          <a:srcRect/>
          <a:stretch>
            <a:fillRect/>
          </a:stretch>
        </p:blipFill>
        <p:spPr bwMode="auto">
          <a:xfrm>
            <a:off x="5357818" y="857232"/>
            <a:ext cx="3357586" cy="5000660"/>
          </a:xfrm>
          <a:prstGeom prst="rect">
            <a:avLst/>
          </a:prstGeom>
          <a:noFill/>
        </p:spPr>
      </p:pic>
      <p:pic>
        <p:nvPicPr>
          <p:cNvPr id="8" name="~PP2807.WAV">
            <a:hlinkClick r:id="" action="ppaction://media"/>
          </p:cNvPr>
          <p:cNvPicPr>
            <a:picLocks noRot="1" noChangeAspect="1"/>
          </p:cNvPicPr>
          <p:nvPr>
            <a:wavAudioFile r:embed="rId1" name="~PP2807.WAV"/>
          </p:nvPr>
        </p:nvPicPr>
        <p:blipFill>
          <a:blip r:embed="rId4"/>
          <a:stretch>
            <a:fillRect/>
          </a:stretch>
        </p:blipFill>
        <p:spPr>
          <a:xfrm>
            <a:off x="8632825" y="6346825"/>
            <a:ext cx="304800" cy="30480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8"/>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5069212" cy="5398978"/>
          </a:xfrm>
        </p:spPr>
        <p:txBody>
          <a:bodyPr>
            <a:normAutofit fontScale="32500" lnSpcReduction="20000"/>
          </a:bodyPr>
          <a:lstStyle/>
          <a:p>
            <a:r>
              <a:rPr lang="ru-RU" sz="3000" b="1" dirty="0" smtClean="0"/>
              <a:t>Поджелудочная железа́</a:t>
            </a:r>
            <a:r>
              <a:rPr lang="ru-RU" sz="3000" dirty="0" smtClean="0"/>
              <a:t> (</a:t>
            </a:r>
            <a:r>
              <a:rPr lang="ru-RU" sz="3000" dirty="0" smtClean="0">
                <a:hlinkClick r:id="rId3" tooltip="Латинский язык"/>
              </a:rPr>
              <a:t>лат.</a:t>
            </a:r>
            <a:r>
              <a:rPr lang="ru-RU" sz="3000" dirty="0" smtClean="0"/>
              <a:t> </a:t>
            </a:r>
            <a:r>
              <a:rPr lang="ru-RU" sz="3000" i="1" dirty="0" smtClean="0"/>
              <a:t>pancreas</a:t>
            </a:r>
            <a:r>
              <a:rPr lang="ru-RU" sz="3000" dirty="0" smtClean="0"/>
              <a:t>, ПЖЖ) — орган пищеварительной системы </a:t>
            </a:r>
            <a:r>
              <a:rPr lang="ru-RU" sz="3000" dirty="0" smtClean="0">
                <a:hlinkClick r:id="rId4" tooltip="Позвоночные"/>
              </a:rPr>
              <a:t>позвоночных</a:t>
            </a:r>
            <a:r>
              <a:rPr lang="ru-RU" sz="3000" dirty="0" smtClean="0"/>
              <a:t>. У </a:t>
            </a:r>
            <a:r>
              <a:rPr lang="ru-RU" sz="3000" dirty="0" smtClean="0">
                <a:hlinkClick r:id="rId5" tooltip="Рыбы"/>
              </a:rPr>
              <a:t>рыб</a:t>
            </a:r>
            <a:r>
              <a:rPr lang="ru-RU" sz="3000" dirty="0" smtClean="0"/>
              <a:t> поджелудочная железа слабо обособлена, более чёткое выделение в самостоятельный орган появляется у </a:t>
            </a:r>
            <a:r>
              <a:rPr lang="ru-RU" sz="3000" dirty="0" smtClean="0">
                <a:hlinkClick r:id="rId6" tooltip="Земноводные"/>
              </a:rPr>
              <a:t>амфибий</a:t>
            </a:r>
            <a:r>
              <a:rPr lang="ru-RU" sz="3000" dirty="0" smtClean="0"/>
              <a:t>.</a:t>
            </a:r>
            <a:r>
              <a:rPr lang="ru-RU" sz="3000" baseline="30000" dirty="0" smtClean="0">
                <a:hlinkClick r:id="rId7"/>
              </a:rPr>
              <a:t>[1]</a:t>
            </a:r>
            <a:r>
              <a:rPr lang="ru-RU" sz="3000" dirty="0" smtClean="0"/>
              <a:t> У птиц и млекопитающих поджелудочную железу огибает </a:t>
            </a:r>
            <a:r>
              <a:rPr lang="ru-RU" sz="3000" dirty="0" smtClean="0">
                <a:hlinkClick r:id="rId8" tooltip="Двенадцатиперстная кишка"/>
              </a:rPr>
              <a:t>двенадцатиперстная кишка</a:t>
            </a:r>
            <a:r>
              <a:rPr lang="ru-RU" sz="3000" dirty="0" smtClean="0"/>
              <a:t>.</a:t>
            </a:r>
          </a:p>
          <a:p>
            <a:r>
              <a:rPr lang="ru-RU" sz="3000" dirty="0" smtClean="0"/>
              <a:t>У человека поджелудочная железа расположена забрюшинно, лежит позади </a:t>
            </a:r>
            <a:r>
              <a:rPr lang="ru-RU" sz="3000" dirty="0" smtClean="0">
                <a:hlinkClick r:id="rId9" tooltip="Желудок человека"/>
              </a:rPr>
              <a:t>желудка</a:t>
            </a:r>
            <a:r>
              <a:rPr lang="ru-RU" sz="3000" dirty="0" smtClean="0"/>
              <a:t> на задней брюшной стенке в regio epigastrica, заходя своей левой частью в левое подреберье. От желудка ее отделяет сальниковая сумка. Сзади прилежит к нижней полой вене, левой почечной вене и </a:t>
            </a:r>
            <a:r>
              <a:rPr lang="ru-RU" sz="3000" dirty="0" smtClean="0">
                <a:hlinkClick r:id="rId10" tooltip="Аорта"/>
              </a:rPr>
              <a:t>аорте</a:t>
            </a:r>
            <a:r>
              <a:rPr lang="ru-RU" sz="3000" dirty="0" smtClean="0"/>
              <a:t>.</a:t>
            </a:r>
          </a:p>
          <a:p>
            <a:r>
              <a:rPr lang="ru-RU" sz="3000" dirty="0" smtClean="0"/>
              <a:t>При вскрытии тела в лежачем положении она действительно лежит под желудком, отсюда и её название. У новорожденных она располагается выше, чем у взрослых; на уровне XI-XII грудных позвонков.</a:t>
            </a:r>
          </a:p>
          <a:p>
            <a:r>
              <a:rPr lang="ru-RU" sz="3000" dirty="0" smtClean="0"/>
              <a:t>Поджелудочная железа делится на головку (</a:t>
            </a:r>
            <a:r>
              <a:rPr lang="ru-RU" sz="3000" dirty="0" smtClean="0">
                <a:hlinkClick r:id="rId3" tooltip="Латинский язык"/>
              </a:rPr>
              <a:t>лат.</a:t>
            </a:r>
            <a:r>
              <a:rPr lang="ru-RU" sz="3000" dirty="0" smtClean="0"/>
              <a:t> </a:t>
            </a:r>
            <a:r>
              <a:rPr lang="ru-RU" sz="3000" i="1" dirty="0" smtClean="0"/>
              <a:t>caput pancreatis</a:t>
            </a:r>
            <a:r>
              <a:rPr lang="ru-RU" sz="3000" dirty="0" smtClean="0"/>
              <a:t>), с крючковидным отростком (</a:t>
            </a:r>
            <a:r>
              <a:rPr lang="ru-RU" sz="3000" dirty="0" smtClean="0">
                <a:hlinkClick r:id="rId3" tooltip="Латинский язык"/>
              </a:rPr>
              <a:t>лат.</a:t>
            </a:r>
            <a:r>
              <a:rPr lang="ru-RU" sz="3000" dirty="0" smtClean="0"/>
              <a:t> </a:t>
            </a:r>
            <a:r>
              <a:rPr lang="ru-RU" sz="3000" i="1" dirty="0" smtClean="0"/>
              <a:t>processus uncinatus</a:t>
            </a:r>
            <a:r>
              <a:rPr lang="ru-RU" sz="3000" dirty="0" smtClean="0"/>
              <a:t>), на тело (</a:t>
            </a:r>
            <a:r>
              <a:rPr lang="ru-RU" sz="3000" dirty="0" smtClean="0">
                <a:hlinkClick r:id="rId3" tooltip="Латинский язык"/>
              </a:rPr>
              <a:t>лат.</a:t>
            </a:r>
            <a:r>
              <a:rPr lang="ru-RU" sz="3000" dirty="0" smtClean="0"/>
              <a:t> </a:t>
            </a:r>
            <a:r>
              <a:rPr lang="ru-RU" sz="3000" i="1" dirty="0" smtClean="0"/>
              <a:t>corpus pancreatis</a:t>
            </a:r>
            <a:r>
              <a:rPr lang="ru-RU" sz="3000" dirty="0" smtClean="0"/>
              <a:t>), и хвост (</a:t>
            </a:r>
            <a:r>
              <a:rPr lang="ru-RU" sz="3000" dirty="0" smtClean="0">
                <a:hlinkClick r:id="rId3" tooltip="Латинский язык"/>
              </a:rPr>
              <a:t>лат.</a:t>
            </a:r>
            <a:r>
              <a:rPr lang="ru-RU" sz="3000" dirty="0" smtClean="0"/>
              <a:t> </a:t>
            </a:r>
            <a:r>
              <a:rPr lang="ru-RU" sz="3000" i="1" dirty="0" smtClean="0"/>
              <a:t>cauda pancreatis</a:t>
            </a:r>
            <a:r>
              <a:rPr lang="ru-RU" sz="3000" dirty="0" smtClean="0"/>
              <a:t>). Головка железы охвачена </a:t>
            </a:r>
            <a:r>
              <a:rPr lang="ru-RU" sz="3000" dirty="0" smtClean="0">
                <a:hlinkClick r:id="rId8" tooltip="Двенадцатиперстная кишка"/>
              </a:rPr>
              <a:t>двенадцатиперстной кишкой</a:t>
            </a:r>
            <a:r>
              <a:rPr lang="ru-RU" sz="3000" dirty="0" smtClean="0"/>
              <a:t> и располагается на уровне I и верхней части II поясничных позвонков.</a:t>
            </a:r>
          </a:p>
          <a:p>
            <a:r>
              <a:rPr lang="ru-RU" sz="3000" dirty="0" smtClean="0"/>
              <a:t>Выводной проток поджелудочной железы (</a:t>
            </a:r>
            <a:r>
              <a:rPr lang="ru-RU" sz="3000" dirty="0" smtClean="0">
                <a:hlinkClick r:id="rId3" tooltip="Латинский язык"/>
              </a:rPr>
              <a:t>лат.</a:t>
            </a:r>
            <a:r>
              <a:rPr lang="ru-RU" sz="3000" dirty="0" smtClean="0"/>
              <a:t> </a:t>
            </a:r>
            <a:r>
              <a:rPr lang="ru-RU" sz="3000" i="1" dirty="0" smtClean="0"/>
              <a:t>ductus pancreaticus</a:t>
            </a:r>
            <a:r>
              <a:rPr lang="ru-RU" sz="3000" dirty="0" smtClean="0"/>
              <a:t>), или вирсунгов проток, принимает многочисленные ветви, которые впадают в него почти под прямым углом; соединившись с ductus choledochus, проток открывается общим отверстием с последним на papilla duodeni major. Эта конструктивная связь выводного протока поджелудочной железы с двенадцатиперстной кишкой, кроме своего функционального значения (обработка поджелудочным соком содержимого кишки), обусловлена также развитием поджелудочной железы из той части первичной кишки, из которой образуется двенадцатиперстная кишка. Кроме главного протока, почти постоянно имеется добавочный (</a:t>
            </a:r>
            <a:r>
              <a:rPr lang="ru-RU" sz="3000" dirty="0" smtClean="0">
                <a:hlinkClick r:id="rId3" tooltip="Латинский язык"/>
              </a:rPr>
              <a:t>лат.</a:t>
            </a:r>
            <a:r>
              <a:rPr lang="ru-RU" sz="3000" dirty="0" smtClean="0"/>
              <a:t> </a:t>
            </a:r>
            <a:r>
              <a:rPr lang="ru-RU" sz="3000" i="1" dirty="0" smtClean="0"/>
              <a:t>ductus pancreaticus accessorius</a:t>
            </a:r>
            <a:r>
              <a:rPr lang="ru-RU" sz="3000" dirty="0" smtClean="0"/>
              <a:t>), который открывается на papilla duodeni minor (около 2 см выше papilla duodeni major).</a:t>
            </a:r>
          </a:p>
          <a:p>
            <a:r>
              <a:rPr lang="ru-RU" sz="3000" dirty="0" smtClean="0"/>
              <a:t>Иногда наблюдаются случаи добавочной поджелудочной железы (</a:t>
            </a:r>
            <a:r>
              <a:rPr lang="ru-RU" sz="3000" dirty="0" smtClean="0">
                <a:hlinkClick r:id="rId3" tooltip="Латинский язык"/>
              </a:rPr>
              <a:t>лат.</a:t>
            </a:r>
            <a:r>
              <a:rPr lang="ru-RU" sz="3000" dirty="0" smtClean="0"/>
              <a:t> </a:t>
            </a:r>
            <a:r>
              <a:rPr lang="ru-RU" sz="3000" i="1" dirty="0" smtClean="0"/>
              <a:t>pancreas accessorium</a:t>
            </a:r>
            <a:r>
              <a:rPr lang="ru-RU" sz="3000" dirty="0" smtClean="0"/>
              <a:t>). Встречается также кольцевидная форма, вызывающая сдавление </a:t>
            </a:r>
            <a:r>
              <a:rPr lang="ru-RU" sz="3000" dirty="0" smtClean="0">
                <a:hlinkClick r:id="rId8" tooltip="Двенадцатиперстная кишка"/>
              </a:rPr>
              <a:t>двенадцатиперстной кишки</a:t>
            </a:r>
            <a:r>
              <a:rPr lang="ru-RU" sz="3000" dirty="0" smtClean="0"/>
              <a:t>.</a:t>
            </a:r>
          </a:p>
          <a:p>
            <a:endParaRPr lang="ru-RU" dirty="0"/>
          </a:p>
        </p:txBody>
      </p:sp>
      <p:pic>
        <p:nvPicPr>
          <p:cNvPr id="27649" name="Picture 1" descr="E:\Рабочий стол\Ж  д\ююююююююююююююююююююююююююююю.jpg"/>
          <p:cNvPicPr>
            <a:picLocks noChangeAspect="1" noChangeArrowheads="1"/>
          </p:cNvPicPr>
          <p:nvPr/>
        </p:nvPicPr>
        <p:blipFill>
          <a:blip r:embed="rId11"/>
          <a:srcRect/>
          <a:stretch>
            <a:fillRect/>
          </a:stretch>
        </p:blipFill>
        <p:spPr bwMode="auto">
          <a:xfrm>
            <a:off x="5572132" y="1785926"/>
            <a:ext cx="3143272" cy="2928958"/>
          </a:xfrm>
          <a:prstGeom prst="rect">
            <a:avLst/>
          </a:prstGeom>
          <a:noFill/>
        </p:spPr>
      </p:pic>
      <p:pic>
        <p:nvPicPr>
          <p:cNvPr id="7" name="~PP1037.WAV">
            <a:hlinkClick r:id="" action="ppaction://media"/>
          </p:cNvPr>
          <p:cNvPicPr>
            <a:picLocks noRot="1" noChangeAspect="1"/>
          </p:cNvPicPr>
          <p:nvPr>
            <a:wavAudioFile r:embed="rId1" name="~PP1037.WAV"/>
          </p:nvPr>
        </p:nvPicPr>
        <p:blipFill>
          <a:blip r:embed="rId12"/>
          <a:stretch>
            <a:fillRect/>
          </a:stretch>
        </p:blipFill>
        <p:spPr>
          <a:xfrm>
            <a:off x="8632825" y="6346825"/>
            <a:ext cx="304800" cy="3048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142</TotalTime>
  <Words>632</Words>
  <Application>Microsoft Office PowerPoint</Application>
  <PresentationFormat>Экран (4:3)</PresentationFormat>
  <Paragraphs>63</Paragraphs>
  <Slides>15</Slides>
  <Notes>0</Notes>
  <HiddenSlides>0</HiddenSlides>
  <MMClips>15</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Аспект</vt:lpstr>
      <vt:lpstr>Пищеварительная система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Пищеварительная система</dc:title>
  <cp:lastModifiedBy>1</cp:lastModifiedBy>
  <cp:revision>18</cp:revision>
  <dcterms:modified xsi:type="dcterms:W3CDTF">2021-06-05T14:38:07Z</dcterms:modified>
</cp:coreProperties>
</file>