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75" r:id="rId3"/>
    <p:sldId id="282" r:id="rId4"/>
    <p:sldId id="277" r:id="rId5"/>
    <p:sldId id="276" r:id="rId6"/>
    <p:sldId id="283" r:id="rId7"/>
    <p:sldId id="279" r:id="rId8"/>
    <p:sldId id="278" r:id="rId9"/>
    <p:sldId id="270" r:id="rId10"/>
    <p:sldId id="273" r:id="rId11"/>
    <p:sldId id="272" r:id="rId12"/>
    <p:sldId id="280" r:id="rId13"/>
    <p:sldId id="281" r:id="rId14"/>
    <p:sldId id="271" r:id="rId15"/>
    <p:sldId id="260" r:id="rId16"/>
    <p:sldId id="265" r:id="rId17"/>
    <p:sldId id="287" r:id="rId18"/>
    <p:sldId id="286" r:id="rId19"/>
    <p:sldId id="263" r:id="rId20"/>
    <p:sldId id="266" r:id="rId21"/>
    <p:sldId id="267" r:id="rId22"/>
    <p:sldId id="268" r:id="rId23"/>
    <p:sldId id="269" r:id="rId24"/>
    <p:sldId id="288" r:id="rId25"/>
    <p:sldId id="285" r:id="rId26"/>
    <p:sldId id="289" r:id="rId27"/>
    <p:sldId id="274" r:id="rId28"/>
  </p:sldIdLst>
  <p:sldSz cx="18110200" cy="148336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9412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8824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8237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37649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4706188" algn="l" defTabSz="188247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5647426" algn="l" defTabSz="188247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6588663" algn="l" defTabSz="188247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7529901" algn="l" defTabSz="188247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656" y="-102"/>
      </p:cViewPr>
      <p:guideLst>
        <p:guide orient="horz" pos="4672"/>
        <p:guide pos="57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7C508-5540-479B-816E-7F5F4127A50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EA91E9-413B-4F54-A015-869C1C11AC15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торможение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F009CF14-E3FA-44E0-A003-FE810A531456}" type="parTrans" cxnId="{331F1D6E-032F-4674-9096-F43DCD4A3269}">
      <dgm:prSet/>
      <dgm:spPr/>
      <dgm:t>
        <a:bodyPr/>
        <a:lstStyle/>
        <a:p>
          <a:endParaRPr lang="ru-RU"/>
        </a:p>
      </dgm:t>
    </dgm:pt>
    <dgm:pt modelId="{017E93F6-AFF8-4310-9AC1-0F0F5C35716C}" type="sibTrans" cxnId="{331F1D6E-032F-4674-9096-F43DCD4A3269}">
      <dgm:prSet/>
      <dgm:spPr/>
      <dgm:t>
        <a:bodyPr/>
        <a:lstStyle/>
        <a:p>
          <a:endParaRPr lang="ru-RU"/>
        </a:p>
      </dgm:t>
    </dgm:pt>
    <dgm:pt modelId="{09E0BAA0-D257-47AB-AD4B-DDE46B04C524}">
      <dgm:prSet phldrT="[Текст]" custT="1"/>
      <dgm:spPr/>
      <dgm:t>
        <a:bodyPr/>
        <a:lstStyle/>
        <a:p>
          <a:r>
            <a:rPr lang="ru-RU" sz="2800" dirty="0" smtClean="0"/>
            <a:t> 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возбуждение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3A4B3689-8B2E-4A54-AE0B-D854C3F1E28D}" type="parTrans" cxnId="{A4E5650E-C30F-4462-ABF2-F57488A02805}">
      <dgm:prSet/>
      <dgm:spPr/>
      <dgm:t>
        <a:bodyPr/>
        <a:lstStyle/>
        <a:p>
          <a:endParaRPr lang="ru-RU"/>
        </a:p>
      </dgm:t>
    </dgm:pt>
    <dgm:pt modelId="{9C804E85-64EB-45F1-8BC2-57F3440FA91F}" type="sibTrans" cxnId="{A4E5650E-C30F-4462-ABF2-F57488A02805}">
      <dgm:prSet/>
      <dgm:spPr/>
      <dgm:t>
        <a:bodyPr/>
        <a:lstStyle/>
        <a:p>
          <a:endParaRPr lang="ru-RU"/>
        </a:p>
      </dgm:t>
    </dgm:pt>
    <dgm:pt modelId="{32C24E1E-385E-4042-9C27-F701B9C8A045}" type="pres">
      <dgm:prSet presAssocID="{1C87C508-5540-479B-816E-7F5F4127A50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0F581C-3933-406C-8B5B-D659D7470557}" type="pres">
      <dgm:prSet presAssocID="{1C87C508-5540-479B-816E-7F5F4127A50E}" presName="divider" presStyleLbl="fgShp" presStyleIdx="0" presStyleCnt="1" custScaleX="89635"/>
      <dgm:spPr/>
    </dgm:pt>
    <dgm:pt modelId="{F021B31D-009B-44FB-B800-6B8577516135}" type="pres">
      <dgm:prSet presAssocID="{3EEA91E9-413B-4F54-A015-869C1C11AC15}" presName="downArrow" presStyleLbl="node1" presStyleIdx="0" presStyleCnt="2"/>
      <dgm:spPr/>
    </dgm:pt>
    <dgm:pt modelId="{AEA52599-EB35-49EB-888C-AE2F8B7E7918}" type="pres">
      <dgm:prSet presAssocID="{3EEA91E9-413B-4F54-A015-869C1C11AC15}" presName="downArrowText" presStyleLbl="revTx" presStyleIdx="0" presStyleCnt="2" custScaleX="155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696ED-A701-4596-B978-FC1BA803CAA9}" type="pres">
      <dgm:prSet presAssocID="{09E0BAA0-D257-47AB-AD4B-DDE46B04C524}" presName="upArrow" presStyleLbl="node1" presStyleIdx="1" presStyleCnt="2"/>
      <dgm:spPr/>
    </dgm:pt>
    <dgm:pt modelId="{C5A75DDB-D44C-4923-8F69-DC323EEAF72F}" type="pres">
      <dgm:prSet presAssocID="{09E0BAA0-D257-47AB-AD4B-DDE46B04C524}" presName="upArrowText" presStyleLbl="revTx" presStyleIdx="1" presStyleCnt="2" custScaleX="155756" custLinFactNeighborX="21764" custLinFactNeighborY="-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37CF4-6163-48EA-B064-74B9E7DC0035}" type="presOf" srcId="{1C87C508-5540-479B-816E-7F5F4127A50E}" destId="{32C24E1E-385E-4042-9C27-F701B9C8A045}" srcOrd="0" destOrd="0" presId="urn:microsoft.com/office/officeart/2005/8/layout/arrow3"/>
    <dgm:cxn modelId="{9A81C9E5-13C2-4B99-8A23-8104F0220E45}" type="presOf" srcId="{3EEA91E9-413B-4F54-A015-869C1C11AC15}" destId="{AEA52599-EB35-49EB-888C-AE2F8B7E7918}" srcOrd="0" destOrd="0" presId="urn:microsoft.com/office/officeart/2005/8/layout/arrow3"/>
    <dgm:cxn modelId="{331F1D6E-032F-4674-9096-F43DCD4A3269}" srcId="{1C87C508-5540-479B-816E-7F5F4127A50E}" destId="{3EEA91E9-413B-4F54-A015-869C1C11AC15}" srcOrd="0" destOrd="0" parTransId="{F009CF14-E3FA-44E0-A003-FE810A531456}" sibTransId="{017E93F6-AFF8-4310-9AC1-0F0F5C35716C}"/>
    <dgm:cxn modelId="{752183F9-8752-4B89-94FE-46334193AB38}" type="presOf" srcId="{09E0BAA0-D257-47AB-AD4B-DDE46B04C524}" destId="{C5A75DDB-D44C-4923-8F69-DC323EEAF72F}" srcOrd="0" destOrd="0" presId="urn:microsoft.com/office/officeart/2005/8/layout/arrow3"/>
    <dgm:cxn modelId="{A4E5650E-C30F-4462-ABF2-F57488A02805}" srcId="{1C87C508-5540-479B-816E-7F5F4127A50E}" destId="{09E0BAA0-D257-47AB-AD4B-DDE46B04C524}" srcOrd="1" destOrd="0" parTransId="{3A4B3689-8B2E-4A54-AE0B-D854C3F1E28D}" sibTransId="{9C804E85-64EB-45F1-8BC2-57F3440FA91F}"/>
    <dgm:cxn modelId="{0F2F7F73-4E80-4E9D-AF39-9A723460BE5F}" type="presParOf" srcId="{32C24E1E-385E-4042-9C27-F701B9C8A045}" destId="{320F581C-3933-406C-8B5B-D659D7470557}" srcOrd="0" destOrd="0" presId="urn:microsoft.com/office/officeart/2005/8/layout/arrow3"/>
    <dgm:cxn modelId="{B73CA9D4-5027-403B-B3EC-86E07814B3FC}" type="presParOf" srcId="{32C24E1E-385E-4042-9C27-F701B9C8A045}" destId="{F021B31D-009B-44FB-B800-6B8577516135}" srcOrd="1" destOrd="0" presId="urn:microsoft.com/office/officeart/2005/8/layout/arrow3"/>
    <dgm:cxn modelId="{88649E36-9452-43DE-A0A8-BB0BC278946A}" type="presParOf" srcId="{32C24E1E-385E-4042-9C27-F701B9C8A045}" destId="{AEA52599-EB35-49EB-888C-AE2F8B7E7918}" srcOrd="2" destOrd="0" presId="urn:microsoft.com/office/officeart/2005/8/layout/arrow3"/>
    <dgm:cxn modelId="{7B0B8426-CCED-4531-ABFF-132824807D34}" type="presParOf" srcId="{32C24E1E-385E-4042-9C27-F701B9C8A045}" destId="{466696ED-A701-4596-B978-FC1BA803CAA9}" srcOrd="3" destOrd="0" presId="urn:microsoft.com/office/officeart/2005/8/layout/arrow3"/>
    <dgm:cxn modelId="{EB15E434-F6BD-4CD3-B942-787F5C1198A4}" type="presParOf" srcId="{32C24E1E-385E-4042-9C27-F701B9C8A045}" destId="{C5A75DDB-D44C-4923-8F69-DC323EEAF72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ADB56-75CC-42C0-930E-BEC6DCA0634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EADDB0-ABEC-4B7E-B02E-16A5E55BF30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торможение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ECBFE88-7FA6-4736-914C-A4AC9F796D1B}" type="parTrans" cxnId="{C32CA4A9-8201-4127-932A-7132DDAC71ED}">
      <dgm:prSet/>
      <dgm:spPr/>
      <dgm:t>
        <a:bodyPr/>
        <a:lstStyle/>
        <a:p>
          <a:endParaRPr lang="ru-RU"/>
        </a:p>
      </dgm:t>
    </dgm:pt>
    <dgm:pt modelId="{83CC62EE-B50F-4E5C-A06C-4C72B80615FE}" type="sibTrans" cxnId="{C32CA4A9-8201-4127-932A-7132DDAC71ED}">
      <dgm:prSet/>
      <dgm:spPr/>
      <dgm:t>
        <a:bodyPr/>
        <a:lstStyle/>
        <a:p>
          <a:endParaRPr lang="ru-RU"/>
        </a:p>
      </dgm:t>
    </dgm:pt>
    <dgm:pt modelId="{93773C06-8061-47E0-BE27-41F3604A0F09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внешнее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DD73AF2-D9F2-46F8-A41D-5489AEA02DAF}" type="parTrans" cxnId="{43E379C2-89CE-4B61-BE41-2C39125FA762}">
      <dgm:prSet/>
      <dgm:spPr/>
      <dgm:t>
        <a:bodyPr/>
        <a:lstStyle/>
        <a:p>
          <a:endParaRPr lang="ru-RU"/>
        </a:p>
      </dgm:t>
    </dgm:pt>
    <dgm:pt modelId="{4365B138-6090-48CD-8E87-6C9ABFE1F3C7}" type="sibTrans" cxnId="{43E379C2-89CE-4B61-BE41-2C39125FA762}">
      <dgm:prSet/>
      <dgm:spPr/>
      <dgm:t>
        <a:bodyPr/>
        <a:lstStyle/>
        <a:p>
          <a:endParaRPr lang="ru-RU"/>
        </a:p>
      </dgm:t>
    </dgm:pt>
    <dgm:pt modelId="{F026E203-195E-42DC-9F4F-649DAF9E491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внутреннее</a:t>
          </a: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18D10FA-BA08-41D4-9CE8-1181DF8F88D8}" type="parTrans" cxnId="{1E9171D7-D83D-4D3D-87CB-CDD1C4EFD024}">
      <dgm:prSet/>
      <dgm:spPr/>
      <dgm:t>
        <a:bodyPr/>
        <a:lstStyle/>
        <a:p>
          <a:endParaRPr lang="ru-RU"/>
        </a:p>
      </dgm:t>
    </dgm:pt>
    <dgm:pt modelId="{0BAB7B7D-859E-405A-94DC-A1B28324A149}" type="sibTrans" cxnId="{1E9171D7-D83D-4D3D-87CB-CDD1C4EFD024}">
      <dgm:prSet/>
      <dgm:spPr/>
      <dgm:t>
        <a:bodyPr/>
        <a:lstStyle/>
        <a:p>
          <a:endParaRPr lang="ru-RU"/>
        </a:p>
      </dgm:t>
    </dgm:pt>
    <dgm:pt modelId="{6F4E6CB9-2A89-4565-8E5F-341AE2D0C714}" type="pres">
      <dgm:prSet presAssocID="{89FADB56-75CC-42C0-930E-BEC6DCA063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9D4DDC6-B864-4746-921E-9BF857C80502}" type="pres">
      <dgm:prSet presAssocID="{9BEADDB0-ABEC-4B7E-B02E-16A5E55BF30C}" presName="hierRoot1" presStyleCnt="0"/>
      <dgm:spPr/>
    </dgm:pt>
    <dgm:pt modelId="{1A08EFCF-16D4-4B42-BE00-8B1A3117D2D7}" type="pres">
      <dgm:prSet presAssocID="{9BEADDB0-ABEC-4B7E-B02E-16A5E55BF30C}" presName="composite" presStyleCnt="0"/>
      <dgm:spPr/>
    </dgm:pt>
    <dgm:pt modelId="{AB785E8C-97FD-43A5-A35C-A88A86998045}" type="pres">
      <dgm:prSet presAssocID="{9BEADDB0-ABEC-4B7E-B02E-16A5E55BF30C}" presName="background" presStyleLbl="node0" presStyleIdx="0" presStyleCnt="1"/>
      <dgm:spPr/>
    </dgm:pt>
    <dgm:pt modelId="{BD772BD8-DF06-4659-A1F5-D445DC0CAC92}" type="pres">
      <dgm:prSet presAssocID="{9BEADDB0-ABEC-4B7E-B02E-16A5E55BF30C}" presName="text" presStyleLbl="fgAcc0" presStyleIdx="0" presStyleCnt="1" custScaleX="162325" custLinFactNeighborX="3456" custLinFactNeighborY="91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5894BB-6617-4B0A-A550-AC36337A67E5}" type="pres">
      <dgm:prSet presAssocID="{9BEADDB0-ABEC-4B7E-B02E-16A5E55BF30C}" presName="hierChild2" presStyleCnt="0"/>
      <dgm:spPr/>
    </dgm:pt>
    <dgm:pt modelId="{C23B9151-F8FE-4B4D-B6F6-86C0846D7B58}" type="pres">
      <dgm:prSet presAssocID="{FDD73AF2-D9F2-46F8-A41D-5489AEA02DA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7CBB3CA-F1CF-4867-8877-F530FADFDE9E}" type="pres">
      <dgm:prSet presAssocID="{93773C06-8061-47E0-BE27-41F3604A0F09}" presName="hierRoot2" presStyleCnt="0"/>
      <dgm:spPr/>
    </dgm:pt>
    <dgm:pt modelId="{EABC1E8B-5B73-4739-BF6E-AA6BB7C8FFD4}" type="pres">
      <dgm:prSet presAssocID="{93773C06-8061-47E0-BE27-41F3604A0F09}" presName="composite2" presStyleCnt="0"/>
      <dgm:spPr/>
    </dgm:pt>
    <dgm:pt modelId="{4E73E998-512F-4A4D-AA6B-EF05C19B2B9F}" type="pres">
      <dgm:prSet presAssocID="{93773C06-8061-47E0-BE27-41F3604A0F09}" presName="background2" presStyleLbl="node2" presStyleIdx="0" presStyleCnt="2"/>
      <dgm:spPr/>
    </dgm:pt>
    <dgm:pt modelId="{F540E780-6E17-4263-92F6-41ADEEB8E9F9}" type="pres">
      <dgm:prSet presAssocID="{93773C06-8061-47E0-BE27-41F3604A0F09}" presName="text2" presStyleLbl="fgAcc2" presStyleIdx="0" presStyleCnt="2" custScaleX="186191" custLinFactNeighborX="-1639" custLinFactNeighborY="3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F4AF4-C161-4232-A6FD-524E159F4F36}" type="pres">
      <dgm:prSet presAssocID="{93773C06-8061-47E0-BE27-41F3604A0F09}" presName="hierChild3" presStyleCnt="0"/>
      <dgm:spPr/>
    </dgm:pt>
    <dgm:pt modelId="{F6206B40-FD3A-4200-A362-8322034C1D59}" type="pres">
      <dgm:prSet presAssocID="{D18D10FA-BA08-41D4-9CE8-1181DF8F88D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B4AACC3-21B2-456C-A64C-2C172412A07A}" type="pres">
      <dgm:prSet presAssocID="{F026E203-195E-42DC-9F4F-649DAF9E491E}" presName="hierRoot2" presStyleCnt="0"/>
      <dgm:spPr/>
    </dgm:pt>
    <dgm:pt modelId="{8E66EFD4-7BF0-4DF2-8944-63588205BD34}" type="pres">
      <dgm:prSet presAssocID="{F026E203-195E-42DC-9F4F-649DAF9E491E}" presName="composite2" presStyleCnt="0"/>
      <dgm:spPr/>
    </dgm:pt>
    <dgm:pt modelId="{692CB1D4-A294-436A-9FB0-5C02419EFBFD}" type="pres">
      <dgm:prSet presAssocID="{F026E203-195E-42DC-9F4F-649DAF9E491E}" presName="background2" presStyleLbl="node2" presStyleIdx="1" presStyleCnt="2"/>
      <dgm:spPr/>
    </dgm:pt>
    <dgm:pt modelId="{AF986E29-2DBE-4359-AF8D-0BF371B5678B}" type="pres">
      <dgm:prSet presAssocID="{F026E203-195E-42DC-9F4F-649DAF9E491E}" presName="text2" presStyleLbl="fgAcc2" presStyleIdx="1" presStyleCnt="2" custScaleX="179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74B1DB-BBC5-4B57-B8C1-A372404A1D4C}" type="pres">
      <dgm:prSet presAssocID="{F026E203-195E-42DC-9F4F-649DAF9E491E}" presName="hierChild3" presStyleCnt="0"/>
      <dgm:spPr/>
    </dgm:pt>
  </dgm:ptLst>
  <dgm:cxnLst>
    <dgm:cxn modelId="{E908C1C5-571D-48D1-B03A-F5F267E4173A}" type="presOf" srcId="{D18D10FA-BA08-41D4-9CE8-1181DF8F88D8}" destId="{F6206B40-FD3A-4200-A362-8322034C1D59}" srcOrd="0" destOrd="0" presId="urn:microsoft.com/office/officeart/2005/8/layout/hierarchy1"/>
    <dgm:cxn modelId="{C32CA4A9-8201-4127-932A-7132DDAC71ED}" srcId="{89FADB56-75CC-42C0-930E-BEC6DCA0634B}" destId="{9BEADDB0-ABEC-4B7E-B02E-16A5E55BF30C}" srcOrd="0" destOrd="0" parTransId="{EECBFE88-7FA6-4736-914C-A4AC9F796D1B}" sibTransId="{83CC62EE-B50F-4E5C-A06C-4C72B80615FE}"/>
    <dgm:cxn modelId="{71C69622-15FA-4E16-A6D1-9D2FCE944B7F}" type="presOf" srcId="{FDD73AF2-D9F2-46F8-A41D-5489AEA02DAF}" destId="{C23B9151-F8FE-4B4D-B6F6-86C0846D7B58}" srcOrd="0" destOrd="0" presId="urn:microsoft.com/office/officeart/2005/8/layout/hierarchy1"/>
    <dgm:cxn modelId="{3424536B-9AC1-4DCF-8266-72AB49180E23}" type="presOf" srcId="{9BEADDB0-ABEC-4B7E-B02E-16A5E55BF30C}" destId="{BD772BD8-DF06-4659-A1F5-D445DC0CAC92}" srcOrd="0" destOrd="0" presId="urn:microsoft.com/office/officeart/2005/8/layout/hierarchy1"/>
    <dgm:cxn modelId="{05426455-2DC3-4942-881B-8AC9F7BE60F4}" type="presOf" srcId="{89FADB56-75CC-42C0-930E-BEC6DCA0634B}" destId="{6F4E6CB9-2A89-4565-8E5F-341AE2D0C714}" srcOrd="0" destOrd="0" presId="urn:microsoft.com/office/officeart/2005/8/layout/hierarchy1"/>
    <dgm:cxn modelId="{43E379C2-89CE-4B61-BE41-2C39125FA762}" srcId="{9BEADDB0-ABEC-4B7E-B02E-16A5E55BF30C}" destId="{93773C06-8061-47E0-BE27-41F3604A0F09}" srcOrd="0" destOrd="0" parTransId="{FDD73AF2-D9F2-46F8-A41D-5489AEA02DAF}" sibTransId="{4365B138-6090-48CD-8E87-6C9ABFE1F3C7}"/>
    <dgm:cxn modelId="{DA8AAF95-AA79-4DD1-91C7-E91FD4E2B82A}" type="presOf" srcId="{F026E203-195E-42DC-9F4F-649DAF9E491E}" destId="{AF986E29-2DBE-4359-AF8D-0BF371B5678B}" srcOrd="0" destOrd="0" presId="urn:microsoft.com/office/officeart/2005/8/layout/hierarchy1"/>
    <dgm:cxn modelId="{874E7F3C-47E4-4301-A4EC-D4D17B5E4A17}" type="presOf" srcId="{93773C06-8061-47E0-BE27-41F3604A0F09}" destId="{F540E780-6E17-4263-92F6-41ADEEB8E9F9}" srcOrd="0" destOrd="0" presId="urn:microsoft.com/office/officeart/2005/8/layout/hierarchy1"/>
    <dgm:cxn modelId="{1E9171D7-D83D-4D3D-87CB-CDD1C4EFD024}" srcId="{9BEADDB0-ABEC-4B7E-B02E-16A5E55BF30C}" destId="{F026E203-195E-42DC-9F4F-649DAF9E491E}" srcOrd="1" destOrd="0" parTransId="{D18D10FA-BA08-41D4-9CE8-1181DF8F88D8}" sibTransId="{0BAB7B7D-859E-405A-94DC-A1B28324A149}"/>
    <dgm:cxn modelId="{E8153485-30EE-4A3E-B556-DF7373275A92}" type="presParOf" srcId="{6F4E6CB9-2A89-4565-8E5F-341AE2D0C714}" destId="{69D4DDC6-B864-4746-921E-9BF857C80502}" srcOrd="0" destOrd="0" presId="urn:microsoft.com/office/officeart/2005/8/layout/hierarchy1"/>
    <dgm:cxn modelId="{30439283-092A-424D-B892-1C4BCB4A3F8B}" type="presParOf" srcId="{69D4DDC6-B864-4746-921E-9BF857C80502}" destId="{1A08EFCF-16D4-4B42-BE00-8B1A3117D2D7}" srcOrd="0" destOrd="0" presId="urn:microsoft.com/office/officeart/2005/8/layout/hierarchy1"/>
    <dgm:cxn modelId="{20966C31-560F-475B-B91A-0C27887BD422}" type="presParOf" srcId="{1A08EFCF-16D4-4B42-BE00-8B1A3117D2D7}" destId="{AB785E8C-97FD-43A5-A35C-A88A86998045}" srcOrd="0" destOrd="0" presId="urn:microsoft.com/office/officeart/2005/8/layout/hierarchy1"/>
    <dgm:cxn modelId="{D1279055-C0A2-457E-8934-D1A60C632D37}" type="presParOf" srcId="{1A08EFCF-16D4-4B42-BE00-8B1A3117D2D7}" destId="{BD772BD8-DF06-4659-A1F5-D445DC0CAC92}" srcOrd="1" destOrd="0" presId="urn:microsoft.com/office/officeart/2005/8/layout/hierarchy1"/>
    <dgm:cxn modelId="{5993CEA8-0E28-42B8-B797-C5824A8D9FB6}" type="presParOf" srcId="{69D4DDC6-B864-4746-921E-9BF857C80502}" destId="{D55894BB-6617-4B0A-A550-AC36337A67E5}" srcOrd="1" destOrd="0" presId="urn:microsoft.com/office/officeart/2005/8/layout/hierarchy1"/>
    <dgm:cxn modelId="{86B32667-CBB1-4DAC-9F16-F7169BFFCCDE}" type="presParOf" srcId="{D55894BB-6617-4B0A-A550-AC36337A67E5}" destId="{C23B9151-F8FE-4B4D-B6F6-86C0846D7B58}" srcOrd="0" destOrd="0" presId="urn:microsoft.com/office/officeart/2005/8/layout/hierarchy1"/>
    <dgm:cxn modelId="{2584B466-D4DC-4441-86DE-FE8C12B060B2}" type="presParOf" srcId="{D55894BB-6617-4B0A-A550-AC36337A67E5}" destId="{57CBB3CA-F1CF-4867-8877-F530FADFDE9E}" srcOrd="1" destOrd="0" presId="urn:microsoft.com/office/officeart/2005/8/layout/hierarchy1"/>
    <dgm:cxn modelId="{DA725821-26A5-4711-BC84-3E94CE169178}" type="presParOf" srcId="{57CBB3CA-F1CF-4867-8877-F530FADFDE9E}" destId="{EABC1E8B-5B73-4739-BF6E-AA6BB7C8FFD4}" srcOrd="0" destOrd="0" presId="urn:microsoft.com/office/officeart/2005/8/layout/hierarchy1"/>
    <dgm:cxn modelId="{01545098-BDA1-4F82-980F-6990ECFA2DC3}" type="presParOf" srcId="{EABC1E8B-5B73-4739-BF6E-AA6BB7C8FFD4}" destId="{4E73E998-512F-4A4D-AA6B-EF05C19B2B9F}" srcOrd="0" destOrd="0" presId="urn:microsoft.com/office/officeart/2005/8/layout/hierarchy1"/>
    <dgm:cxn modelId="{42C556A3-E7EB-47D6-8EC7-116CBB6BFD40}" type="presParOf" srcId="{EABC1E8B-5B73-4739-BF6E-AA6BB7C8FFD4}" destId="{F540E780-6E17-4263-92F6-41ADEEB8E9F9}" srcOrd="1" destOrd="0" presId="urn:microsoft.com/office/officeart/2005/8/layout/hierarchy1"/>
    <dgm:cxn modelId="{7CEF274D-3741-4B27-B5FC-EA20090FE568}" type="presParOf" srcId="{57CBB3CA-F1CF-4867-8877-F530FADFDE9E}" destId="{6B0F4AF4-C161-4232-A6FD-524E159F4F36}" srcOrd="1" destOrd="0" presId="urn:microsoft.com/office/officeart/2005/8/layout/hierarchy1"/>
    <dgm:cxn modelId="{B1CC6380-9329-442D-BF4A-88C3A9993756}" type="presParOf" srcId="{D55894BB-6617-4B0A-A550-AC36337A67E5}" destId="{F6206B40-FD3A-4200-A362-8322034C1D59}" srcOrd="2" destOrd="0" presId="urn:microsoft.com/office/officeart/2005/8/layout/hierarchy1"/>
    <dgm:cxn modelId="{8D2F7C7E-E102-409A-A0E1-3C654AE4BD01}" type="presParOf" srcId="{D55894BB-6617-4B0A-A550-AC36337A67E5}" destId="{7B4AACC3-21B2-456C-A64C-2C172412A07A}" srcOrd="3" destOrd="0" presId="urn:microsoft.com/office/officeart/2005/8/layout/hierarchy1"/>
    <dgm:cxn modelId="{C8BEA52F-1204-428E-8989-0332FDD86347}" type="presParOf" srcId="{7B4AACC3-21B2-456C-A64C-2C172412A07A}" destId="{8E66EFD4-7BF0-4DF2-8944-63588205BD34}" srcOrd="0" destOrd="0" presId="urn:microsoft.com/office/officeart/2005/8/layout/hierarchy1"/>
    <dgm:cxn modelId="{E6BE2CEA-58BE-4419-AF46-BE7EB034EF75}" type="presParOf" srcId="{8E66EFD4-7BF0-4DF2-8944-63588205BD34}" destId="{692CB1D4-A294-436A-9FB0-5C02419EFBFD}" srcOrd="0" destOrd="0" presId="urn:microsoft.com/office/officeart/2005/8/layout/hierarchy1"/>
    <dgm:cxn modelId="{07AB050C-AD80-4974-BAF3-34B622B52EBE}" type="presParOf" srcId="{8E66EFD4-7BF0-4DF2-8944-63588205BD34}" destId="{AF986E29-2DBE-4359-AF8D-0BF371B5678B}" srcOrd="1" destOrd="0" presId="urn:microsoft.com/office/officeart/2005/8/layout/hierarchy1"/>
    <dgm:cxn modelId="{0963D5A4-604F-43B8-BC74-4FA97DD615C3}" type="presParOf" srcId="{7B4AACC3-21B2-456C-A64C-2C172412A07A}" destId="{F274B1DB-BBC5-4B57-B8C1-A372404A1D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F581C-3933-406C-8B5B-D659D7470557}">
      <dsp:nvSpPr>
        <dsp:cNvPr id="0" name=""/>
        <dsp:cNvSpPr/>
      </dsp:nvSpPr>
      <dsp:spPr>
        <a:xfrm rot="21300000">
          <a:off x="722340" y="2598953"/>
          <a:ext cx="11572115" cy="160087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1B31D-009B-44FB-B800-6B8577516135}">
      <dsp:nvSpPr>
        <dsp:cNvPr id="0" name=""/>
        <dsp:cNvSpPr/>
      </dsp:nvSpPr>
      <dsp:spPr>
        <a:xfrm>
          <a:off x="1562015" y="339939"/>
          <a:ext cx="3905039" cy="271951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52599-EB35-49EB-888C-AE2F8B7E7918}">
      <dsp:nvSpPr>
        <dsp:cNvPr id="0" name=""/>
        <dsp:cNvSpPr/>
      </dsp:nvSpPr>
      <dsp:spPr>
        <a:xfrm>
          <a:off x="5746155" y="0"/>
          <a:ext cx="6470868" cy="285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торможение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5746155" y="0"/>
        <a:ext cx="6470868" cy="2855488"/>
      </dsp:txXfrm>
    </dsp:sp>
    <dsp:sp modelId="{466696ED-A701-4596-B978-FC1BA803CAA9}">
      <dsp:nvSpPr>
        <dsp:cNvPr id="0" name=""/>
        <dsp:cNvSpPr/>
      </dsp:nvSpPr>
      <dsp:spPr>
        <a:xfrm>
          <a:off x="7549742" y="3739329"/>
          <a:ext cx="3905039" cy="271951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75DDB-D44C-4923-8F69-DC323EEAF72F}">
      <dsp:nvSpPr>
        <dsp:cNvPr id="0" name=""/>
        <dsp:cNvSpPr/>
      </dsp:nvSpPr>
      <dsp:spPr>
        <a:xfrm>
          <a:off x="1697848" y="3824333"/>
          <a:ext cx="6487821" cy="285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</a:t>
          </a: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возбуждение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1697848" y="3824333"/>
        <a:ext cx="6487821" cy="2855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06B40-FD3A-4200-A362-8322034C1D59}">
      <dsp:nvSpPr>
        <dsp:cNvPr id="0" name=""/>
        <dsp:cNvSpPr/>
      </dsp:nvSpPr>
      <dsp:spPr>
        <a:xfrm>
          <a:off x="7629930" y="4248671"/>
          <a:ext cx="3892045" cy="899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378"/>
              </a:lnTo>
              <a:lnTo>
                <a:pt x="3892045" y="541378"/>
              </a:lnTo>
              <a:lnTo>
                <a:pt x="3892045" y="899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B9151-F8FE-4B4D-B6F6-86C0846D7B58}">
      <dsp:nvSpPr>
        <dsp:cNvPr id="0" name=""/>
        <dsp:cNvSpPr/>
      </dsp:nvSpPr>
      <dsp:spPr>
        <a:xfrm>
          <a:off x="3538184" y="4248671"/>
          <a:ext cx="4091745" cy="985912"/>
        </a:xfrm>
        <a:custGeom>
          <a:avLst/>
          <a:gdLst/>
          <a:ahLst/>
          <a:cxnLst/>
          <a:rect l="0" t="0" r="0" b="0"/>
          <a:pathLst>
            <a:path>
              <a:moveTo>
                <a:pt x="4091745" y="0"/>
              </a:moveTo>
              <a:lnTo>
                <a:pt x="4091745" y="628044"/>
              </a:lnTo>
              <a:lnTo>
                <a:pt x="0" y="628044"/>
              </a:lnTo>
              <a:lnTo>
                <a:pt x="0" y="985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85E8C-97FD-43A5-A35C-A88A86998045}">
      <dsp:nvSpPr>
        <dsp:cNvPr id="0" name=""/>
        <dsp:cNvSpPr/>
      </dsp:nvSpPr>
      <dsp:spPr>
        <a:xfrm>
          <a:off x="4494583" y="1795635"/>
          <a:ext cx="6270694" cy="245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72BD8-DF06-4659-A1F5-D445DC0CAC92}">
      <dsp:nvSpPr>
        <dsp:cNvPr id="0" name=""/>
        <dsp:cNvSpPr/>
      </dsp:nvSpPr>
      <dsp:spPr>
        <a:xfrm>
          <a:off x="4923811" y="2203401"/>
          <a:ext cx="6270694" cy="245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торможение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995658" y="2275248"/>
        <a:ext cx="6127000" cy="2309342"/>
      </dsp:txXfrm>
    </dsp:sp>
    <dsp:sp modelId="{4E73E998-512F-4A4D-AA6B-EF05C19B2B9F}">
      <dsp:nvSpPr>
        <dsp:cNvPr id="0" name=""/>
        <dsp:cNvSpPr/>
      </dsp:nvSpPr>
      <dsp:spPr>
        <a:xfrm>
          <a:off x="-58140" y="5234584"/>
          <a:ext cx="7192649" cy="245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0E780-6E17-4263-92F6-41ADEEB8E9F9}">
      <dsp:nvSpPr>
        <dsp:cNvPr id="0" name=""/>
        <dsp:cNvSpPr/>
      </dsp:nvSpPr>
      <dsp:spPr>
        <a:xfrm>
          <a:off x="371087" y="5642350"/>
          <a:ext cx="7192649" cy="245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внешнее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42934" y="5714197"/>
        <a:ext cx="7048955" cy="2309342"/>
      </dsp:txXfrm>
    </dsp:sp>
    <dsp:sp modelId="{692CB1D4-A294-436A-9FB0-5C02419EFBFD}">
      <dsp:nvSpPr>
        <dsp:cNvPr id="0" name=""/>
        <dsp:cNvSpPr/>
      </dsp:nvSpPr>
      <dsp:spPr>
        <a:xfrm>
          <a:off x="8056280" y="5147918"/>
          <a:ext cx="6931391" cy="2453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86E29-2DBE-4359-AF8D-0BF371B5678B}">
      <dsp:nvSpPr>
        <dsp:cNvPr id="0" name=""/>
        <dsp:cNvSpPr/>
      </dsp:nvSpPr>
      <dsp:spPr>
        <a:xfrm>
          <a:off x="8485508" y="5555684"/>
          <a:ext cx="6931391" cy="2453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внутреннее</a:t>
          </a: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8557355" y="5627531"/>
        <a:ext cx="6787697" cy="2309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2B3BB3-0497-4E36-885C-20E8AE2C70BC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35088" y="685800"/>
            <a:ext cx="4187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A26456-949C-41AD-8830-D3F12BDBF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41238" algn="l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882475" algn="l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823713" algn="l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764951" algn="l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706188" algn="l" defTabSz="188247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647426" algn="l" defTabSz="188247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588663" algn="l" defTabSz="188247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529901" algn="l" defTabSz="188247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A2105-9203-40BC-B4AD-5EB30C9C4E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5088" y="685800"/>
            <a:ext cx="4187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/>
            </a:r>
            <a:br>
              <a:rPr lang="ru-RU" sz="800" smtClean="0"/>
            </a:br>
            <a:r>
              <a:rPr lang="ru-RU" sz="800" smtClean="0"/>
              <a:t>В коре головного мозга, наряду с процессами возбуждения протекают и процессы торможения. Различают два вида торможения — внешнее и внутреннее.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Внешнее торможение.</a:t>
            </a:r>
            <a:r>
              <a:rPr lang="ru-RU" sz="800" smtClean="0"/>
              <a:t> Наступает в результате действия нового раздражителя. Новый очаг возбуждения тормозит существующий очаг. Характерно не только для коры, но и для низших отделов ЦНС, поэтому второе название — </a:t>
            </a:r>
            <a:r>
              <a:rPr lang="ru-RU" sz="800" i="1" smtClean="0"/>
              <a:t>безусловное торможение</a:t>
            </a:r>
            <a:r>
              <a:rPr lang="ru-RU" sz="800" smtClean="0"/>
              <a:t>. Например, посторонний шум тормозит у собаки слюноотделение.</a:t>
            </a:r>
            <a:endParaRPr lang="ru-RU" sz="800" i="1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i="1" smtClean="0"/>
              <a:t>Внутреннее торможение</a:t>
            </a:r>
            <a:r>
              <a:rPr lang="ru-RU" sz="800" smtClean="0"/>
              <a:t> развивается только в коре. Отсюда второе название — условное торможение. Непременное условие — неподкрепление условного раздражителя безусловным. Если выработанный у собаки рефлекс на свет не подкреплять пищей, то рефлекс ослабевает и исчезает.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/>
            </a:r>
            <a:br>
              <a:rPr lang="ru-RU" sz="800" smtClean="0"/>
            </a:br>
            <a:r>
              <a:rPr lang="ru-RU" sz="800" smtClean="0"/>
              <a:t>В природе происходит торможение неподкрепляемых условных рефлексов и образование новых. Например, пересыхание водоема, из которого пили животные, приведет к тому, что они перестанут приходить к нему, найдут новый водоем. Произойдет торможение одних условных рефлексов и образование новых.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Другой вид внутреннего торможения — </a:t>
            </a:r>
            <a:r>
              <a:rPr lang="ru-RU" sz="800" i="1" smtClean="0"/>
              <a:t>дифференцировка</a:t>
            </a:r>
            <a:r>
              <a:rPr lang="ru-RU" sz="800" smtClean="0"/>
              <a:t>. Если один раздражитель подкреплять, а близкий ему не подкреплять, то условно-рефлекторная реакция возникнет только на подкрепляемый раздражитель. Например, по характеру условного стука в дверь можно определить, кто пришел — свои или чужие.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Высшая нервная деятельность присуща как человеку, так и животным. У животных высшая нервная деятельность зависит от сложности нервной системы, чем она сложнее, тем меньшую роль играют инстинкты, тем большую роль играет обучение. Например, потомство паука-крестовика появляется весной, когда родители уже умерли, но молодые паучки умеют строить ловчую сеть, их поведение достаточно жестко запрограммировано. А человеческие дети, воспитанные животными, никогда не станут полноценными людьми из-за отсутствия должного воспитания.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800" smtClean="0"/>
              <a:t>В отличие от животных, кора человека обладает большей способностью к восприятию закономерностей в окружающем мире. И главное отличие высшей нервной деятельности людей связано с наличием у них речи — второй сигнальной системы по И.П.Павлову. Первая сигнальная система поставляет информацию непосредственно через органы чувств, вторая сигнальная система связана с восприятием слышимых при произношении или видимых при чтении слов. С развитием второй сигнальной системы появилась возможность сохранять и передавать информацию следующим поколениям, появилась база для развития абстрактного мышления, сознания. « Слово, — писал И.П.Павлов, — сделало нас людьми».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B4455C-6A3D-4EE4-989F-D9853ED4A3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5088" y="685800"/>
            <a:ext cx="4187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/>
            </a:r>
            <a:br>
              <a:rPr lang="ru-RU" sz="1000" smtClean="0"/>
            </a:br>
            <a:r>
              <a:rPr lang="ru-RU" sz="1000" smtClean="0"/>
              <a:t/>
            </a:r>
            <a:br>
              <a:rPr lang="ru-RU" sz="1000" smtClean="0"/>
            </a:br>
            <a:r>
              <a:rPr lang="ru-RU" sz="1000" smtClean="0"/>
              <a:t>В природе происходит торможение неподкрепляемых условных рефлексов и образование новых. Например, пересыхание водоема, из которого пили животные, приведет к тому, что они перестанут приходить к нему, найдут новый водоем. Произойдет торможение одних условных рефлексов и образование новых.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>Другой вид внутреннего торможения — </a:t>
            </a:r>
            <a:r>
              <a:rPr lang="ru-RU" sz="1000" i="1" smtClean="0"/>
              <a:t>дифференцировка</a:t>
            </a:r>
            <a:r>
              <a:rPr lang="ru-RU" sz="1000" smtClean="0"/>
              <a:t>. Если один раздражитель подкреплять, а близкий ему не подкреплять, то условно-рефлекторная реакция возникнет только на подкрепляемый раздражитель. Например, по характеру условного стука в дверь можно определить, кто пришел — свои или чужие.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>Высшая нервная деятельность присуща как человеку, так и животным. У животных высшая нервная деятельность зависит от сложности нервной системы, чем она сложнее, тем меньшую роль играют инстинкты, тем большую роль играет обучение. Например, потомство паука-крестовика появляется весной, когда родители уже умерли, но молодые паучки умеют строить ловчую сеть, их поведение достаточно жестко запрограммировано. А человеческие дети, воспитанные животными, никогда не станут полноценными людьми из-за отсутствия должного воспитания.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>В отличие от животных, кора человека обладает большей способностью к восприятию закономерностей в окружающем мире. И главное отличие высшей нервной деятельности людей связано с наличием у них речи — второй сигнальной системы по И.П.Павлову. Первая сигнальная система поставляет информацию непосредственно через органы чувств, вторая сигнальная система связана с восприятием слышимых при произношении или видимых при чтении слов. С развитием второй сигнальной системы появилась возможность сохранять и передавать информацию следующим поколениям, появилась база для развития абстрактного мышления, сознания. « Слово, — писал И.П.Павлов, — сделало нас людьми».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88289A-4594-4A52-861F-FA6D1D758D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5088" y="685800"/>
            <a:ext cx="4187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/>
            </a:r>
            <a:br>
              <a:rPr lang="ru-RU" sz="1000" smtClean="0"/>
            </a:br>
            <a:r>
              <a:rPr lang="ru-RU" sz="1000" smtClean="0"/>
              <a:t/>
            </a:r>
            <a:br>
              <a:rPr lang="ru-RU" sz="1000" smtClean="0"/>
            </a:br>
            <a:r>
              <a:rPr lang="ru-RU" sz="1000" smtClean="0"/>
              <a:t>В природе происходит торможение неподкрепляемых условных рефлексов и образование новых. Например, пересыхание водоема, из которого пили животные, приведет к тому, что они перестанут приходить к нему, найдут новый водоем. Произойдет торможение одних условных рефлексов и образование новых.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>Другой вид внутреннего торможения — </a:t>
            </a:r>
            <a:r>
              <a:rPr lang="ru-RU" sz="1000" i="1" smtClean="0"/>
              <a:t>дифференцировка</a:t>
            </a:r>
            <a:r>
              <a:rPr lang="ru-RU" sz="1000" smtClean="0"/>
              <a:t>. Если один раздражитель подкреплять, а близкий ему не подкреплять, то условно-рефлекторная реакция возникнет только на подкрепляемый раздражитель. Например, по характеру условного стука в дверь можно определить, кто пришел — свои или чужие.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>Высшая нервная деятельность присуща как человеку, так и животным. У животных высшая нервная деятельность зависит от сложности нервной системы, чем она сложнее, тем меньшую роль играют инстинкты, тем большую роль играет обучение. Например, потомство паука-крестовика появляется весной, когда родители уже умерли, но молодые паучки умеют строить ловчую сеть, их поведение достаточно жестко запрограммировано. А человеческие дети, воспитанные животными, никогда не станут полноценными людьми из-за отсутствия должного воспитания.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>В отличие от животных, кора человека обладает большей способностью к восприятию закономерностей в окружающем мире. И главное отличие высшей нервной деятельности людей связано с наличием у них речи — второй сигнальной системы по И.П.Павлову. Первая сигнальная система поставляет информацию непосредственно через органы чувств, вторая сигнальная система связана с восприятием слышимых при произношении или видимых при чтении слов. С развитием второй сигнальной системы появилась возможность сохранять и передавать информацию следующим поколениям, появилась база для развития абстрактного мышления, сознания. « Слово, — писал И.П.Павлов, — сделало нас людьми».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E09DEC-62C4-4428-8185-0A53A7BE9C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5088" y="685800"/>
            <a:ext cx="4187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/>
            </a:r>
            <a:br>
              <a:rPr lang="ru-RU" sz="1000" smtClean="0"/>
            </a:br>
            <a:r>
              <a:rPr lang="ru-RU" sz="1000" smtClean="0"/>
              <a:t/>
            </a:r>
            <a:br>
              <a:rPr lang="ru-RU" sz="1000" smtClean="0"/>
            </a:br>
            <a:r>
              <a:rPr lang="ru-RU" sz="1000" smtClean="0"/>
              <a:t>В природе происходит торможение неподкрепляемых условных рефлексов и образование новых. Например, пересыхание водоема, из которого пили животные, приведет к тому, что они перестанут приходить к нему, найдут новый водоем. Произойдет торможение одних условных рефлексов и образование новых.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>Другой вид внутреннего торможения — </a:t>
            </a:r>
            <a:r>
              <a:rPr lang="ru-RU" sz="1000" i="1" smtClean="0"/>
              <a:t>дифференцировка</a:t>
            </a:r>
            <a:r>
              <a:rPr lang="ru-RU" sz="1000" smtClean="0"/>
              <a:t>. Если один раздражитель подкреплять, а близкий ему не подкреплять, то условно-рефлекторная реакция возникнет только на подкрепляемый раздражитель. Например, по характеру условного стука в дверь можно определить, кто пришел — свои или чужие.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>Высшая нервная деятельность присуща как человеку, так и животным. У животных высшая нервная деятельность зависит от сложности нервной системы, чем она сложнее, тем меньшую роль играют инстинкты, тем большую роль играет обучение. Например, потомство паука-крестовика появляется весной, когда родители уже умерли, но молодые паучки умеют строить ловчую сеть, их поведение достаточно жестко запрограммировано. А человеческие дети, воспитанные животными, никогда не станут полноценными людьми из-за отсутствия должного воспитания.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00" smtClean="0"/>
              <a:t>В отличие от животных, кора человека обладает большей способностью к восприятию закономерностей в окружающем мире. И главное отличие высшей нервной деятельности людей связано с наличием у них речи — второй сигнальной системы по И.П.Павлову. Первая сигнальная система поставляет информацию непосредственно через органы чувств, вторая сигнальная система связана с восприятием слышимых при произношении или видимых при чтении слов. С развитием второй сигнальной системы появилась возможность сохранять и передавать информацию следующим поколениям, появилась база для развития абстрактного мышления, сознания. « Слово, — писал И.П.Павлов, — сделало нас людьми».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265" y="4608031"/>
            <a:ext cx="15393670" cy="31796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6530" y="8405707"/>
            <a:ext cx="12677140" cy="37908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4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82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23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6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06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47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8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29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A635-0DDF-416C-A3CD-2B5107230645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B5CD9-316F-44FA-A9A0-D95B04108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5ECC-E6F2-47B0-96DF-978C8D9D1607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657F-3AA5-4A26-A924-B8B5AD2CC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129895" y="594033"/>
            <a:ext cx="4074795" cy="126566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05510" y="594033"/>
            <a:ext cx="11922548" cy="126566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F167-8F12-4357-911C-73B05B21628F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6FB8-C455-468A-A7BD-4E63D4719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98E5-6FED-45B9-BF52-98A611229DFF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B-105B-4A73-8AA7-8CB882038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581" y="9531962"/>
            <a:ext cx="15393670" cy="2946118"/>
          </a:xfrm>
        </p:spPr>
        <p:txBody>
          <a:bodyPr anchor="t"/>
          <a:lstStyle>
            <a:lvl1pPr algn="l">
              <a:defRPr sz="8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0581" y="6287114"/>
            <a:ext cx="15393670" cy="3244849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123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8247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2371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6495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0618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4742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58866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2990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5E1F-BFD4-448D-A803-3AC5CA8962F8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25EDF-A97A-48C6-8EE1-877BB8088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5510" y="3461175"/>
            <a:ext cx="7998672" cy="9789490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06018" y="3461175"/>
            <a:ext cx="7998672" cy="9789490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4298-82D8-4AD2-9C0F-1E976F15B039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5B1E-ABB1-48C9-A417-A3A55538C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5510" y="3320392"/>
            <a:ext cx="8001817" cy="1383782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1238" indent="0">
              <a:buNone/>
              <a:defRPr sz="4100" b="1"/>
            </a:lvl2pPr>
            <a:lvl3pPr marL="1882475" indent="0">
              <a:buNone/>
              <a:defRPr sz="3700" b="1"/>
            </a:lvl3pPr>
            <a:lvl4pPr marL="2823713" indent="0">
              <a:buNone/>
              <a:defRPr sz="3300" b="1"/>
            </a:lvl4pPr>
            <a:lvl5pPr marL="3764951" indent="0">
              <a:buNone/>
              <a:defRPr sz="3300" b="1"/>
            </a:lvl5pPr>
            <a:lvl6pPr marL="4706188" indent="0">
              <a:buNone/>
              <a:defRPr sz="3300" b="1"/>
            </a:lvl6pPr>
            <a:lvl7pPr marL="5647426" indent="0">
              <a:buNone/>
              <a:defRPr sz="3300" b="1"/>
            </a:lvl7pPr>
            <a:lvl8pPr marL="6588663" indent="0">
              <a:buNone/>
              <a:defRPr sz="3300" b="1"/>
            </a:lvl8pPr>
            <a:lvl9pPr marL="7529901" indent="0">
              <a:buNone/>
              <a:defRPr sz="3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5510" y="4704174"/>
            <a:ext cx="8001817" cy="8546490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199731" y="3320392"/>
            <a:ext cx="8004960" cy="1383782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1238" indent="0">
              <a:buNone/>
              <a:defRPr sz="4100" b="1"/>
            </a:lvl2pPr>
            <a:lvl3pPr marL="1882475" indent="0">
              <a:buNone/>
              <a:defRPr sz="3700" b="1"/>
            </a:lvl3pPr>
            <a:lvl4pPr marL="2823713" indent="0">
              <a:buNone/>
              <a:defRPr sz="3300" b="1"/>
            </a:lvl4pPr>
            <a:lvl5pPr marL="3764951" indent="0">
              <a:buNone/>
              <a:defRPr sz="3300" b="1"/>
            </a:lvl5pPr>
            <a:lvl6pPr marL="4706188" indent="0">
              <a:buNone/>
              <a:defRPr sz="3300" b="1"/>
            </a:lvl6pPr>
            <a:lvl7pPr marL="5647426" indent="0">
              <a:buNone/>
              <a:defRPr sz="3300" b="1"/>
            </a:lvl7pPr>
            <a:lvl8pPr marL="6588663" indent="0">
              <a:buNone/>
              <a:defRPr sz="3300" b="1"/>
            </a:lvl8pPr>
            <a:lvl9pPr marL="7529901" indent="0">
              <a:buNone/>
              <a:defRPr sz="3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199731" y="4704174"/>
            <a:ext cx="8004960" cy="8546490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DF1D4-715D-4564-9326-8B07EEAE9A61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A2DF-C951-4495-A1C5-B4ED72F29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0EE7-9837-4F4D-AD14-6CA9F8B2C52E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92BA-5E09-4E4B-9AFD-CEB339332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F8D4-E6A2-4D05-A084-C04280445993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690B-7145-41F0-866F-589038C8E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511" y="590597"/>
            <a:ext cx="5958131" cy="251347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80585" y="590598"/>
            <a:ext cx="10124105" cy="12660067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5511" y="3104069"/>
            <a:ext cx="5958131" cy="10146596"/>
          </a:xfrm>
        </p:spPr>
        <p:txBody>
          <a:bodyPr/>
          <a:lstStyle>
            <a:lvl1pPr marL="0" indent="0">
              <a:buNone/>
              <a:defRPr sz="2900"/>
            </a:lvl1pPr>
            <a:lvl2pPr marL="941238" indent="0">
              <a:buNone/>
              <a:defRPr sz="2500"/>
            </a:lvl2pPr>
            <a:lvl3pPr marL="1882475" indent="0">
              <a:buNone/>
              <a:defRPr sz="2100"/>
            </a:lvl3pPr>
            <a:lvl4pPr marL="2823713" indent="0">
              <a:buNone/>
              <a:defRPr sz="1900"/>
            </a:lvl4pPr>
            <a:lvl5pPr marL="3764951" indent="0">
              <a:buNone/>
              <a:defRPr sz="1900"/>
            </a:lvl5pPr>
            <a:lvl6pPr marL="4706188" indent="0">
              <a:buNone/>
              <a:defRPr sz="1900"/>
            </a:lvl6pPr>
            <a:lvl7pPr marL="5647426" indent="0">
              <a:buNone/>
              <a:defRPr sz="1900"/>
            </a:lvl7pPr>
            <a:lvl8pPr marL="6588663" indent="0">
              <a:buNone/>
              <a:defRPr sz="1900"/>
            </a:lvl8pPr>
            <a:lvl9pPr marL="7529901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43D0-1587-4569-A70F-EC7CCD25F872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9EBB-45E4-459C-AFD4-1E6C1BE1D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26" y="10383520"/>
            <a:ext cx="10866120" cy="1225833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49726" y="1325410"/>
            <a:ext cx="10866120" cy="8900160"/>
          </a:xfrm>
        </p:spPr>
        <p:txBody>
          <a:bodyPr rtlCol="0">
            <a:normAutofit/>
          </a:bodyPr>
          <a:lstStyle>
            <a:lvl1pPr marL="0" indent="0">
              <a:buNone/>
              <a:defRPr sz="6600"/>
            </a:lvl1pPr>
            <a:lvl2pPr marL="941238" indent="0">
              <a:buNone/>
              <a:defRPr sz="5800"/>
            </a:lvl2pPr>
            <a:lvl3pPr marL="1882475" indent="0">
              <a:buNone/>
              <a:defRPr sz="4900"/>
            </a:lvl3pPr>
            <a:lvl4pPr marL="2823713" indent="0">
              <a:buNone/>
              <a:defRPr sz="4100"/>
            </a:lvl4pPr>
            <a:lvl5pPr marL="3764951" indent="0">
              <a:buNone/>
              <a:defRPr sz="4100"/>
            </a:lvl5pPr>
            <a:lvl6pPr marL="4706188" indent="0">
              <a:buNone/>
              <a:defRPr sz="4100"/>
            </a:lvl6pPr>
            <a:lvl7pPr marL="5647426" indent="0">
              <a:buNone/>
              <a:defRPr sz="4100"/>
            </a:lvl7pPr>
            <a:lvl8pPr marL="6588663" indent="0">
              <a:buNone/>
              <a:defRPr sz="4100"/>
            </a:lvl8pPr>
            <a:lvl9pPr marL="7529901" indent="0">
              <a:buNone/>
              <a:defRPr sz="4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49726" y="11609353"/>
            <a:ext cx="10866120" cy="1740887"/>
          </a:xfrm>
        </p:spPr>
        <p:txBody>
          <a:bodyPr/>
          <a:lstStyle>
            <a:lvl1pPr marL="0" indent="0">
              <a:buNone/>
              <a:defRPr sz="2900"/>
            </a:lvl1pPr>
            <a:lvl2pPr marL="941238" indent="0">
              <a:buNone/>
              <a:defRPr sz="2500"/>
            </a:lvl2pPr>
            <a:lvl3pPr marL="1882475" indent="0">
              <a:buNone/>
              <a:defRPr sz="2100"/>
            </a:lvl3pPr>
            <a:lvl4pPr marL="2823713" indent="0">
              <a:buNone/>
              <a:defRPr sz="1900"/>
            </a:lvl4pPr>
            <a:lvl5pPr marL="3764951" indent="0">
              <a:buNone/>
              <a:defRPr sz="1900"/>
            </a:lvl5pPr>
            <a:lvl6pPr marL="4706188" indent="0">
              <a:buNone/>
              <a:defRPr sz="1900"/>
            </a:lvl6pPr>
            <a:lvl7pPr marL="5647426" indent="0">
              <a:buNone/>
              <a:defRPr sz="1900"/>
            </a:lvl7pPr>
            <a:lvl8pPr marL="6588663" indent="0">
              <a:buNone/>
              <a:defRPr sz="1900"/>
            </a:lvl8pPr>
            <a:lvl9pPr marL="7529901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B344-BB21-4B5D-8833-ECBB792925EE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E468-C09B-48C9-8585-DFFAD14D7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05510" y="594032"/>
            <a:ext cx="16299180" cy="24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248" tIns="94124" rIns="188248" bIns="94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05510" y="3461175"/>
            <a:ext cx="16299180" cy="978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248" tIns="94124" rIns="188248" bIns="94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5510" y="13748551"/>
            <a:ext cx="4225713" cy="789752"/>
          </a:xfrm>
          <a:prstGeom prst="rect">
            <a:avLst/>
          </a:prstGeom>
        </p:spPr>
        <p:txBody>
          <a:bodyPr vert="horz" lIns="188248" tIns="94124" rIns="188248" bIns="9412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5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8AAF04-9056-4C08-B651-9686F48DE7C8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187652" y="13748551"/>
            <a:ext cx="5734897" cy="789752"/>
          </a:xfrm>
          <a:prstGeom prst="rect">
            <a:avLst/>
          </a:prstGeom>
        </p:spPr>
        <p:txBody>
          <a:bodyPr vert="horz" lIns="188248" tIns="94124" rIns="188248" bIns="9412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78977" y="13748551"/>
            <a:ext cx="4225713" cy="789752"/>
          </a:xfrm>
          <a:prstGeom prst="rect">
            <a:avLst/>
          </a:prstGeom>
        </p:spPr>
        <p:txBody>
          <a:bodyPr vert="horz" lIns="188248" tIns="94124" rIns="188248" bIns="9412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5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DB0347-5934-4D2A-8486-3AC2E0D36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9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5pPr>
      <a:lvl6pPr marL="941238" algn="ctr" rtl="0" fontAlgn="base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6pPr>
      <a:lvl7pPr marL="1882475" algn="ctr" rtl="0" fontAlgn="base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7pPr>
      <a:lvl8pPr marL="2823713" algn="ctr" rtl="0" fontAlgn="base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8pPr>
      <a:lvl9pPr marL="3764951" algn="ctr" rtl="0" fontAlgn="base">
        <a:spcBef>
          <a:spcPct val="0"/>
        </a:spcBef>
        <a:spcAft>
          <a:spcPct val="0"/>
        </a:spcAft>
        <a:defRPr sz="9100">
          <a:solidFill>
            <a:schemeClr val="tx1"/>
          </a:solidFill>
          <a:latin typeface="Calibri" pitchFamily="34" charset="0"/>
        </a:defRPr>
      </a:lvl9pPr>
    </p:titleStyle>
    <p:bodyStyle>
      <a:lvl1pPr marL="705928" indent="-70592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529511" indent="-58827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353094" indent="-47061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294332" indent="-47061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235569" indent="-470619" algn="l" rtl="0" fontAlgn="base">
        <a:spcBef>
          <a:spcPct val="20000"/>
        </a:spcBef>
        <a:spcAft>
          <a:spcPct val="0"/>
        </a:spcAft>
        <a:buFont typeface="Arial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76807" indent="-470619" algn="l" defTabSz="188247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18045" indent="-470619" algn="l" defTabSz="188247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59282" indent="-470619" algn="l" defTabSz="188247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000520" indent="-470619" algn="l" defTabSz="188247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8247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1238" algn="l" defTabSz="188247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82475" algn="l" defTabSz="188247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23713" algn="l" defTabSz="188247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4951" algn="l" defTabSz="188247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06188" algn="l" defTabSz="188247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47426" algn="l" defTabSz="188247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88663" algn="l" defTabSz="188247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29901" algn="l" defTabSz="1882475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ediets.com/uploaded_images/BadFoods_Main-755874.jpg"/>
          <p:cNvPicPr>
            <a:picLocks noChangeAspect="1" noChangeArrowheads="1"/>
          </p:cNvPicPr>
          <p:nvPr/>
        </p:nvPicPr>
        <p:blipFill>
          <a:blip r:embed="rId2" cstate="print"/>
          <a:srcRect l="4649" t="10417" b="4166"/>
          <a:stretch>
            <a:fillRect/>
          </a:stretch>
        </p:blipFill>
        <p:spPr bwMode="auto">
          <a:xfrm>
            <a:off x="6649841" y="2781301"/>
            <a:ext cx="7640241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9267" y="9271013"/>
            <a:ext cx="15705049" cy="3794542"/>
          </a:xfrm>
          <a:prstGeom prst="rect">
            <a:avLst/>
          </a:prstGeom>
          <a:noFill/>
        </p:spPr>
        <p:txBody>
          <a:bodyPr lIns="188248" tIns="94124" rIns="188248" bIns="94124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9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пищеварения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27550" y="463551"/>
            <a:ext cx="11517837" cy="2467633"/>
          </a:xfrm>
          <a:prstGeom prst="rect">
            <a:avLst/>
          </a:prstGeom>
        </p:spPr>
        <p:txBody>
          <a:bodyPr wrap="none" lIns="188248" tIns="94124" rIns="188248" bIns="9412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Регуляция</a:t>
            </a:r>
            <a:endParaRPr lang="ru-RU" sz="148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73319" cy="14833600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8248" tIns="94124" rIns="188248" bIns="9412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6" name="Picture 3" descr="D:\МАМА\ОФОРМЛЕНИЕ\ан\цветоче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3551"/>
            <a:ext cx="1320535" cy="131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D:\МАМА\ОФОРМЛЕНИЕ\ан\цветоче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4200"/>
            <a:ext cx="1320535" cy="131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" descr="D:\МАМА\ОФОРМЛЕНИЕ\ан\цветочек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99367"/>
            <a:ext cx="1320535" cy="131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4103094" y="772584"/>
            <a:ext cx="10203375" cy="12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6600" b="1">
                <a:solidFill>
                  <a:schemeClr val="bg1"/>
                </a:solidFill>
                <a:latin typeface="Arial Black" pitchFamily="34" charset="0"/>
              </a:rPr>
              <a:t>Опыты И.П. Павлова</a:t>
            </a:r>
          </a:p>
        </p:txBody>
      </p:sp>
      <p:pic>
        <p:nvPicPr>
          <p:cNvPr id="11267" name="Picture 2" descr="http://falconsscience.files.wordpress.com/2007/10/lightbul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459" y="2935818"/>
            <a:ext cx="5269565" cy="454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http://www.uralzoo.com/img/part_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7953" y="4944533"/>
            <a:ext cx="9658773" cy="98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5945" y="11743268"/>
            <a:ext cx="7373562" cy="944139"/>
          </a:xfrm>
          <a:prstGeom prst="rect">
            <a:avLst/>
          </a:prstGeom>
          <a:noFill/>
        </p:spPr>
        <p:txBody>
          <a:bodyPr wrap="none" lIns="188248" tIns="94124" rIns="188248" bIns="9412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Слюна не выделяется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4103094" y="772584"/>
            <a:ext cx="10203375" cy="12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6600" b="1">
                <a:solidFill>
                  <a:schemeClr val="bg1"/>
                </a:solidFill>
                <a:latin typeface="Arial Black" pitchFamily="34" charset="0"/>
              </a:rPr>
              <a:t>Опыты И.П. Павлова</a:t>
            </a:r>
          </a:p>
        </p:txBody>
      </p:sp>
      <p:pic>
        <p:nvPicPr>
          <p:cNvPr id="13314" name="Picture 2" descr="http://falconsscience.files.wordpress.com/2007/10/lightbul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459" y="3244851"/>
            <a:ext cx="5269565" cy="454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 descr="http://www.uralzoo.com/img/part_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7953" y="4944533"/>
            <a:ext cx="9658773" cy="98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petcareeducation.com/wp-content/woo_custom/68-Fotolia_16135834_XS.jpg"/>
          <p:cNvPicPr>
            <a:picLocks noChangeAspect="1" noChangeArrowheads="1"/>
          </p:cNvPicPr>
          <p:nvPr/>
        </p:nvPicPr>
        <p:blipFill>
          <a:blip r:embed="rId4"/>
          <a:srcRect l="17688" t="12544" r="18633"/>
          <a:stretch>
            <a:fillRect/>
          </a:stretch>
        </p:blipFill>
        <p:spPr bwMode="auto">
          <a:xfrm>
            <a:off x="848916" y="9425519"/>
            <a:ext cx="5093494" cy="50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rot="19169061">
            <a:off x="6810190" y="9720816"/>
            <a:ext cx="858349" cy="1359747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8248" tIns="94124" rIns="188248" bIns="9412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24460" y="2889707"/>
            <a:ext cx="15563453" cy="397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 anchor="ctr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Перед кормлением собаки будем включать 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лампочку.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 Появление света отметит 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зрительный центр 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Л коры больших полушарий. После включения лампочки дадим пищу. Она вызовет 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безусловный рефлекс 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и возбуждение в коре, в центре П. Если это проделать несколько раз, то между центрами Л и П возникнет 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временная связь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13315" name="Picture 2" descr="C:\Documents and Settings\Рита.COMP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 t="47021" r="45782" b="1253"/>
          <a:stretch>
            <a:fillRect/>
          </a:stretch>
        </p:blipFill>
        <p:spPr bwMode="auto">
          <a:xfrm>
            <a:off x="8630644" y="6798733"/>
            <a:ext cx="6508353" cy="73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Documents and Settings\Рита.COMP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 l="42169" b="48276"/>
          <a:stretch>
            <a:fillRect/>
          </a:stretch>
        </p:blipFill>
        <p:spPr bwMode="auto">
          <a:xfrm>
            <a:off x="990402" y="6953251"/>
            <a:ext cx="7215782" cy="729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4244579" y="772584"/>
            <a:ext cx="10203375" cy="12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6600" b="1">
                <a:solidFill>
                  <a:schemeClr val="bg1"/>
                </a:solidFill>
                <a:latin typeface="Arial Black" pitchFamily="34" charset="0"/>
              </a:rPr>
              <a:t>Опыты И.П. Павлова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707431" y="2626785"/>
            <a:ext cx="15280481" cy="145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Когда временная связь замкнется, мы будем наблюдать то, что показано в схеме . 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707430" y="9425518"/>
            <a:ext cx="14714538" cy="523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Свет лампочки возбудит в коре центр Л, связанный с </a:t>
            </a:r>
            <a:r>
              <a:rPr lang="ru-RU" sz="4100" b="1" i="1">
                <a:solidFill>
                  <a:srgbClr val="990033"/>
                </a:solidFill>
                <a:cs typeface="Arial" charset="0"/>
              </a:rPr>
              <a:t>пищевым центром</a:t>
            </a:r>
            <a:r>
              <a:rPr lang="ru-RU" sz="4100" b="1">
                <a:solidFill>
                  <a:srgbClr val="990033"/>
                </a:solidFill>
                <a:cs typeface="Arial" charset="0"/>
              </a:rPr>
              <a:t> 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П, что вызовет не только условное слюноотделение, но и ожидание пищи. Возбуждение от центра П пойдет к </a:t>
            </a:r>
            <a:r>
              <a:rPr lang="ru-RU" sz="4100" b="1">
                <a:solidFill>
                  <a:srgbClr val="990033"/>
                </a:solidFill>
                <a:cs typeface="Arial" charset="0"/>
              </a:rPr>
              <a:t>слюноотделительному центру продолговатого мозга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, а от него к </a:t>
            </a:r>
            <a:r>
              <a:rPr lang="ru-RU" sz="4100" b="1">
                <a:solidFill>
                  <a:srgbClr val="990033"/>
                </a:solidFill>
                <a:cs typeface="Arial" charset="0"/>
              </a:rPr>
              <a:t>слюнной железе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. Возникнет рефлекс на будущее событие, которое еще не произошло: слюноотделение на пищу, которой пока нет.</a:t>
            </a:r>
            <a:r>
              <a:rPr lang="ru-RU" b="1">
                <a:solidFill>
                  <a:srgbClr val="003399"/>
                </a:solidFill>
                <a:cs typeface="Arial" charset="0"/>
              </a:rPr>
              <a:t> </a:t>
            </a:r>
            <a:endParaRPr lang="ru-RU" b="1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14340" name="Рисунок 3" descr="C:\Program Files\Образовательные комплексы\Биология, 8 кл. Человек\edu_r75_bio8\data\res\resD458BF5B-0A01-022A-0016-9680D881AB5C"/>
          <p:cNvPicPr>
            <a:picLocks noChangeAspect="1" noChangeArrowheads="1"/>
          </p:cNvPicPr>
          <p:nvPr/>
        </p:nvPicPr>
        <p:blipFill>
          <a:blip r:embed="rId2"/>
          <a:srcRect l="50000" t="19698" b="60606"/>
          <a:stretch>
            <a:fillRect/>
          </a:stretch>
        </p:blipFill>
        <p:spPr bwMode="auto">
          <a:xfrm>
            <a:off x="5376467" y="4017435"/>
            <a:ext cx="6008437" cy="54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386066" y="772584"/>
            <a:ext cx="10203375" cy="12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6600" b="1">
                <a:solidFill>
                  <a:schemeClr val="bg1"/>
                </a:solidFill>
                <a:latin typeface="Arial Black" pitchFamily="34" charset="0"/>
              </a:rPr>
              <a:t>Опыты И.П. Павлова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103094" y="772584"/>
            <a:ext cx="10203375" cy="12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6600" b="1">
                <a:solidFill>
                  <a:schemeClr val="bg1"/>
                </a:solidFill>
                <a:latin typeface="Arial Black" pitchFamily="34" charset="0"/>
              </a:rPr>
              <a:t>Опыты И.П. Павлова</a:t>
            </a:r>
          </a:p>
        </p:txBody>
      </p:sp>
      <p:pic>
        <p:nvPicPr>
          <p:cNvPr id="15363" name="Picture 2" descr="http://falconsscience.files.wordpress.com/2007/10/lightbul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459" y="2935818"/>
            <a:ext cx="5269565" cy="454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http://www.uralzoo.com/img/part_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8756" y="4017433"/>
            <a:ext cx="8347669" cy="854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73375" y="9734551"/>
            <a:ext cx="6469468" cy="944139"/>
          </a:xfrm>
          <a:prstGeom prst="rect">
            <a:avLst/>
          </a:prstGeom>
          <a:noFill/>
        </p:spPr>
        <p:txBody>
          <a:bodyPr wrap="none" lIns="188248" tIns="94124" rIns="188248" bIns="9412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Слюна выделяется</a:t>
            </a:r>
          </a:p>
        </p:txBody>
      </p:sp>
      <p:sp>
        <p:nvSpPr>
          <p:cNvPr id="9" name="Капля 8"/>
          <p:cNvSpPr/>
          <p:nvPr/>
        </p:nvSpPr>
        <p:spPr>
          <a:xfrm rot="19169061">
            <a:off x="8225049" y="8021132"/>
            <a:ext cx="858349" cy="1359747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8248" tIns="94124" rIns="188248" bIns="9412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15784" y="2935818"/>
            <a:ext cx="6381944" cy="944139"/>
          </a:xfrm>
          <a:prstGeom prst="rect">
            <a:avLst/>
          </a:prstGeom>
        </p:spPr>
        <p:txBody>
          <a:bodyPr wrap="none" lIns="188248" tIns="94124" rIns="188248" bIns="9412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Условный рефлекс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4460" y="12824885"/>
            <a:ext cx="14856022" cy="20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Возникает рефлекс на будущее событие, которое еще не произошло: слюноотделение на пищу, которой пока нет. </a:t>
            </a:r>
            <a:endParaRPr lang="ru-RU" sz="4100" b="1">
              <a:solidFill>
                <a:srgbClr val="0033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5800925" y="772585"/>
            <a:ext cx="6875541" cy="145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8200" b="1">
                <a:solidFill>
                  <a:schemeClr val="bg1"/>
                </a:solidFill>
                <a:latin typeface="Arial Black" pitchFamily="34" charset="0"/>
              </a:rPr>
              <a:t>Повторим !</a:t>
            </a:r>
          </a:p>
        </p:txBody>
      </p:sp>
      <p:pic>
        <p:nvPicPr>
          <p:cNvPr id="16387" name="Picture 2" descr="C:\Documents and Settings\Рита.COMP\Рабочий стол\Опыт Павлова.png"/>
          <p:cNvPicPr>
            <a:picLocks noChangeAspect="1" noChangeArrowheads="1"/>
          </p:cNvPicPr>
          <p:nvPr/>
        </p:nvPicPr>
        <p:blipFill>
          <a:blip r:embed="rId2"/>
          <a:srcRect l="5534" t="4951" r="5446" b="5569"/>
          <a:stretch>
            <a:fillRect/>
          </a:stretch>
        </p:blipFill>
        <p:spPr bwMode="auto">
          <a:xfrm>
            <a:off x="606818" y="2163234"/>
            <a:ext cx="15104410" cy="1220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31888" y="927100"/>
            <a:ext cx="15116986" cy="110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7400" b="1">
                <a:solidFill>
                  <a:schemeClr val="bg1"/>
                </a:solidFill>
                <a:latin typeface="Arial Black" pitchFamily="34" charset="0"/>
              </a:rPr>
              <a:t>Опыты Павлова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65944" y="2935818"/>
            <a:ext cx="15632624" cy="1028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2060"/>
                </a:solidFill>
                <a:cs typeface="Arial" charset="0"/>
              </a:rPr>
              <a:t>Образование условного рефлекса происходит при сочетании по времени </a:t>
            </a:r>
            <a:r>
              <a:rPr lang="ru-RU" sz="4100" b="1" i="1">
                <a:solidFill>
                  <a:srgbClr val="C00000"/>
                </a:solidFill>
                <a:cs typeface="Arial" charset="0"/>
              </a:rPr>
              <a:t>безразличного</a:t>
            </a:r>
            <a:r>
              <a:rPr lang="ru-RU" sz="4100" b="1">
                <a:solidFill>
                  <a:srgbClr val="002060"/>
                </a:solidFill>
                <a:cs typeface="Arial" charset="0"/>
              </a:rPr>
              <a:t> раздражителя с </a:t>
            </a:r>
            <a:r>
              <a:rPr lang="ru-RU" sz="4100" b="1" i="1">
                <a:solidFill>
                  <a:srgbClr val="C00000"/>
                </a:solidFill>
                <a:cs typeface="Arial" charset="0"/>
              </a:rPr>
              <a:t>безусловным</a:t>
            </a:r>
            <a:r>
              <a:rPr lang="ru-RU" sz="4100" b="1">
                <a:cs typeface="Arial" charset="0"/>
              </a:rPr>
              <a:t>.</a:t>
            </a:r>
          </a:p>
          <a:p>
            <a:pPr algn="just"/>
            <a:endParaRPr lang="ru-RU" sz="4100">
              <a:cs typeface="Arial" charset="0"/>
            </a:endParaRPr>
          </a:p>
          <a:p>
            <a:pPr algn="just"/>
            <a:endParaRPr lang="ru-RU" sz="4100">
              <a:cs typeface="Arial" charset="0"/>
            </a:endParaRPr>
          </a:p>
          <a:p>
            <a:pPr algn="just"/>
            <a:endParaRPr lang="ru-RU" sz="4100">
              <a:cs typeface="Arial" charset="0"/>
            </a:endParaRPr>
          </a:p>
          <a:p>
            <a:pPr algn="just"/>
            <a:endParaRPr lang="ru-RU" sz="4100">
              <a:cs typeface="Arial" charset="0"/>
            </a:endParaRPr>
          </a:p>
          <a:p>
            <a:pPr algn="just"/>
            <a:endParaRPr lang="ru-RU" sz="4100">
              <a:cs typeface="Arial" charset="0"/>
            </a:endParaRPr>
          </a:p>
          <a:p>
            <a:pPr algn="just"/>
            <a:endParaRPr lang="ru-RU" sz="4100">
              <a:cs typeface="Arial" charset="0"/>
            </a:endParaRPr>
          </a:p>
          <a:p>
            <a:pPr algn="just"/>
            <a:endParaRPr lang="ru-RU" sz="4100">
              <a:cs typeface="Arial" charset="0"/>
            </a:endParaRPr>
          </a:p>
          <a:p>
            <a:pPr algn="just"/>
            <a:r>
              <a:rPr lang="ru-RU" sz="4100" b="1">
                <a:solidFill>
                  <a:srgbClr val="002060"/>
                </a:solidFill>
                <a:cs typeface="Arial" charset="0"/>
              </a:rPr>
              <a:t>Безразличный раздражитель должен предшествовать безусловному. Тогда он становится </a:t>
            </a:r>
            <a:r>
              <a:rPr lang="ru-RU" sz="4100" b="1" i="1">
                <a:solidFill>
                  <a:srgbClr val="C00000"/>
                </a:solidFill>
                <a:cs typeface="Arial" charset="0"/>
              </a:rPr>
              <a:t>условным</a:t>
            </a:r>
            <a:r>
              <a:rPr lang="ru-RU" sz="4100" b="1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algn="just"/>
            <a:endParaRPr lang="ru-RU" sz="4100" b="1">
              <a:solidFill>
                <a:srgbClr val="002060"/>
              </a:solidFill>
              <a:cs typeface="Arial" charset="0"/>
            </a:endParaRPr>
          </a:p>
          <a:p>
            <a:pPr algn="just"/>
            <a:r>
              <a:rPr lang="ru-RU" sz="4100" b="1">
                <a:solidFill>
                  <a:srgbClr val="002060"/>
                </a:solidFill>
                <a:cs typeface="Arial" charset="0"/>
              </a:rPr>
              <a:t>Для образования прочной временной связи необходимо многократное подкрепление условного раздражителя безусловным.</a:t>
            </a:r>
          </a:p>
        </p:txBody>
      </p:sp>
      <p:pic>
        <p:nvPicPr>
          <p:cNvPr id="17412" name="Picture 2" descr="http://falconsscience.files.wordpress.com/2007/10/lightbul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8635" y="5717118"/>
            <a:ext cx="3405096" cy="293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petcareeducation.com/wp-content/woo_custom/68-Fotolia_16135834_XS.jpg"/>
          <p:cNvPicPr>
            <a:picLocks noChangeAspect="1" noChangeArrowheads="1"/>
          </p:cNvPicPr>
          <p:nvPr/>
        </p:nvPicPr>
        <p:blipFill>
          <a:blip r:embed="rId4"/>
          <a:srcRect l="17688" t="12544" r="18633"/>
          <a:stretch>
            <a:fillRect/>
          </a:stretch>
        </p:blipFill>
        <p:spPr bwMode="auto">
          <a:xfrm>
            <a:off x="8913616" y="5871634"/>
            <a:ext cx="3087538" cy="309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Памятник собаке Павл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917" y="2626786"/>
            <a:ext cx="6935955" cy="1143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8347671" y="3244851"/>
            <a:ext cx="7781726" cy="902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Во дворе дома 12 по улице Академика Павлова стоит малоизвестный жителям и гостям Санкт-Петербурга памятник собаке — верному другу человека и безымянной жертве науки. Он был установлен на территории Института экспериментальной медицины по инициативе Ивана Петровича Павлова, лично разработавшего проект.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5234981" y="772584"/>
            <a:ext cx="8714185" cy="12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6600" b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Памятник собаке</a:t>
            </a:r>
            <a:endParaRPr lang="ru-RU" sz="66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oldinform.com/wp-content/uploads/images/2009/07/pavlov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4578" y="4944534"/>
            <a:ext cx="8237626" cy="941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990402" y="2472267"/>
            <a:ext cx="14714538" cy="20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Памятник с надписью </a:t>
            </a:r>
            <a:r>
              <a:rPr lang="ru-RU" sz="4100" b="1">
                <a:solidFill>
                  <a:srgbClr val="990033"/>
                </a:solidFill>
                <a:cs typeface="Arial" charset="0"/>
              </a:rPr>
              <a:t>«От благодарного человечества» 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и по сей день можно увидеть во дворе Института экспериментальной медицины.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5234981" y="772584"/>
            <a:ext cx="8714185" cy="12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6600" b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Памятник собаке</a:t>
            </a:r>
            <a:endParaRPr lang="ru-RU" sz="660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424460" y="2626785"/>
            <a:ext cx="15421966" cy="20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2060"/>
                </a:solidFill>
                <a:cs typeface="Arial" charset="0"/>
              </a:rPr>
              <a:t>В нейронах нервной системы действуют два основных противоположно направленных процесса: </a:t>
            </a:r>
            <a:r>
              <a:rPr lang="ru-RU" sz="4100" b="1">
                <a:solidFill>
                  <a:srgbClr val="C00000"/>
                </a:solidFill>
                <a:cs typeface="Arial" charset="0"/>
              </a:rPr>
              <a:t>возбуждение</a:t>
            </a:r>
            <a:r>
              <a:rPr lang="ru-RU" sz="4100" b="1">
                <a:solidFill>
                  <a:srgbClr val="002060"/>
                </a:solidFill>
                <a:cs typeface="Arial" charset="0"/>
              </a:rPr>
              <a:t> и </a:t>
            </a:r>
            <a:r>
              <a:rPr lang="ru-RU" sz="4100" b="1">
                <a:solidFill>
                  <a:srgbClr val="C00000"/>
                </a:solidFill>
                <a:cs typeface="Arial" charset="0"/>
              </a:rPr>
              <a:t>торможение.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556293" y="5099034"/>
          <a:ext cx="13016797" cy="679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565944" y="11663679"/>
            <a:ext cx="14856024" cy="271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 anchor="ctr">
            <a:spAutoFit/>
          </a:bodyPr>
          <a:lstStyle/>
          <a:p>
            <a:pPr algn="just"/>
            <a:r>
              <a:rPr lang="ru-RU" sz="4100" b="1">
                <a:solidFill>
                  <a:srgbClr val="002060"/>
                </a:solidFill>
                <a:ea typeface="Calibri" pitchFamily="34" charset="0"/>
                <a:cs typeface="Arial" charset="0"/>
              </a:rPr>
              <a:t>Возбуждение </a:t>
            </a:r>
            <a:r>
              <a:rPr lang="ru-RU" sz="4100" b="1">
                <a:solidFill>
                  <a:srgbClr val="C00000"/>
                </a:solidFill>
                <a:ea typeface="Calibri" pitchFamily="34" charset="0"/>
                <a:cs typeface="Arial" charset="0"/>
              </a:rPr>
              <a:t>стимулирует работу </a:t>
            </a:r>
            <a:r>
              <a:rPr lang="ru-RU" sz="4100" b="1">
                <a:solidFill>
                  <a:srgbClr val="002060"/>
                </a:solidFill>
                <a:ea typeface="Calibri" pitchFamily="34" charset="0"/>
                <a:cs typeface="Arial" charset="0"/>
              </a:rPr>
              <a:t>органов к работе, а торможение </a:t>
            </a:r>
            <a:r>
              <a:rPr lang="ru-RU" sz="4100" b="1">
                <a:solidFill>
                  <a:srgbClr val="C00000"/>
                </a:solidFill>
                <a:ea typeface="Calibri" pitchFamily="34" charset="0"/>
                <a:cs typeface="Arial" charset="0"/>
              </a:rPr>
              <a:t>замедляет</a:t>
            </a:r>
            <a:r>
              <a:rPr lang="ru-RU" sz="4100" b="1">
                <a:solidFill>
                  <a:srgbClr val="002060"/>
                </a:solidFill>
                <a:ea typeface="Calibri" pitchFamily="34" charset="0"/>
                <a:cs typeface="Arial" charset="0"/>
              </a:rPr>
              <a:t> или останавливает эту работу. Благодаря этим процессам регулируется работа органов.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424459" y="463552"/>
            <a:ext cx="16836826" cy="271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ctr"/>
            <a:r>
              <a:rPr lang="ru-RU" sz="4100" b="1">
                <a:solidFill>
                  <a:srgbClr val="003399"/>
                </a:solidFill>
                <a:cs typeface="Arial" charset="0"/>
              </a:rPr>
              <a:t>Питательные   вещества, попавшие в кровь, расходуются. </a:t>
            </a:r>
          </a:p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Когда содержание их падает ниже нормы, возбуждается пищевой центр головного мозга, и у нас возникает </a:t>
            </a:r>
            <a:r>
              <a:rPr lang="ru-RU" sz="4100" b="1" i="1">
                <a:solidFill>
                  <a:srgbClr val="990033"/>
                </a:solidFill>
                <a:cs typeface="Arial" charset="0"/>
              </a:rPr>
              <a:t>чувство голода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. </a:t>
            </a:r>
          </a:p>
        </p:txBody>
      </p:sp>
      <p:pic>
        <p:nvPicPr>
          <p:cNvPr id="4104" name="Picture 8" descr="http://www.eda-server.ru/cooking-news/2008/08/img-08-08/08-08-23fast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518" y="2781267"/>
            <a:ext cx="7803611" cy="11632960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12592249" y="13133918"/>
            <a:ext cx="4016361" cy="82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4100" b="1">
                <a:solidFill>
                  <a:srgbClr val="990033"/>
                </a:solidFill>
                <a:cs typeface="Arial" charset="0"/>
              </a:rPr>
              <a:t>Это </a:t>
            </a:r>
            <a:r>
              <a:rPr lang="ru-RU" sz="4100" b="1" i="1">
                <a:solidFill>
                  <a:srgbClr val="990033"/>
                </a:solidFill>
                <a:cs typeface="Arial" charset="0"/>
              </a:rPr>
              <a:t>рефлекс</a:t>
            </a:r>
            <a:r>
              <a:rPr lang="ru-RU" sz="4100">
                <a:cs typeface="Arial" charset="0"/>
              </a:rPr>
              <a:t>. </a:t>
            </a:r>
            <a:endParaRPr lang="ru-RU" sz="410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14860" y="927100"/>
            <a:ext cx="15116986" cy="110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7400" b="1">
                <a:solidFill>
                  <a:schemeClr val="bg1"/>
                </a:solidFill>
                <a:latin typeface="Arial Black" pitchFamily="34" charset="0"/>
              </a:rPr>
              <a:t>Торможение рефлексов</a:t>
            </a: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565945" y="2472267"/>
            <a:ext cx="15138996" cy="245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900" b="1">
                <a:solidFill>
                  <a:srgbClr val="002060"/>
                </a:solidFill>
                <a:cs typeface="Arial" charset="0"/>
              </a:rPr>
              <a:t>В коре головного мозга, наряду с процессами </a:t>
            </a:r>
            <a:r>
              <a:rPr lang="ru-RU" sz="4900" b="1">
                <a:solidFill>
                  <a:srgbClr val="990033"/>
                </a:solidFill>
                <a:cs typeface="Arial" charset="0"/>
              </a:rPr>
              <a:t>возбуждения</a:t>
            </a:r>
            <a:r>
              <a:rPr lang="ru-RU" sz="4900" b="1">
                <a:solidFill>
                  <a:srgbClr val="002060"/>
                </a:solidFill>
                <a:cs typeface="Arial" charset="0"/>
              </a:rPr>
              <a:t> протекают и процессы </a:t>
            </a:r>
            <a:r>
              <a:rPr lang="ru-RU" sz="4900" b="1">
                <a:solidFill>
                  <a:srgbClr val="990033"/>
                </a:solidFill>
                <a:cs typeface="Arial" charset="0"/>
              </a:rPr>
              <a:t>торможения</a:t>
            </a:r>
            <a:r>
              <a:rPr lang="ru-RU" sz="4900" b="1">
                <a:solidFill>
                  <a:srgbClr val="002060"/>
                </a:solidFill>
                <a:cs typeface="Arial" charset="0"/>
              </a:rPr>
              <a:t>.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24397" y="4326445"/>
          <a:ext cx="15422075" cy="958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14860" y="927100"/>
            <a:ext cx="15116986" cy="110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7400" b="1">
                <a:solidFill>
                  <a:schemeClr val="bg1"/>
                </a:solidFill>
                <a:latin typeface="Arial Black" pitchFamily="34" charset="0"/>
              </a:rPr>
              <a:t>Внешнее торможение</a:t>
            </a:r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424460" y="2317751"/>
            <a:ext cx="15421966" cy="334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 i="1">
                <a:solidFill>
                  <a:srgbClr val="990033"/>
                </a:solidFill>
                <a:cs typeface="Arial" charset="0"/>
              </a:rPr>
              <a:t>Внешнее торможение</a:t>
            </a:r>
            <a:r>
              <a:rPr lang="ru-RU" sz="41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наступает в результате действия нового раздражителя. Новый очаг возбуждения тормозит существующий очаг. </a:t>
            </a:r>
          </a:p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Например, посторонний шум тормозит у собаки слюноотделение.</a:t>
            </a:r>
            <a:endParaRPr lang="ru-RU" sz="4100" b="1" i="1">
              <a:solidFill>
                <a:srgbClr val="003399"/>
              </a:solidFill>
              <a:cs typeface="Arial" charset="0"/>
            </a:endParaRPr>
          </a:p>
        </p:txBody>
      </p:sp>
      <p:pic>
        <p:nvPicPr>
          <p:cNvPr id="22532" name="Picture 2" descr="http://www.uralzoo.com/img/part_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699" y="7300055"/>
            <a:ext cx="7357269" cy="753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petcareeducation.com/wp-content/woo_custom/68-Fotolia_16135834_XS.jpg"/>
          <p:cNvPicPr>
            <a:picLocks noChangeAspect="1" noChangeArrowheads="1"/>
          </p:cNvPicPr>
          <p:nvPr/>
        </p:nvPicPr>
        <p:blipFill>
          <a:blip r:embed="rId4"/>
          <a:srcRect l="17688" t="12544" r="18633"/>
          <a:stretch>
            <a:fillRect/>
          </a:stretch>
        </p:blipFill>
        <p:spPr bwMode="auto">
          <a:xfrm>
            <a:off x="6083897" y="11678027"/>
            <a:ext cx="3150420" cy="315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C:\Documents and Settings\Рита.COMP\Рабочий стол\Рисунок1.jpg"/>
          <p:cNvPicPr>
            <a:picLocks noChangeAspect="1" noChangeArrowheads="1"/>
          </p:cNvPicPr>
          <p:nvPr/>
        </p:nvPicPr>
        <p:blipFill>
          <a:blip r:embed="rId5"/>
          <a:srcRect t="15131"/>
          <a:stretch>
            <a:fillRect/>
          </a:stretch>
        </p:blipFill>
        <p:spPr bwMode="auto">
          <a:xfrm>
            <a:off x="1273375" y="6644218"/>
            <a:ext cx="4389208" cy="560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414860" y="927100"/>
            <a:ext cx="15116986" cy="110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7400" b="1">
                <a:solidFill>
                  <a:schemeClr val="bg1"/>
                </a:solidFill>
                <a:latin typeface="Arial Black" pitchFamily="34" charset="0"/>
              </a:rPr>
              <a:t>Внутреннее торможение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424460" y="2781300"/>
            <a:ext cx="15421966" cy="397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990033"/>
                </a:solidFill>
                <a:cs typeface="Arial" charset="0"/>
              </a:rPr>
              <a:t>Внутреннее торможение 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развивается только в </a:t>
            </a:r>
            <a:r>
              <a:rPr lang="ru-RU" sz="4100" b="1">
                <a:solidFill>
                  <a:srgbClr val="990033"/>
                </a:solidFill>
                <a:cs typeface="Arial" charset="0"/>
              </a:rPr>
              <a:t>коре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. Отсюда второе название — </a:t>
            </a:r>
            <a:r>
              <a:rPr lang="ru-RU" sz="4100" b="1">
                <a:solidFill>
                  <a:srgbClr val="990033"/>
                </a:solidFill>
                <a:cs typeface="Arial" charset="0"/>
              </a:rPr>
              <a:t>условное торможение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. Непременное условие — неподкрепление условного раздражителя безусловным. Если выработанный у собаки рефлекс на свет не подкреплять пищей, то рефлекс </a:t>
            </a:r>
            <a:r>
              <a:rPr lang="ru-RU" sz="4100" b="1">
                <a:solidFill>
                  <a:srgbClr val="990033"/>
                </a:solidFill>
                <a:cs typeface="Arial" charset="0"/>
              </a:rPr>
              <a:t>ослабевает и исчезает.</a:t>
            </a:r>
          </a:p>
        </p:txBody>
      </p:sp>
      <p:pic>
        <p:nvPicPr>
          <p:cNvPr id="23556" name="Picture 2" descr="http://www.uralzoo.com/img/part_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6185" y="7416801"/>
            <a:ext cx="6649840" cy="68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http://falconsscience.files.wordpress.com/2007/10/lightbul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6747" y="7107768"/>
            <a:ext cx="3835841" cy="330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97832" y="11743268"/>
            <a:ext cx="7373562" cy="944139"/>
          </a:xfrm>
          <a:prstGeom prst="rect">
            <a:avLst/>
          </a:prstGeom>
          <a:noFill/>
        </p:spPr>
        <p:txBody>
          <a:bodyPr wrap="none" lIns="188248" tIns="94124" rIns="188248" bIns="9412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9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Слюна не </a:t>
            </a:r>
            <a:r>
              <a:rPr lang="ru-RU" sz="49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выделяется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848916" y="2626785"/>
            <a:ext cx="14856024" cy="334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Например, пересыхание водоема, из которого пили животные, приведет к тому, что они перестанут приходить к нему, найдут новый водоем. Произойдет торможение одних условных рефлексов и образование новых.</a:t>
            </a:r>
          </a:p>
        </p:txBody>
      </p:sp>
      <p:pic>
        <p:nvPicPr>
          <p:cNvPr id="24579" name="Picture 4" descr="http://img1.liveinternet.ru/images/foto/b/3/apps/0/43/43253_gepard_na_vodopoe.jpg"/>
          <p:cNvPicPr>
            <a:picLocks noChangeAspect="1" noChangeArrowheads="1"/>
          </p:cNvPicPr>
          <p:nvPr/>
        </p:nvPicPr>
        <p:blipFill>
          <a:blip r:embed="rId2"/>
          <a:srcRect t="12411" b="14893"/>
          <a:stretch>
            <a:fillRect/>
          </a:stretch>
        </p:blipFill>
        <p:spPr bwMode="auto">
          <a:xfrm>
            <a:off x="1839319" y="6335184"/>
            <a:ext cx="12733734" cy="758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mmlpu12.ucoz.ru/img_388adc5de832fc29538eccefdabcd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754" y="5408069"/>
            <a:ext cx="12320133" cy="89620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707431" y="2472268"/>
            <a:ext cx="15138994" cy="271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Нам подали вкусную еду, мы ее с удовольствием съели и почувствовали себя сытыми. Почему? Ведь пища окажется в кишечнике лишь через некоторое время, а в кровь она всосется еще позже. </a:t>
            </a: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3898330" y="927100"/>
            <a:ext cx="11105866" cy="110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ru-RU" sz="7400" b="1">
                <a:solidFill>
                  <a:schemeClr val="bg1"/>
                </a:solidFill>
                <a:latin typeface="Arial Black" pitchFamily="34" charset="0"/>
              </a:rPr>
              <a:t>Давайте подумаем 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424460" y="2684114"/>
            <a:ext cx="15563453" cy="20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 anchor="ctr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Наполненный желудок стал сигналом </a:t>
            </a:r>
            <a:r>
              <a:rPr lang="ru-RU" sz="4100" b="1" i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насыщения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. Вот почему импульсы от наполненного желудка подавляют голод.</a:t>
            </a:r>
          </a:p>
        </p:txBody>
      </p:sp>
      <p:pic>
        <p:nvPicPr>
          <p:cNvPr id="43015" name="Picture 7" descr="http://uti-puti.com.ua/img/13/SuperStock_1555R-304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059" y="5099035"/>
            <a:ext cx="8479774" cy="92916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424460" y="2666516"/>
            <a:ext cx="15563453" cy="145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 anchor="ctr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Работа пищеварительных желёз регулируется не только </a:t>
            </a:r>
            <a:r>
              <a:rPr lang="ru-RU" sz="4100" b="1" i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рефлекторно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, но и </a:t>
            </a:r>
            <a:r>
              <a:rPr lang="ru-RU" sz="4100" b="1" i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гуморально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. 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565945" y="11588752"/>
            <a:ext cx="14573053" cy="271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Некоторые 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вещества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, всосавшиеся в кишечнике, попадают в кровь и 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усиливают работу желудка и поджелудочной железы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. Это улучшает пищеварение тех порций пищи, которые пока еще не переварились.</a:t>
            </a:r>
            <a:endParaRPr lang="ru-RU" sz="4100" b="1">
              <a:solidFill>
                <a:srgbClr val="003399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2" name="Picture 3" descr="http://img.lady.ru/images/assets/site/2009/07/beautiful/07/070709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635" y="4216589"/>
            <a:ext cx="8064699" cy="758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424460" y="3090335"/>
            <a:ext cx="15421966" cy="546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900" b="1">
                <a:solidFill>
                  <a:srgbClr val="003399"/>
                </a:solidFill>
                <a:cs typeface="Arial" charset="0"/>
              </a:rPr>
              <a:t>У собаки выработан условный слюноотделительный рефлекс на световой сигнал. Во время подачи условного раздражителя (зажигание лампочки) раздается резкий громкий звук, и условный рефлекс (выделение слюны) не проявляется. Какое явление описано и каков его механизм?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366869" y="772586"/>
            <a:ext cx="6724858" cy="13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74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Задание </a:t>
            </a:r>
            <a:r>
              <a:rPr lang="ru-RU" sz="74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ЦТ</a:t>
            </a:r>
            <a:endParaRPr lang="ru-RU" sz="74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8676" name="Picture 2" descr="http://www.seborea.ru/i/Skinny_on_Hairy.jpg"/>
          <p:cNvPicPr>
            <a:picLocks noChangeAspect="1" noChangeArrowheads="1"/>
          </p:cNvPicPr>
          <p:nvPr/>
        </p:nvPicPr>
        <p:blipFill>
          <a:blip r:embed="rId2"/>
          <a:srcRect l="21292" t="7800" r="12460" b="12411"/>
          <a:stretch>
            <a:fillRect/>
          </a:stretch>
        </p:blipFill>
        <p:spPr bwMode="auto">
          <a:xfrm>
            <a:off x="6366868" y="8807451"/>
            <a:ext cx="3254176" cy="571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565944" y="2626785"/>
            <a:ext cx="15421968" cy="145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Рефлексы бывают врожденными (</a:t>
            </a:r>
            <a:r>
              <a:rPr lang="ru-RU" sz="4100" b="1" i="1">
                <a:solidFill>
                  <a:srgbClr val="003399"/>
                </a:solidFill>
                <a:cs typeface="Arial" charset="0"/>
              </a:rPr>
              <a:t>безусловными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) и выработанными в процессе жизни (</a:t>
            </a:r>
            <a:r>
              <a:rPr lang="ru-RU" sz="4100" b="1" i="1">
                <a:solidFill>
                  <a:srgbClr val="003399"/>
                </a:solidFill>
                <a:cs typeface="Arial" charset="0"/>
              </a:rPr>
              <a:t>условными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).</a:t>
            </a:r>
          </a:p>
        </p:txBody>
      </p:sp>
      <p:pic>
        <p:nvPicPr>
          <p:cNvPr id="4099" name="Picture 8" descr="http://www.faqs.org/photo-dict/photofiles/list/3359/4455breastfee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635501"/>
            <a:ext cx="7743998" cy="788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http://www.prolite.ru/wp-content/2008/09/aptus.jpg"/>
          <p:cNvPicPr>
            <a:picLocks noChangeAspect="1" noChangeArrowheads="1"/>
          </p:cNvPicPr>
          <p:nvPr/>
        </p:nvPicPr>
        <p:blipFill>
          <a:blip r:embed="rId3"/>
          <a:srcRect l="30032" b="2127"/>
          <a:stretch>
            <a:fillRect/>
          </a:stretch>
        </p:blipFill>
        <p:spPr bwMode="auto">
          <a:xfrm>
            <a:off x="8206184" y="4635501"/>
            <a:ext cx="7888628" cy="788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424460" y="12670368"/>
            <a:ext cx="7462624" cy="94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4900" b="1">
                <a:solidFill>
                  <a:srgbClr val="990033"/>
                </a:solidFill>
                <a:cs typeface="Arial" charset="0"/>
              </a:rPr>
              <a:t>Безусловный рефлекс</a:t>
            </a:r>
            <a:endParaRPr lang="ru-RU" sz="4900" b="1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8630643" y="12824884"/>
            <a:ext cx="6381944" cy="94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4900" b="1">
                <a:solidFill>
                  <a:srgbClr val="990033"/>
                </a:solidFill>
                <a:cs typeface="Arial" charset="0"/>
              </a:rPr>
              <a:t>Условный рефлекс</a:t>
            </a:r>
            <a:endParaRPr lang="ru-RU" sz="4900" b="1">
              <a:solidFill>
                <a:srgbClr val="990033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pravilnoe-pitanie.ru/wp-content/uploads/2007/11/8.jpg"/>
          <p:cNvPicPr>
            <a:picLocks noChangeAspect="1" noChangeArrowheads="1"/>
          </p:cNvPicPr>
          <p:nvPr/>
        </p:nvPicPr>
        <p:blipFill>
          <a:blip r:embed="rId2"/>
          <a:srcRect l="7404" r="9363"/>
          <a:stretch>
            <a:fillRect/>
          </a:stretch>
        </p:blipFill>
        <p:spPr bwMode="auto">
          <a:xfrm>
            <a:off x="10469960" y="7938723"/>
            <a:ext cx="4810522" cy="689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565944" y="2781301"/>
            <a:ext cx="15280481" cy="271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Вид хорошо сервированного стола вызывает </a:t>
            </a:r>
            <a:r>
              <a:rPr lang="ru-RU" sz="4100" b="1">
                <a:solidFill>
                  <a:srgbClr val="990033"/>
                </a:solidFill>
                <a:cs typeface="Arial" charset="0"/>
              </a:rPr>
              <a:t>слюноотделение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 задолго до того момента, когда на нем окажется пища. Это выработанный, т.е. </a:t>
            </a:r>
            <a:r>
              <a:rPr lang="ru-RU" sz="4100" b="1" i="1">
                <a:solidFill>
                  <a:srgbClr val="990033"/>
                </a:solidFill>
                <a:cs typeface="Arial" charset="0"/>
              </a:rPr>
              <a:t>условный рефлекс</a:t>
            </a:r>
            <a:r>
              <a:rPr lang="ru-RU" sz="4100" b="1">
                <a:solidFill>
                  <a:srgbClr val="990033"/>
                </a:solidFill>
                <a:cs typeface="Arial" charset="0"/>
              </a:rPr>
              <a:t>.</a:t>
            </a:r>
          </a:p>
        </p:txBody>
      </p:sp>
      <p:pic>
        <p:nvPicPr>
          <p:cNvPr id="5124" name="Picture 6" descr="http://cdn.sheknows.com/articles/Image/pregnancyandbaby/brain-boosting-foods.jpg"/>
          <p:cNvPicPr>
            <a:picLocks noChangeAspect="1" noChangeArrowheads="1"/>
          </p:cNvPicPr>
          <p:nvPr/>
        </p:nvPicPr>
        <p:blipFill>
          <a:blip r:embed="rId3"/>
          <a:srcRect r="15155"/>
          <a:stretch>
            <a:fillRect/>
          </a:stretch>
        </p:blipFill>
        <p:spPr bwMode="auto">
          <a:xfrm>
            <a:off x="1" y="5871634"/>
            <a:ext cx="10469959" cy="896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565944" y="2781301"/>
            <a:ext cx="15280481" cy="145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Как мог выработаться такой условный рефлекс, показали опыты И.П. Павлова на собаках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1049" y="4480963"/>
            <a:ext cx="6357169" cy="77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9762531" y="13133919"/>
            <a:ext cx="3115665" cy="46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b="1">
                <a:solidFill>
                  <a:srgbClr val="002060"/>
                </a:solidFill>
                <a:cs typeface="Arial" charset="0"/>
              </a:rPr>
              <a:t>Иван Петрович Павлов 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82972" y="9580034"/>
            <a:ext cx="9055100" cy="271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cs typeface="Arial" charset="0"/>
              </a:rPr>
              <a:t>В 1904 году за опыты в области физиологии пищеварения И.П. Павлов получил </a:t>
            </a:r>
            <a:r>
              <a:rPr lang="ru-RU" sz="4100" b="1">
                <a:solidFill>
                  <a:srgbClr val="990033"/>
                </a:solidFill>
                <a:cs typeface="Arial" charset="0"/>
              </a:rPr>
              <a:t>Нобелевскую премию</a:t>
            </a:r>
            <a:r>
              <a:rPr lang="ru-RU" sz="4100" b="1">
                <a:solidFill>
                  <a:srgbClr val="003399"/>
                </a:solidFill>
                <a:cs typeface="Arial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715" y="13133918"/>
            <a:ext cx="7187486" cy="123613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Собака Павлова</a:t>
            </a:r>
            <a:br>
              <a:rPr lang="ru-RU" sz="41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r>
              <a:rPr lang="ru-RU" sz="41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Музей Павлова</a:t>
            </a:r>
            <a:br>
              <a:rPr lang="ru-RU" sz="41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</a:br>
            <a:endParaRPr lang="ru-RU" sz="41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Содержимое 3"/>
          <p:cNvSpPr>
            <a:spLocks noGrp="1"/>
          </p:cNvSpPr>
          <p:nvPr>
            <p:ph sz="quarter" idx="2"/>
          </p:nvPr>
        </p:nvSpPr>
        <p:spPr>
          <a:xfrm>
            <a:off x="424459" y="463552"/>
            <a:ext cx="16270882" cy="3244849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4900">
                <a:solidFill>
                  <a:srgbClr val="003399"/>
                </a:solidFill>
                <a:latin typeface="Arial" charset="0"/>
                <a:cs typeface="Arial" charset="0"/>
              </a:rPr>
              <a:t>     </a:t>
            </a:r>
            <a:r>
              <a:rPr lang="ru-RU" sz="4100" b="1">
                <a:solidFill>
                  <a:srgbClr val="003399"/>
                </a:solidFill>
                <a:latin typeface="Arial" charset="0"/>
                <a:cs typeface="Arial" charset="0"/>
              </a:rPr>
              <a:t>В опытах на здоровых собаках И.П Павлов изучил основные закономерности деятельности различных отделов пищеварительного канала</a:t>
            </a:r>
            <a:r>
              <a:rPr lang="ru-RU" sz="4900">
                <a:solidFill>
                  <a:srgbClr val="003399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345" y="3399338"/>
            <a:ext cx="11035917" cy="10696432"/>
          </a:xfrm>
          <a:prstGeom prst="round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24459" y="2529596"/>
            <a:ext cx="15846425" cy="20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 anchor="ctr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Когда собака получает пищу, ее воздействие на рецепторы языка вызывает врожденное, </a:t>
            </a:r>
            <a:r>
              <a:rPr lang="ru-RU" sz="4100" b="1" i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безусловно-рефлекторное, слюноотделение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. </a:t>
            </a:r>
          </a:p>
        </p:txBody>
      </p:sp>
      <p:sp>
        <p:nvSpPr>
          <p:cNvPr id="8195" name="Прямоугольник 5"/>
          <p:cNvSpPr>
            <a:spLocks noChangeArrowheads="1"/>
          </p:cNvSpPr>
          <p:nvPr/>
        </p:nvSpPr>
        <p:spPr bwMode="auto">
          <a:xfrm>
            <a:off x="2122291" y="927101"/>
            <a:ext cx="14290079" cy="94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9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Безусловно-рефлекторное слюноотделение</a:t>
            </a:r>
            <a:endParaRPr lang="ru-RU" sz="4900" b="1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6" name="Picture 4" descr="http://s50.radikal.ru/i128/0905/ef/4b888f53ef62.jpg"/>
          <p:cNvPicPr>
            <a:picLocks noChangeAspect="1" noChangeArrowheads="1"/>
          </p:cNvPicPr>
          <p:nvPr/>
        </p:nvPicPr>
        <p:blipFill>
          <a:blip r:embed="rId2"/>
          <a:srcRect l="9813" r="11682" b="983"/>
          <a:stretch>
            <a:fillRect/>
          </a:stretch>
        </p:blipFill>
        <p:spPr bwMode="auto">
          <a:xfrm>
            <a:off x="3254178" y="5105919"/>
            <a:ext cx="10611444" cy="972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424460" y="9425519"/>
            <a:ext cx="15563453" cy="46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От 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рецепторов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 языка (1) нервные импульсы идут в слюноотделительный центр 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продолговатого мозга 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(2), от него один их поток направляется в 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кору больших полушарий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 головного мозга (центр П), и собака опознает пищу, а второй – к 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слюнной железе 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(3) и вызывает слюноотделение. Это врожденный, </a:t>
            </a:r>
            <a:r>
              <a:rPr lang="ru-RU" sz="4100" b="1">
                <a:solidFill>
                  <a:srgbClr val="990033"/>
                </a:solidFill>
                <a:ea typeface="Times New Roman" pitchFamily="18" charset="0"/>
                <a:cs typeface="Arial" charset="0"/>
              </a:rPr>
              <a:t>безусловный</a:t>
            </a:r>
            <a:r>
              <a:rPr lang="ru-RU" sz="4100" b="1">
                <a:solidFill>
                  <a:srgbClr val="003399"/>
                </a:solidFill>
                <a:ea typeface="Times New Roman" pitchFamily="18" charset="0"/>
                <a:cs typeface="Arial" charset="0"/>
              </a:rPr>
              <a:t>, рефлекс</a:t>
            </a:r>
            <a:endParaRPr lang="ru-RU" sz="4100" b="1">
              <a:solidFill>
                <a:srgbClr val="003399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9" name="Picture 2" descr="C:\Documents and Settings\Рита.COMP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522" y="2317752"/>
            <a:ext cx="6766172" cy="695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2122291" y="927101"/>
            <a:ext cx="14290079" cy="94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248" tIns="94124" rIns="188248" bIns="94124">
            <a:spAutoFit/>
          </a:bodyPr>
          <a:lstStyle/>
          <a:p>
            <a:pPr algn="just"/>
            <a:r>
              <a:rPr lang="ru-RU" sz="4900" b="1">
                <a:solidFill>
                  <a:schemeClr val="bg1"/>
                </a:solidFill>
                <a:ea typeface="Times New Roman" pitchFamily="18" charset="0"/>
                <a:cs typeface="Arial" charset="0"/>
              </a:rPr>
              <a:t>Безусловно-рефлекторное слюноотделение</a:t>
            </a:r>
            <a:endParaRPr lang="ru-RU" sz="4900" b="1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uralzoo.com/img/part_d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3494" y="2935819"/>
            <a:ext cx="11017038" cy="112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petcareeducation.com/wp-content/woo_custom/68-Fotolia_16135834_XS.jpg"/>
          <p:cNvPicPr>
            <a:picLocks noChangeAspect="1" noChangeArrowheads="1"/>
          </p:cNvPicPr>
          <p:nvPr/>
        </p:nvPicPr>
        <p:blipFill>
          <a:blip r:embed="rId3"/>
          <a:srcRect l="17688" t="12544" r="18633" b="15900"/>
          <a:stretch>
            <a:fillRect/>
          </a:stretch>
        </p:blipFill>
        <p:spPr bwMode="auto">
          <a:xfrm>
            <a:off x="1131887" y="9889068"/>
            <a:ext cx="5093494" cy="41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апля 7"/>
          <p:cNvSpPr/>
          <p:nvPr/>
        </p:nvSpPr>
        <p:spPr>
          <a:xfrm rot="19169061">
            <a:off x="5961274" y="8330165"/>
            <a:ext cx="858349" cy="1359747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8248" tIns="94124" rIns="188248" bIns="9412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37149" y="772585"/>
            <a:ext cx="11032320" cy="132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8248" tIns="94124" rIns="188248" bIns="94124">
            <a:spAutoFit/>
          </a:bodyPr>
          <a:lstStyle/>
          <a:p>
            <a:r>
              <a:rPr lang="ru-RU" sz="7400" b="1">
                <a:solidFill>
                  <a:schemeClr val="bg1"/>
                </a:solidFill>
                <a:cs typeface="Arial" charset="0"/>
              </a:rPr>
              <a:t>Безусловный рефлек</a:t>
            </a:r>
            <a:r>
              <a:rPr lang="ru-RU" sz="6600" b="1">
                <a:solidFill>
                  <a:schemeClr val="bg1"/>
                </a:solidFill>
                <a:cs typeface="Arial" charset="0"/>
              </a:rPr>
              <a:t>с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756</Words>
  <Application>Microsoft Office PowerPoint</Application>
  <PresentationFormat>Произвольный</PresentationFormat>
  <Paragraphs>95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Собака Павлова Музей Павлова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MSHOME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Admin</cp:lastModifiedBy>
  <cp:revision>36</cp:revision>
  <dcterms:created xsi:type="dcterms:W3CDTF">2010-05-20T16:57:19Z</dcterms:created>
  <dcterms:modified xsi:type="dcterms:W3CDTF">2017-02-28T18:41:45Z</dcterms:modified>
</cp:coreProperties>
</file>