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308" r:id="rId3"/>
    <p:sldId id="355" r:id="rId4"/>
    <p:sldId id="309" r:id="rId5"/>
    <p:sldId id="369" r:id="rId6"/>
    <p:sldId id="402" r:id="rId7"/>
    <p:sldId id="359" r:id="rId8"/>
    <p:sldId id="356" r:id="rId9"/>
    <p:sldId id="357" r:id="rId10"/>
    <p:sldId id="358" r:id="rId11"/>
    <p:sldId id="267" r:id="rId12"/>
    <p:sldId id="361" r:id="rId13"/>
    <p:sldId id="364" r:id="rId14"/>
    <p:sldId id="363" r:id="rId15"/>
    <p:sldId id="365" r:id="rId16"/>
    <p:sldId id="367" r:id="rId17"/>
    <p:sldId id="366" r:id="rId18"/>
    <p:sldId id="362" r:id="rId19"/>
    <p:sldId id="368" r:id="rId20"/>
    <p:sldId id="370" r:id="rId21"/>
    <p:sldId id="409" r:id="rId22"/>
    <p:sldId id="371" r:id="rId23"/>
    <p:sldId id="373" r:id="rId24"/>
    <p:sldId id="372" r:id="rId25"/>
    <p:sldId id="377" r:id="rId26"/>
    <p:sldId id="396" r:id="rId27"/>
    <p:sldId id="397" r:id="rId28"/>
    <p:sldId id="398" r:id="rId29"/>
    <p:sldId id="399" r:id="rId30"/>
    <p:sldId id="400" r:id="rId31"/>
    <p:sldId id="401" r:id="rId32"/>
    <p:sldId id="375" r:id="rId33"/>
    <p:sldId id="395" r:id="rId34"/>
    <p:sldId id="393" r:id="rId35"/>
    <p:sldId id="394" r:id="rId36"/>
    <p:sldId id="407" r:id="rId37"/>
    <p:sldId id="381" r:id="rId38"/>
    <p:sldId id="405" r:id="rId39"/>
    <p:sldId id="406" r:id="rId40"/>
    <p:sldId id="408" r:id="rId41"/>
    <p:sldId id="403" r:id="rId42"/>
    <p:sldId id="404" r:id="rId43"/>
    <p:sldId id="412" r:id="rId44"/>
    <p:sldId id="410" r:id="rId45"/>
    <p:sldId id="411" r:id="rId46"/>
    <p:sldId id="413" r:id="rId47"/>
    <p:sldId id="414" r:id="rId48"/>
    <p:sldId id="418" r:id="rId49"/>
    <p:sldId id="416" r:id="rId50"/>
    <p:sldId id="417" r:id="rId51"/>
    <p:sldId id="415" r:id="rId52"/>
    <p:sldId id="321" r:id="rId53"/>
    <p:sldId id="319" r:id="rId54"/>
    <p:sldId id="322" r:id="rId5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1207"/>
    <a:srgbClr val="C41402"/>
    <a:srgbClr val="2727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84" autoAdjust="0"/>
    <p:restoredTop sz="94667" autoAdjust="0"/>
  </p:normalViewPr>
  <p:slideViewPr>
    <p:cSldViewPr>
      <p:cViewPr>
        <p:scale>
          <a:sx n="66" d="100"/>
          <a:sy n="66" d="100"/>
        </p:scale>
        <p:origin x="-1398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892FA-F45D-4F82-AFB2-F1E985340B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A2FBE-EA15-46FF-95DE-7995FA96A7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67EEB-85AD-4209-A62D-EA19F5CE1A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B74D6-F04F-439C-84EE-EAB4354051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B5B30-CB2B-4B07-97DD-4D3D62DA4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676EA-6882-4402-85AC-179B7978AF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EAF72-20D6-44FE-A76C-D76A61891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7D6E4-E9D0-45E1-8FE2-B0E5C6C2A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AC173-7B7D-455D-B6E2-DCCDE5B9C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1C817-1492-4DCF-9706-741EAEF9E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2A21A-D181-45AA-9930-ED4F5CB1A7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F0E94-DF88-42C2-B613-3F448E03E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9E5CA-DB18-4D55-86C5-0A898E2AF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9487E-1D74-4570-969F-8AAAA200F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65328F-94D1-48C9-8910-9E149021D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685" r:id="rId3"/>
    <p:sldLayoutId id="2147483684" r:id="rId4"/>
    <p:sldLayoutId id="2147483683" r:id="rId5"/>
    <p:sldLayoutId id="2147483682" r:id="rId6"/>
    <p:sldLayoutId id="2147483681" r:id="rId7"/>
    <p:sldLayoutId id="2147483680" r:id="rId8"/>
    <p:sldLayoutId id="2147483679" r:id="rId9"/>
    <p:sldLayoutId id="2147483678" r:id="rId10"/>
    <p:sldLayoutId id="2147483677" r:id="rId11"/>
    <p:sldLayoutId id="2147483688" r:id="rId12"/>
    <p:sldLayoutId id="2147483689" r:id="rId13"/>
    <p:sldLayoutId id="2147483690" r:id="rId14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image" Target="../media/image2.png"/><Relationship Id="rId16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5" Type="http://schemas.openxmlformats.org/officeDocument/2006/relationships/image" Target="../media/image41.jpeg"/><Relationship Id="rId10" Type="http://schemas.openxmlformats.org/officeDocument/2006/relationships/image" Target="../media/image36.jpeg"/><Relationship Id="rId4" Type="http://schemas.openxmlformats.org/officeDocument/2006/relationships/image" Target="../media/image29.jpe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7" Type="http://schemas.openxmlformats.org/officeDocument/2006/relationships/slide" Target="slide3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slide" Target="slide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7" Type="http://schemas.openxmlformats.org/officeDocument/2006/relationships/image" Target="../media/image8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H:\Биология презентации\переделать\на конкурс человек\Your Quality Anatomy File_files\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WordArt 7"/>
          <p:cNvSpPr>
            <a:spLocks noChangeArrowheads="1" noChangeShapeType="1" noTextEdit="1"/>
          </p:cNvSpPr>
          <p:nvPr/>
        </p:nvSpPr>
        <p:spPr bwMode="auto">
          <a:xfrm>
            <a:off x="900113" y="2276475"/>
            <a:ext cx="7561262" cy="81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606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3333CC"/>
                </a:solidFill>
                <a:miter lim="800000"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0" y="2428875"/>
            <a:ext cx="9144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 b="1">
                <a:latin typeface="Monotype Corsiva" pitchFamily="66" charset="0"/>
              </a:rPr>
              <a:t>Опорно-двигательная </a:t>
            </a:r>
          </a:p>
          <a:p>
            <a:pPr algn="ctr"/>
            <a:r>
              <a:rPr lang="ru-RU" sz="7200" b="1">
                <a:latin typeface="Monotype Corsiva" pitchFamily="66" charset="0"/>
              </a:rPr>
              <a:t>система человека. </a:t>
            </a:r>
          </a:p>
          <a:p>
            <a:pPr algn="ctr"/>
            <a:r>
              <a:rPr lang="ru-RU" sz="7200" b="1">
                <a:latin typeface="Monotype Corsiva" pitchFamily="66" charset="0"/>
              </a:rPr>
              <a:t>Гигиена ОДС.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:\Биология презентации\переделать\на конкурс человек\Your Quality Anatomy File_files\фон копия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3" descr="H:\Биология презентации\переделать\на конкурс человек\Рисунок4 копия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9113"/>
            <a:ext cx="6059488" cy="633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3"/>
          <p:cNvSpPr>
            <a:spLocks noChangeArrowheads="1"/>
          </p:cNvSpPr>
          <p:nvPr/>
        </p:nvSpPr>
        <p:spPr bwMode="auto">
          <a:xfrm>
            <a:off x="5143500" y="1428750"/>
            <a:ext cx="2484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Истинные ребра</a:t>
            </a:r>
          </a:p>
        </p:txBody>
      </p:sp>
      <p:sp>
        <p:nvSpPr>
          <p:cNvPr id="25604" name="Прямоугольник 4"/>
          <p:cNvSpPr>
            <a:spLocks noChangeArrowheads="1"/>
          </p:cNvSpPr>
          <p:nvPr/>
        </p:nvSpPr>
        <p:spPr bwMode="auto">
          <a:xfrm>
            <a:off x="6000750" y="2571750"/>
            <a:ext cx="29289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Грудино-реберные</a:t>
            </a:r>
          </a:p>
          <a:p>
            <a:r>
              <a:rPr lang="ru-RU" b="1"/>
              <a:t>суставы</a:t>
            </a:r>
          </a:p>
        </p:txBody>
      </p:sp>
      <p:sp>
        <p:nvSpPr>
          <p:cNvPr id="25605" name="Прямоугольник 5"/>
          <p:cNvSpPr>
            <a:spLocks noChangeArrowheads="1"/>
          </p:cNvSpPr>
          <p:nvPr/>
        </p:nvSpPr>
        <p:spPr bwMode="auto">
          <a:xfrm>
            <a:off x="5929313" y="3500438"/>
            <a:ext cx="26431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Хрящевые части</a:t>
            </a:r>
          </a:p>
          <a:p>
            <a:r>
              <a:rPr lang="ru-RU" b="1"/>
              <a:t>ребер</a:t>
            </a:r>
          </a:p>
        </p:txBody>
      </p:sp>
      <p:sp>
        <p:nvSpPr>
          <p:cNvPr id="25606" name="Прямоугольник 6"/>
          <p:cNvSpPr>
            <a:spLocks noChangeArrowheads="1"/>
          </p:cNvSpPr>
          <p:nvPr/>
        </p:nvSpPr>
        <p:spPr bwMode="auto">
          <a:xfrm>
            <a:off x="5072063" y="4714875"/>
            <a:ext cx="2193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Ложные ребра</a:t>
            </a:r>
          </a:p>
        </p:txBody>
      </p:sp>
      <p:sp>
        <p:nvSpPr>
          <p:cNvPr id="25607" name="Прямоугольник 7"/>
          <p:cNvSpPr>
            <a:spLocks noChangeArrowheads="1"/>
          </p:cNvSpPr>
          <p:nvPr/>
        </p:nvSpPr>
        <p:spPr bwMode="auto">
          <a:xfrm>
            <a:off x="5929313" y="5643563"/>
            <a:ext cx="21399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Реберная дуга</a:t>
            </a:r>
          </a:p>
        </p:txBody>
      </p:sp>
      <p:sp>
        <p:nvSpPr>
          <p:cNvPr id="25608" name="Прямоугольник 8"/>
          <p:cNvSpPr>
            <a:spLocks noChangeArrowheads="1"/>
          </p:cNvSpPr>
          <p:nvPr/>
        </p:nvSpPr>
        <p:spPr bwMode="auto">
          <a:xfrm>
            <a:off x="5992813" y="6396038"/>
            <a:ext cx="3151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Колеблющиеся ребра</a:t>
            </a:r>
          </a:p>
        </p:txBody>
      </p:sp>
      <p:sp>
        <p:nvSpPr>
          <p:cNvPr id="25609" name="TextBox 9"/>
          <p:cNvSpPr txBox="1">
            <a:spLocks noChangeArrowheads="1"/>
          </p:cNvSpPr>
          <p:nvPr/>
        </p:nvSpPr>
        <p:spPr bwMode="auto">
          <a:xfrm>
            <a:off x="2714625" y="214313"/>
            <a:ext cx="59293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latin typeface="Monotype Corsiva" pitchFamily="66" charset="0"/>
              </a:rPr>
              <a:t>Грудная клетка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:\Биология презентации\переделать\на конкурс человек\Your Quality Anatomy File_files\фон копия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 Box 8"/>
          <p:cNvSpPr txBox="1">
            <a:spLocks noChangeArrowheads="1"/>
          </p:cNvSpPr>
          <p:nvPr/>
        </p:nvSpPr>
        <p:spPr bwMode="auto">
          <a:xfrm>
            <a:off x="5286375" y="357188"/>
            <a:ext cx="1487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Ключица</a:t>
            </a:r>
          </a:p>
        </p:txBody>
      </p:sp>
      <p:sp>
        <p:nvSpPr>
          <p:cNvPr id="26627" name="Text Box 9"/>
          <p:cNvSpPr txBox="1">
            <a:spLocks noChangeArrowheads="1"/>
          </p:cNvSpPr>
          <p:nvPr/>
        </p:nvSpPr>
        <p:spPr bwMode="auto">
          <a:xfrm>
            <a:off x="5286375" y="1143000"/>
            <a:ext cx="1362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Лопатка</a:t>
            </a:r>
          </a:p>
        </p:txBody>
      </p:sp>
      <p:sp>
        <p:nvSpPr>
          <p:cNvPr id="26628" name="Text Box 10"/>
          <p:cNvSpPr txBox="1">
            <a:spLocks noChangeArrowheads="1"/>
          </p:cNvSpPr>
          <p:nvPr/>
        </p:nvSpPr>
        <p:spPr bwMode="auto">
          <a:xfrm>
            <a:off x="4214813" y="2357438"/>
            <a:ext cx="23637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Плечевая</a:t>
            </a:r>
            <a:r>
              <a:rPr lang="ru-RU" sz="2000" b="1"/>
              <a:t> </a:t>
            </a:r>
            <a:r>
              <a:rPr lang="ru-RU" b="1"/>
              <a:t>кость</a:t>
            </a:r>
          </a:p>
        </p:txBody>
      </p:sp>
      <p:sp>
        <p:nvSpPr>
          <p:cNvPr id="26629" name="Text Box 11"/>
          <p:cNvSpPr txBox="1">
            <a:spLocks noChangeArrowheads="1"/>
          </p:cNvSpPr>
          <p:nvPr/>
        </p:nvSpPr>
        <p:spPr bwMode="auto">
          <a:xfrm>
            <a:off x="3571875" y="4357688"/>
            <a:ext cx="23542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Локтевая</a:t>
            </a:r>
            <a:r>
              <a:rPr lang="ru-RU" sz="2000" b="1"/>
              <a:t> </a:t>
            </a:r>
            <a:r>
              <a:rPr lang="ru-RU" b="1"/>
              <a:t>кость</a:t>
            </a:r>
          </a:p>
        </p:txBody>
      </p:sp>
      <p:sp>
        <p:nvSpPr>
          <p:cNvPr id="26630" name="Text Box 12"/>
          <p:cNvSpPr txBox="1">
            <a:spLocks noChangeArrowheads="1"/>
          </p:cNvSpPr>
          <p:nvPr/>
        </p:nvSpPr>
        <p:spPr bwMode="auto">
          <a:xfrm>
            <a:off x="3643313" y="3786188"/>
            <a:ext cx="2198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Лучевая</a:t>
            </a:r>
            <a:r>
              <a:rPr lang="ru-RU" sz="2000" b="1"/>
              <a:t> </a:t>
            </a:r>
            <a:r>
              <a:rPr lang="ru-RU" b="1"/>
              <a:t>кость</a:t>
            </a:r>
          </a:p>
        </p:txBody>
      </p:sp>
      <p:sp>
        <p:nvSpPr>
          <p:cNvPr id="26631" name="Text Box 13"/>
          <p:cNvSpPr txBox="1">
            <a:spLocks noChangeArrowheads="1"/>
          </p:cNvSpPr>
          <p:nvPr/>
        </p:nvSpPr>
        <p:spPr bwMode="auto">
          <a:xfrm>
            <a:off x="3286125" y="5286375"/>
            <a:ext cx="2309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Кости</a:t>
            </a:r>
            <a:r>
              <a:rPr lang="ru-RU" sz="2000" b="1"/>
              <a:t> </a:t>
            </a:r>
            <a:r>
              <a:rPr lang="ru-RU" b="1"/>
              <a:t>запястья</a:t>
            </a:r>
          </a:p>
        </p:txBody>
      </p:sp>
      <p:sp>
        <p:nvSpPr>
          <p:cNvPr id="26632" name="Text Box 15"/>
          <p:cNvSpPr txBox="1">
            <a:spLocks noChangeArrowheads="1"/>
          </p:cNvSpPr>
          <p:nvPr/>
        </p:nvSpPr>
        <p:spPr bwMode="auto">
          <a:xfrm>
            <a:off x="3214688" y="6072188"/>
            <a:ext cx="2644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Фаланги</a:t>
            </a:r>
            <a:r>
              <a:rPr lang="ru-RU" sz="2000" b="1"/>
              <a:t> </a:t>
            </a:r>
            <a:r>
              <a:rPr lang="ru-RU" b="1"/>
              <a:t>пальцев</a:t>
            </a:r>
          </a:p>
        </p:txBody>
      </p:sp>
      <p:sp>
        <p:nvSpPr>
          <p:cNvPr id="26633" name="AutoShape 16"/>
          <p:cNvSpPr>
            <a:spLocks/>
          </p:cNvSpPr>
          <p:nvPr/>
        </p:nvSpPr>
        <p:spPr bwMode="auto">
          <a:xfrm>
            <a:off x="6715125" y="428625"/>
            <a:ext cx="144463" cy="1150938"/>
          </a:xfrm>
          <a:prstGeom prst="rightBrace">
            <a:avLst>
              <a:gd name="adj1" fmla="val 66392"/>
              <a:gd name="adj2" fmla="val 50069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4" name="Text Box 17"/>
          <p:cNvSpPr txBox="1">
            <a:spLocks noChangeArrowheads="1"/>
          </p:cNvSpPr>
          <p:nvPr/>
        </p:nvSpPr>
        <p:spPr bwMode="auto">
          <a:xfrm>
            <a:off x="7000875" y="642938"/>
            <a:ext cx="20716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Пояс верхней</a:t>
            </a:r>
          </a:p>
          <a:p>
            <a:r>
              <a:rPr lang="ru-RU" b="1"/>
              <a:t>конечности</a:t>
            </a:r>
          </a:p>
        </p:txBody>
      </p:sp>
      <p:pic>
        <p:nvPicPr>
          <p:cNvPr id="26635" name="Picture 3" descr="H:\Биология презентации\переделать\на конкурс человек\Рисунок9а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0"/>
            <a:ext cx="3143250" cy="680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3143250" y="571500"/>
            <a:ext cx="18573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714625" y="1357313"/>
            <a:ext cx="2286000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2071688" y="2643188"/>
            <a:ext cx="20002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714500" y="4000500"/>
            <a:ext cx="17145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928813" y="4572000"/>
            <a:ext cx="1500187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500188" y="6286500"/>
            <a:ext cx="164306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500188" y="5929313"/>
            <a:ext cx="1643062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3" name="Text Box 11"/>
          <p:cNvSpPr txBox="1">
            <a:spLocks noChangeArrowheads="1"/>
          </p:cNvSpPr>
          <p:nvPr/>
        </p:nvSpPr>
        <p:spPr bwMode="auto">
          <a:xfrm>
            <a:off x="3214688" y="5715000"/>
            <a:ext cx="2036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Кости</a:t>
            </a:r>
            <a:r>
              <a:rPr lang="ru-RU" sz="2000" b="1"/>
              <a:t> </a:t>
            </a:r>
            <a:r>
              <a:rPr lang="ru-RU" b="1"/>
              <a:t>пястья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1500188" y="5500688"/>
            <a:ext cx="164306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5" name="TextBox 55"/>
          <p:cNvSpPr txBox="1">
            <a:spLocks noChangeArrowheads="1"/>
          </p:cNvSpPr>
          <p:nvPr/>
        </p:nvSpPr>
        <p:spPr bwMode="auto">
          <a:xfrm>
            <a:off x="6215063" y="5072063"/>
            <a:ext cx="271462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Monotype Corsiva" pitchFamily="66" charset="0"/>
              </a:rPr>
              <a:t>Верхняя конечность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:\Биология презентации\переделать\на конкурс человек\Your Quality Anatomy File_files\фон копия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3" descr="H:\Биология презентации\переделать\на конкурс человек\Рисунок7а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214313"/>
            <a:ext cx="1571625" cy="664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H:\Биология презентации\переделать\на конкурс человек\Рисунок16 копия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63" y="4500563"/>
            <a:ext cx="21621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>
            <a:endCxn id="27660" idx="1"/>
          </p:cNvCxnSpPr>
          <p:nvPr/>
        </p:nvCxnSpPr>
        <p:spPr>
          <a:xfrm>
            <a:off x="1428750" y="642938"/>
            <a:ext cx="1571625" cy="158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endCxn id="27663" idx="1"/>
          </p:cNvCxnSpPr>
          <p:nvPr/>
        </p:nvCxnSpPr>
        <p:spPr>
          <a:xfrm rot="5400000" flipH="1" flipV="1">
            <a:off x="1565276" y="3779837"/>
            <a:ext cx="1370012" cy="13573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endCxn id="27665" idx="1"/>
          </p:cNvCxnSpPr>
          <p:nvPr/>
        </p:nvCxnSpPr>
        <p:spPr>
          <a:xfrm flipV="1">
            <a:off x="1785938" y="5159375"/>
            <a:ext cx="1000125" cy="9128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000250" y="5857875"/>
            <a:ext cx="2286000" cy="3571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endCxn id="27662" idx="1"/>
          </p:cNvCxnSpPr>
          <p:nvPr/>
        </p:nvCxnSpPr>
        <p:spPr>
          <a:xfrm rot="5400000" flipH="1" flipV="1">
            <a:off x="1458118" y="3101182"/>
            <a:ext cx="1655763" cy="1143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endCxn id="27661" idx="1"/>
          </p:cNvCxnSpPr>
          <p:nvPr/>
        </p:nvCxnSpPr>
        <p:spPr>
          <a:xfrm>
            <a:off x="1214438" y="2000250"/>
            <a:ext cx="1500187" cy="158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12" idx="6"/>
          </p:cNvCxnSpPr>
          <p:nvPr/>
        </p:nvCxnSpPr>
        <p:spPr>
          <a:xfrm>
            <a:off x="1928813" y="3714750"/>
            <a:ext cx="4929187" cy="200025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1285875" y="3357563"/>
            <a:ext cx="642938" cy="714375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660" name="TextBox 17"/>
          <p:cNvSpPr txBox="1">
            <a:spLocks noChangeArrowheads="1"/>
          </p:cNvSpPr>
          <p:nvPr/>
        </p:nvSpPr>
        <p:spPr bwMode="auto">
          <a:xfrm>
            <a:off x="3000375" y="428625"/>
            <a:ext cx="2071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Тазовые кости</a:t>
            </a:r>
          </a:p>
        </p:txBody>
      </p:sp>
      <p:sp>
        <p:nvSpPr>
          <p:cNvPr id="27661" name="TextBox 19"/>
          <p:cNvSpPr txBox="1">
            <a:spLocks noChangeArrowheads="1"/>
          </p:cNvSpPr>
          <p:nvPr/>
        </p:nvSpPr>
        <p:spPr bwMode="auto">
          <a:xfrm>
            <a:off x="2714625" y="1785938"/>
            <a:ext cx="2420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Бедренные кости</a:t>
            </a:r>
          </a:p>
        </p:txBody>
      </p:sp>
      <p:sp>
        <p:nvSpPr>
          <p:cNvPr id="27662" name="Text Box 6"/>
          <p:cNvSpPr txBox="1">
            <a:spLocks noChangeArrowheads="1"/>
          </p:cNvSpPr>
          <p:nvPr/>
        </p:nvSpPr>
        <p:spPr bwMode="ltGray">
          <a:xfrm>
            <a:off x="2857500" y="2428875"/>
            <a:ext cx="22145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/>
              <a:t>Большая </a:t>
            </a:r>
          </a:p>
          <a:p>
            <a:r>
              <a:rPr kumimoji="0" lang="ru-RU"/>
              <a:t>берцовая  кость</a:t>
            </a:r>
          </a:p>
        </p:txBody>
      </p:sp>
      <p:sp>
        <p:nvSpPr>
          <p:cNvPr id="27663" name="Text Box 6"/>
          <p:cNvSpPr txBox="1">
            <a:spLocks noChangeArrowheads="1"/>
          </p:cNvSpPr>
          <p:nvPr/>
        </p:nvSpPr>
        <p:spPr bwMode="ltGray">
          <a:xfrm>
            <a:off x="2928938" y="3357563"/>
            <a:ext cx="22145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/>
              <a:t>Малая </a:t>
            </a:r>
          </a:p>
          <a:p>
            <a:r>
              <a:rPr kumimoji="0" lang="ru-RU"/>
              <a:t>берцовая  кость</a:t>
            </a:r>
          </a:p>
        </p:txBody>
      </p:sp>
      <p:cxnSp>
        <p:nvCxnSpPr>
          <p:cNvPr id="42" name="Прямая соединительная линия 41"/>
          <p:cNvCxnSpPr>
            <a:endCxn id="27666" idx="1"/>
          </p:cNvCxnSpPr>
          <p:nvPr/>
        </p:nvCxnSpPr>
        <p:spPr>
          <a:xfrm flipV="1">
            <a:off x="1714500" y="5661025"/>
            <a:ext cx="1071563" cy="6254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5" name="TextBox 49"/>
          <p:cNvSpPr txBox="1">
            <a:spLocks noChangeArrowheads="1"/>
          </p:cNvSpPr>
          <p:nvPr/>
        </p:nvSpPr>
        <p:spPr bwMode="auto">
          <a:xfrm>
            <a:off x="2786063" y="4929188"/>
            <a:ext cx="18367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Предплюсна</a:t>
            </a:r>
          </a:p>
        </p:txBody>
      </p:sp>
      <p:sp>
        <p:nvSpPr>
          <p:cNvPr id="27666" name="TextBox 51"/>
          <p:cNvSpPr txBox="1">
            <a:spLocks noChangeArrowheads="1"/>
          </p:cNvSpPr>
          <p:nvPr/>
        </p:nvSpPr>
        <p:spPr bwMode="auto">
          <a:xfrm>
            <a:off x="2786063" y="5429250"/>
            <a:ext cx="1228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Плюсна</a:t>
            </a:r>
          </a:p>
        </p:txBody>
      </p:sp>
      <p:sp>
        <p:nvSpPr>
          <p:cNvPr id="27667" name="TextBox 57"/>
          <p:cNvSpPr txBox="1">
            <a:spLocks noChangeArrowheads="1"/>
          </p:cNvSpPr>
          <p:nvPr/>
        </p:nvSpPr>
        <p:spPr bwMode="auto">
          <a:xfrm>
            <a:off x="3929063" y="6143625"/>
            <a:ext cx="1314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Фаланги</a:t>
            </a:r>
          </a:p>
        </p:txBody>
      </p:sp>
      <p:sp>
        <p:nvSpPr>
          <p:cNvPr id="27668" name="TextBox 62"/>
          <p:cNvSpPr txBox="1">
            <a:spLocks noChangeArrowheads="1"/>
          </p:cNvSpPr>
          <p:nvPr/>
        </p:nvSpPr>
        <p:spPr bwMode="auto">
          <a:xfrm>
            <a:off x="5500688" y="4000500"/>
            <a:ext cx="1241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6 Хрящ</a:t>
            </a:r>
          </a:p>
        </p:txBody>
      </p:sp>
      <p:sp>
        <p:nvSpPr>
          <p:cNvPr id="27669" name="TextBox 63"/>
          <p:cNvSpPr txBox="1">
            <a:spLocks noChangeArrowheads="1"/>
          </p:cNvSpPr>
          <p:nvPr/>
        </p:nvSpPr>
        <p:spPr bwMode="auto">
          <a:xfrm>
            <a:off x="5857875" y="3071813"/>
            <a:ext cx="28463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4 Суставная головка</a:t>
            </a:r>
          </a:p>
        </p:txBody>
      </p:sp>
      <p:sp>
        <p:nvSpPr>
          <p:cNvPr id="27670" name="TextBox 64"/>
          <p:cNvSpPr txBox="1">
            <a:spLocks noChangeArrowheads="1"/>
          </p:cNvSpPr>
          <p:nvPr/>
        </p:nvSpPr>
        <p:spPr bwMode="auto">
          <a:xfrm>
            <a:off x="5429250" y="1857375"/>
            <a:ext cx="3286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 Суставная впадина</a:t>
            </a:r>
          </a:p>
        </p:txBody>
      </p:sp>
      <p:sp>
        <p:nvSpPr>
          <p:cNvPr id="27671" name="TextBox 65"/>
          <p:cNvSpPr txBox="1">
            <a:spLocks noChangeArrowheads="1"/>
          </p:cNvSpPr>
          <p:nvPr/>
        </p:nvSpPr>
        <p:spPr bwMode="auto">
          <a:xfrm>
            <a:off x="5643563" y="2286000"/>
            <a:ext cx="2857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2 Надкостница</a:t>
            </a:r>
          </a:p>
        </p:txBody>
      </p:sp>
      <p:sp>
        <p:nvSpPr>
          <p:cNvPr id="27672" name="TextBox 66"/>
          <p:cNvSpPr txBox="1">
            <a:spLocks noChangeArrowheads="1"/>
          </p:cNvSpPr>
          <p:nvPr/>
        </p:nvSpPr>
        <p:spPr bwMode="auto">
          <a:xfrm>
            <a:off x="5786438" y="2714625"/>
            <a:ext cx="26019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3 Суставная сумка</a:t>
            </a:r>
          </a:p>
        </p:txBody>
      </p:sp>
      <p:sp>
        <p:nvSpPr>
          <p:cNvPr id="27673" name="TextBox 67"/>
          <p:cNvSpPr txBox="1">
            <a:spLocks noChangeArrowheads="1"/>
          </p:cNvSpPr>
          <p:nvPr/>
        </p:nvSpPr>
        <p:spPr bwMode="auto">
          <a:xfrm>
            <a:off x="5786438" y="3500438"/>
            <a:ext cx="3086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5 Суставная жидкость</a:t>
            </a:r>
          </a:p>
        </p:txBody>
      </p:sp>
      <p:sp>
        <p:nvSpPr>
          <p:cNvPr id="27674" name="Text Box 12"/>
          <p:cNvSpPr txBox="1">
            <a:spLocks noChangeArrowheads="1"/>
          </p:cNvSpPr>
          <p:nvPr/>
        </p:nvSpPr>
        <p:spPr bwMode="ltGray">
          <a:xfrm>
            <a:off x="4214813" y="5643563"/>
            <a:ext cx="220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ru-RU"/>
              <a:t>Пяточная кость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1643063" y="6429375"/>
            <a:ext cx="2276475" cy="714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76" name="TextBox 34"/>
          <p:cNvSpPr txBox="1">
            <a:spLocks noChangeArrowheads="1"/>
          </p:cNvSpPr>
          <p:nvPr/>
        </p:nvSpPr>
        <p:spPr bwMode="auto">
          <a:xfrm>
            <a:off x="5214938" y="0"/>
            <a:ext cx="392906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latin typeface="Monotype Corsiva" pitchFamily="66" charset="0"/>
              </a:rPr>
              <a:t>Нижняя </a:t>
            </a:r>
          </a:p>
          <a:p>
            <a:r>
              <a:rPr lang="ru-RU" sz="5400" b="1">
                <a:latin typeface="Monotype Corsiva" pitchFamily="66" charset="0"/>
              </a:rPr>
              <a:t>  конечность</a:t>
            </a:r>
          </a:p>
        </p:txBody>
      </p:sp>
      <p:sp>
        <p:nvSpPr>
          <p:cNvPr id="27677" name="TextBox 35"/>
          <p:cNvSpPr txBox="1">
            <a:spLocks noChangeArrowheads="1"/>
          </p:cNvSpPr>
          <p:nvPr/>
        </p:nvSpPr>
        <p:spPr bwMode="auto">
          <a:xfrm>
            <a:off x="7715250" y="5072063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7678" name="TextBox 36"/>
          <p:cNvSpPr txBox="1">
            <a:spLocks noChangeArrowheads="1"/>
          </p:cNvSpPr>
          <p:nvPr/>
        </p:nvSpPr>
        <p:spPr bwMode="auto">
          <a:xfrm>
            <a:off x="7429500" y="4714875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679" name="TextBox 37"/>
          <p:cNvSpPr txBox="1">
            <a:spLocks noChangeArrowheads="1"/>
          </p:cNvSpPr>
          <p:nvPr/>
        </p:nvSpPr>
        <p:spPr bwMode="auto">
          <a:xfrm>
            <a:off x="6929438" y="542925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7680" name="TextBox 38"/>
          <p:cNvSpPr txBox="1">
            <a:spLocks noChangeArrowheads="1"/>
          </p:cNvSpPr>
          <p:nvPr/>
        </p:nvSpPr>
        <p:spPr bwMode="auto">
          <a:xfrm>
            <a:off x="7858125" y="578643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7681" name="TextBox 39"/>
          <p:cNvSpPr txBox="1">
            <a:spLocks noChangeArrowheads="1"/>
          </p:cNvSpPr>
          <p:nvPr/>
        </p:nvSpPr>
        <p:spPr bwMode="auto">
          <a:xfrm>
            <a:off x="7358063" y="542925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7682" name="TextBox 40"/>
          <p:cNvSpPr txBox="1">
            <a:spLocks noChangeArrowheads="1"/>
          </p:cNvSpPr>
          <p:nvPr/>
        </p:nvSpPr>
        <p:spPr bwMode="auto">
          <a:xfrm>
            <a:off x="8429625" y="5357813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3" name="Левая фигурная скобка 42"/>
          <p:cNvSpPr/>
          <p:nvPr/>
        </p:nvSpPr>
        <p:spPr>
          <a:xfrm>
            <a:off x="7143750" y="5143500"/>
            <a:ext cx="214313" cy="1071563"/>
          </a:xfrm>
          <a:prstGeom prst="leftBrace">
            <a:avLst>
              <a:gd name="adj1" fmla="val 20162"/>
              <a:gd name="adj2" fmla="val 4842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5" name="Прямая соединительная линия 44"/>
          <p:cNvCxnSpPr>
            <a:stCxn id="27682" idx="1"/>
          </p:cNvCxnSpPr>
          <p:nvPr/>
        </p:nvCxnSpPr>
        <p:spPr>
          <a:xfrm rot="10800000">
            <a:off x="8072438" y="5500688"/>
            <a:ext cx="357187" cy="571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27682" idx="1"/>
          </p:cNvCxnSpPr>
          <p:nvPr/>
        </p:nvCxnSpPr>
        <p:spPr>
          <a:xfrm rot="10800000" flipV="1">
            <a:off x="7929563" y="5557838"/>
            <a:ext cx="500062" cy="857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86" name="TextBox 49"/>
          <p:cNvSpPr txBox="1">
            <a:spLocks noChangeArrowheads="1"/>
          </p:cNvSpPr>
          <p:nvPr/>
        </p:nvSpPr>
        <p:spPr bwMode="auto">
          <a:xfrm>
            <a:off x="5214938" y="4500563"/>
            <a:ext cx="2149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7 Надколенник</a:t>
            </a:r>
          </a:p>
        </p:txBody>
      </p:sp>
      <p:sp>
        <p:nvSpPr>
          <p:cNvPr id="27687" name="TextBox 50"/>
          <p:cNvSpPr txBox="1">
            <a:spLocks noChangeArrowheads="1"/>
          </p:cNvSpPr>
          <p:nvPr/>
        </p:nvSpPr>
        <p:spPr bwMode="auto">
          <a:xfrm>
            <a:off x="1428750" y="3357563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00"/>
                </a:solidFill>
              </a:rPr>
              <a:t>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:\Биология презентации\переделать\на конкурс человек\Your Quality Anatomy File_files\фон копия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642938" y="500063"/>
            <a:ext cx="8072437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b="1">
                <a:latin typeface="Monotype Corsiva" pitchFamily="66" charset="0"/>
              </a:rPr>
              <a:t>Скелет человека имеет ряд отличий от скелета млекопитающих животных :</a:t>
            </a:r>
          </a:p>
        </p:txBody>
      </p:sp>
      <p:pic>
        <p:nvPicPr>
          <p:cNvPr id="28675" name="Picture 4" descr="E:\Картинки\картинки\HiTechSolutions_Logo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7250" y="4429125"/>
            <a:ext cx="1643063" cy="21478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:\Биология презентации\переделать\на конкурс человек\Your Quality Anatomy File_files\фон копия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H:\Биология презентации\переделать\на конкурс человек\Рисунок6а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500063"/>
            <a:ext cx="47371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Левая фигурная скобка 4"/>
          <p:cNvSpPr/>
          <p:nvPr/>
        </p:nvSpPr>
        <p:spPr>
          <a:xfrm rot="10800000">
            <a:off x="6786563" y="1714500"/>
            <a:ext cx="857250" cy="3857625"/>
          </a:xfrm>
          <a:prstGeom prst="leftBrace">
            <a:avLst>
              <a:gd name="adj1" fmla="val 43861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Левая фигурная скобка 5"/>
          <p:cNvSpPr/>
          <p:nvPr/>
        </p:nvSpPr>
        <p:spPr>
          <a:xfrm>
            <a:off x="1643063" y="500063"/>
            <a:ext cx="857250" cy="4286250"/>
          </a:xfrm>
          <a:prstGeom prst="leftBrace">
            <a:avLst>
              <a:gd name="adj1" fmla="val 5456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429264"/>
            <a:ext cx="642942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Times New Roman" pitchFamily="18" charset="0"/>
              </a:rPr>
              <a:t>а) Преобладает мозговой отдел, менее развиты челюсти</a:t>
            </a:r>
          </a:p>
        </p:txBody>
      </p:sp>
      <p:sp>
        <p:nvSpPr>
          <p:cNvPr id="29702" name="Line 8"/>
          <p:cNvSpPr>
            <a:spLocks noChangeShapeType="1"/>
          </p:cNvSpPr>
          <p:nvPr/>
        </p:nvSpPr>
        <p:spPr bwMode="ltGray">
          <a:xfrm flipH="1">
            <a:off x="3429000" y="1357313"/>
            <a:ext cx="3233738" cy="3440112"/>
          </a:xfrm>
          <a:prstGeom prst="line">
            <a:avLst/>
          </a:prstGeom>
          <a:noFill/>
          <a:ln w="38100">
            <a:solidFill>
              <a:srgbClr val="551207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9703" name="Прямоугольник 8"/>
          <p:cNvSpPr>
            <a:spLocks noChangeArrowheads="1"/>
          </p:cNvSpPr>
          <p:nvPr/>
        </p:nvSpPr>
        <p:spPr bwMode="auto">
          <a:xfrm>
            <a:off x="7358063" y="3071813"/>
            <a:ext cx="17859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ru-RU" b="1"/>
              <a:t>Лицевой</a:t>
            </a:r>
          </a:p>
          <a:p>
            <a:pPr algn="ctr"/>
            <a:r>
              <a:rPr kumimoji="0" lang="ru-RU" b="1"/>
              <a:t>отдел</a:t>
            </a:r>
          </a:p>
        </p:txBody>
      </p:sp>
      <p:sp>
        <p:nvSpPr>
          <p:cNvPr id="29704" name="Прямоугольник 9"/>
          <p:cNvSpPr>
            <a:spLocks noChangeArrowheads="1"/>
          </p:cNvSpPr>
          <p:nvPr/>
        </p:nvSpPr>
        <p:spPr bwMode="auto">
          <a:xfrm>
            <a:off x="0" y="2143125"/>
            <a:ext cx="17859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ru-RU" b="1"/>
              <a:t>Мозговой</a:t>
            </a:r>
          </a:p>
          <a:p>
            <a:pPr algn="ctr"/>
            <a:r>
              <a:rPr kumimoji="0" lang="ru-RU" b="1"/>
              <a:t>отдел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H:\Биология презентации\переделать\на конкурс человек\Your Quality Anatomy File_files\фон копия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H:\Биология презентации\переделать\на конкурс человек\Рисунок11 копия.gif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1433513" y="928688"/>
            <a:ext cx="2066925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Прямоугольник 3"/>
          <p:cNvSpPr>
            <a:spLocks noChangeArrowheads="1"/>
          </p:cNvSpPr>
          <p:nvPr/>
        </p:nvSpPr>
        <p:spPr bwMode="auto">
          <a:xfrm>
            <a:off x="214313" y="214313"/>
            <a:ext cx="8572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0000"/>
                </a:solidFill>
                <a:cs typeface="Times New Roman" pitchFamily="18" charset="0"/>
              </a:rPr>
              <a:t>б) позвоночник имеет 4 изгиба</a:t>
            </a:r>
          </a:p>
        </p:txBody>
      </p:sp>
      <p:sp>
        <p:nvSpPr>
          <p:cNvPr id="30724" name="Прямоугольник 4"/>
          <p:cNvSpPr>
            <a:spLocks noChangeArrowheads="1"/>
          </p:cNvSpPr>
          <p:nvPr/>
        </p:nvSpPr>
        <p:spPr bwMode="auto">
          <a:xfrm>
            <a:off x="6858000" y="1785938"/>
            <a:ext cx="1579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0000"/>
                </a:solidFill>
                <a:latin typeface="Comic Sans MS" pitchFamily="66" charset="0"/>
              </a:rPr>
              <a:t>лордоз</a:t>
            </a:r>
            <a:endParaRPr lang="ru-RU" sz="3200"/>
          </a:p>
        </p:txBody>
      </p:sp>
      <p:sp>
        <p:nvSpPr>
          <p:cNvPr id="30725" name="Прямоугольник 5"/>
          <p:cNvSpPr>
            <a:spLocks noChangeArrowheads="1"/>
          </p:cNvSpPr>
          <p:nvPr/>
        </p:nvSpPr>
        <p:spPr bwMode="auto">
          <a:xfrm>
            <a:off x="6929438" y="4714875"/>
            <a:ext cx="1403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0000"/>
                </a:solidFill>
                <a:latin typeface="Comic Sans MS" pitchFamily="66" charset="0"/>
              </a:rPr>
              <a:t>кифоз</a:t>
            </a:r>
            <a:endParaRPr lang="ru-RU" sz="3200"/>
          </a:p>
        </p:txBody>
      </p:sp>
      <p:sp>
        <p:nvSpPr>
          <p:cNvPr id="30726" name="TextBox 6"/>
          <p:cNvSpPr txBox="1">
            <a:spLocks noChangeArrowheads="1"/>
          </p:cNvSpPr>
          <p:nvPr/>
        </p:nvSpPr>
        <p:spPr bwMode="auto">
          <a:xfrm>
            <a:off x="3357563" y="1143000"/>
            <a:ext cx="1638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Шейный</a:t>
            </a:r>
          </a:p>
        </p:txBody>
      </p:sp>
      <p:sp>
        <p:nvSpPr>
          <p:cNvPr id="30727" name="TextBox 7"/>
          <p:cNvSpPr txBox="1">
            <a:spLocks noChangeArrowheads="1"/>
          </p:cNvSpPr>
          <p:nvPr/>
        </p:nvSpPr>
        <p:spPr bwMode="auto">
          <a:xfrm>
            <a:off x="3429000" y="2500313"/>
            <a:ext cx="1517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Грудной</a:t>
            </a:r>
          </a:p>
        </p:txBody>
      </p:sp>
      <p:sp>
        <p:nvSpPr>
          <p:cNvPr id="30728" name="TextBox 8"/>
          <p:cNvSpPr txBox="1">
            <a:spLocks noChangeArrowheads="1"/>
          </p:cNvSpPr>
          <p:nvPr/>
        </p:nvSpPr>
        <p:spPr bwMode="auto">
          <a:xfrm>
            <a:off x="3357563" y="4357688"/>
            <a:ext cx="2298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Поясничный</a:t>
            </a:r>
          </a:p>
        </p:txBody>
      </p:sp>
      <p:sp>
        <p:nvSpPr>
          <p:cNvPr id="30729" name="TextBox 9"/>
          <p:cNvSpPr txBox="1">
            <a:spLocks noChangeArrowheads="1"/>
          </p:cNvSpPr>
          <p:nvPr/>
        </p:nvSpPr>
        <p:spPr bwMode="auto">
          <a:xfrm>
            <a:off x="3357563" y="6143625"/>
            <a:ext cx="5572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Копчик (рудиментарный орган)</a:t>
            </a:r>
          </a:p>
        </p:txBody>
      </p:sp>
      <p:sp>
        <p:nvSpPr>
          <p:cNvPr id="30730" name="TextBox 10"/>
          <p:cNvSpPr txBox="1">
            <a:spLocks noChangeArrowheads="1"/>
          </p:cNvSpPr>
          <p:nvPr/>
        </p:nvSpPr>
        <p:spPr bwMode="auto">
          <a:xfrm>
            <a:off x="3357563" y="5572125"/>
            <a:ext cx="2201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Крестцовый</a:t>
            </a:r>
          </a:p>
        </p:txBody>
      </p:sp>
      <p:grpSp>
        <p:nvGrpSpPr>
          <p:cNvPr id="30731" name="Группа 16"/>
          <p:cNvGrpSpPr>
            <a:grpSpLocks/>
          </p:cNvGrpSpPr>
          <p:nvPr/>
        </p:nvGrpSpPr>
        <p:grpSpPr bwMode="auto">
          <a:xfrm>
            <a:off x="5143500" y="1500188"/>
            <a:ext cx="1724025" cy="3000375"/>
            <a:chOff x="5143504" y="1500174"/>
            <a:chExt cx="1724036" cy="3000396"/>
          </a:xfrm>
        </p:grpSpPr>
        <p:cxnSp>
          <p:nvCxnSpPr>
            <p:cNvPr id="13" name="Прямая соединительная линия 12"/>
            <p:cNvCxnSpPr>
              <a:endCxn id="30724" idx="1"/>
            </p:cNvCxnSpPr>
            <p:nvPr/>
          </p:nvCxnSpPr>
          <p:spPr>
            <a:xfrm>
              <a:off x="5143504" y="1500174"/>
              <a:ext cx="1714511" cy="5778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 flipV="1">
              <a:off x="5081591" y="2714620"/>
              <a:ext cx="2419367" cy="11525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32" name="Группа 18"/>
          <p:cNvGrpSpPr>
            <a:grpSpLocks/>
          </p:cNvGrpSpPr>
          <p:nvPr/>
        </p:nvGrpSpPr>
        <p:grpSpPr bwMode="auto">
          <a:xfrm>
            <a:off x="4946650" y="2762250"/>
            <a:ext cx="1982788" cy="3071813"/>
            <a:chOff x="5018474" y="833090"/>
            <a:chExt cx="1982418" cy="3071834"/>
          </a:xfrm>
        </p:grpSpPr>
        <p:cxnSp>
          <p:nvCxnSpPr>
            <p:cNvPr id="20" name="Прямая соединительная линия 19"/>
            <p:cNvCxnSpPr>
              <a:stCxn id="30727" idx="3"/>
              <a:endCxn id="30725" idx="1"/>
            </p:cNvCxnSpPr>
            <p:nvPr/>
          </p:nvCxnSpPr>
          <p:spPr>
            <a:xfrm>
              <a:off x="5018474" y="833090"/>
              <a:ext cx="1982418" cy="22447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>
              <a:stCxn id="30730" idx="3"/>
              <a:endCxn id="30725" idx="1"/>
            </p:cNvCxnSpPr>
            <p:nvPr/>
          </p:nvCxnSpPr>
          <p:spPr>
            <a:xfrm flipV="1">
              <a:off x="5631135" y="3077830"/>
              <a:ext cx="1369757" cy="8270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H:\Биология презентации\переделать\на конкурс человек\Your Quality Anatomy File_files\фон копия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H:\Биология презентации\переделать\на конкурс человек\Рисунок18 копия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"/>
            <a:ext cx="5429250" cy="542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8838" y="4754563"/>
            <a:ext cx="4267200" cy="186531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H:\Биология презентации\переделать\на конкурс человек\Your Quality Anatomy File_files\фон копия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H:\Биология презентации\переделать\на конкурс человек\Рисунок12 копия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1285875"/>
            <a:ext cx="4721225" cy="503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313" y="357188"/>
            <a:ext cx="580548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г) большой палец</a:t>
            </a:r>
          </a:p>
          <a:p>
            <a:pPr>
              <a:defRPr/>
            </a:pP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противопоставлен другим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H:\Биология презентации\переделать\на конкурс человек\Your Quality Anatomy File_files\фон копия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H:\Биология презентации\переделать\на конкурс человек\Рисунок8а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219200"/>
            <a:ext cx="7620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285728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Times New Roman" pitchFamily="18" charset="0"/>
              </a:rPr>
              <a:t>д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Times New Roman" pitchFamily="18" charset="0"/>
              </a:rPr>
              <a:t>) широкий таз - опора внутренним органам</a:t>
            </a:r>
            <a:endParaRPr lang="ru-RU" sz="3600" dirty="0"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H:\Биология презентации\переделать\на конкурс человек\Your Quality Anatomy File_files\фон копия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 descr="H:\Биология презентации\переделать\на конкурс человек\Рисунок10а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71813"/>
            <a:ext cx="8721725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7158" y="857232"/>
            <a:ext cx="750099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Times New Roman" pitchFamily="18" charset="0"/>
              </a:rPr>
              <a:t>е) массивные кости нижней конечности,</a:t>
            </a:r>
          </a:p>
          <a:p>
            <a:pPr>
              <a:defRPr/>
            </a:pPr>
            <a:r>
              <a:rPr lang="ru-RU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Times New Roman" pitchFamily="18" charset="0"/>
              </a:rPr>
              <a:t>сводчатая стопа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:\Биология презентации\переделать\на конкурс человек\Your Quality Anatomy File_files\фон копия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5" descr="H:\Биология презентации\переделать\на конкурс человек\poolleaf копия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2414588"/>
            <a:ext cx="3429000" cy="409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 descr="H:\Биология презентации\переделать\на конкурс человек\Рисунок1 копия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13" y="2428875"/>
            <a:ext cx="1643062" cy="406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7"/>
          <p:cNvSpPr txBox="1">
            <a:spLocks noChangeArrowheads="1"/>
          </p:cNvSpPr>
          <p:nvPr/>
        </p:nvSpPr>
        <p:spPr bwMode="auto">
          <a:xfrm flipH="1">
            <a:off x="214313" y="0"/>
            <a:ext cx="87153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latin typeface="Monotype Corsiva" pitchFamily="66" charset="0"/>
              </a:rPr>
              <a:t>Структурная часть </a:t>
            </a:r>
          </a:p>
          <a:p>
            <a:pPr algn="ctr"/>
            <a:r>
              <a:rPr lang="ru-RU" sz="4800" b="1">
                <a:latin typeface="Monotype Corsiva" pitchFamily="66" charset="0"/>
              </a:rPr>
              <a:t>опорно-двигательной системы</a:t>
            </a:r>
          </a:p>
        </p:txBody>
      </p:sp>
      <p:sp>
        <p:nvSpPr>
          <p:cNvPr id="17413" name="TextBox 8"/>
          <p:cNvSpPr txBox="1">
            <a:spLocks noChangeArrowheads="1"/>
          </p:cNvSpPr>
          <p:nvPr/>
        </p:nvSpPr>
        <p:spPr bwMode="auto">
          <a:xfrm>
            <a:off x="214313" y="5715000"/>
            <a:ext cx="1579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Активная</a:t>
            </a:r>
          </a:p>
        </p:txBody>
      </p:sp>
      <p:sp>
        <p:nvSpPr>
          <p:cNvPr id="17414" name="TextBox 9"/>
          <p:cNvSpPr txBox="1">
            <a:spLocks noChangeArrowheads="1"/>
          </p:cNvSpPr>
          <p:nvPr/>
        </p:nvSpPr>
        <p:spPr bwMode="auto">
          <a:xfrm>
            <a:off x="5286375" y="5786438"/>
            <a:ext cx="16938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Пассивная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3643313" y="1428750"/>
            <a:ext cx="928688" cy="9286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572000" y="1428750"/>
            <a:ext cx="3286125" cy="9286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H:\Биология презентации\переделать\на конкурс человек\Your Quality Anatomy File_files\фон копия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E:\Биология презентации\переделать\на конкурс человек\vse_mish.jpg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6572264" y="2857496"/>
            <a:ext cx="2017621" cy="313235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1285875" y="0"/>
            <a:ext cx="6223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>
                <a:latin typeface="Monotype Corsiva" pitchFamily="66" charset="0"/>
              </a:rPr>
              <a:t>Мышцы человека</a:t>
            </a:r>
          </a:p>
        </p:txBody>
      </p:sp>
      <p:sp>
        <p:nvSpPr>
          <p:cNvPr id="35844" name="Прямоугольник 3"/>
          <p:cNvSpPr>
            <a:spLocks noChangeArrowheads="1"/>
          </p:cNvSpPr>
          <p:nvPr/>
        </p:nvSpPr>
        <p:spPr bwMode="auto">
          <a:xfrm>
            <a:off x="214313" y="1071563"/>
            <a:ext cx="8643937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  Всего в теле человека около 600 скелетных мышц, которые составляют 40% всего веса тела. </a:t>
            </a:r>
          </a:p>
          <a:p>
            <a:r>
              <a:rPr lang="ru-RU" sz="2800" b="1"/>
              <a:t>  У новорожденных и у детей мышцы составляют не более 20-25% веса тела, а в старости их доля уменьшается  до 25-30% </a:t>
            </a:r>
          </a:p>
          <a:p>
            <a:r>
              <a:rPr lang="ru-RU" sz="2800" b="1"/>
              <a:t>от веса тела. </a:t>
            </a:r>
          </a:p>
        </p:txBody>
      </p:sp>
      <p:pic>
        <p:nvPicPr>
          <p:cNvPr id="37892" name="Picture 4" descr="E:\Биология презентации\переделать\на конкурс человек\d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9300" y="3035300"/>
            <a:ext cx="1585913" cy="4846638"/>
          </a:xfrm>
          <a:prstGeom prst="rect">
            <a:avLst/>
          </a:prstGeom>
          <a:noFill/>
        </p:spPr>
      </p:pic>
      <p:pic>
        <p:nvPicPr>
          <p:cNvPr id="7" name="Picture 3" descr="E:\Биология презентации\переделать\на конкурс человек\vse_mish.jpg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6929454" y="3214686"/>
            <a:ext cx="2017621" cy="313235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8" name="Picture 4" descr="E:\Биология презентации\переделать\на конкурс человек\d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13313" y="3462338"/>
            <a:ext cx="1590675" cy="4859337"/>
          </a:xfrm>
          <a:prstGeom prst="rect">
            <a:avLst/>
          </a:prstGeom>
          <a:noFill/>
        </p:spPr>
      </p:pic>
      <p:sp>
        <p:nvSpPr>
          <p:cNvPr id="35848" name="TextBox 9"/>
          <p:cNvSpPr txBox="1">
            <a:spLocks noChangeArrowheads="1"/>
          </p:cNvSpPr>
          <p:nvPr/>
        </p:nvSpPr>
        <p:spPr bwMode="auto">
          <a:xfrm>
            <a:off x="428625" y="6215063"/>
            <a:ext cx="1362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6" action="ppaction://hlinksldjump"/>
              </a:rPr>
              <a:t>(musculi)</a:t>
            </a: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H:\Биология презентации\переделать\на конкурс человек\Your Quality Anatomy File_files\фон копия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214313" y="571500"/>
            <a:ext cx="8215312" cy="4714875"/>
          </a:xfrm>
          <a:prstGeom prst="verticalScroll">
            <a:avLst>
              <a:gd name="adj" fmla="val 6619"/>
            </a:avLst>
          </a:prstGeom>
          <a:solidFill>
            <a:schemeClr val="accent1">
              <a:alpha val="0"/>
            </a:schemeClr>
          </a:solidFill>
          <a:ln>
            <a:solidFill>
              <a:schemeClr val="tx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6867" name="TextBox 3"/>
          <p:cNvSpPr txBox="1">
            <a:spLocks noChangeArrowheads="1"/>
          </p:cNvSpPr>
          <p:nvPr/>
        </p:nvSpPr>
        <p:spPr bwMode="auto">
          <a:xfrm>
            <a:off x="785813" y="1143000"/>
            <a:ext cx="7500937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Monotype Corsiva" pitchFamily="66" charset="0"/>
              </a:rPr>
              <a:t>Мышцы, мускулы (</a:t>
            </a:r>
            <a:r>
              <a:rPr lang="en-US" sz="4400" b="1">
                <a:latin typeface="Monotype Corsiva" pitchFamily="66" charset="0"/>
              </a:rPr>
              <a:t>musculi</a:t>
            </a:r>
            <a:r>
              <a:rPr lang="ru-RU" sz="4400" b="1">
                <a:latin typeface="Monotype Corsiva" pitchFamily="66" charset="0"/>
              </a:rPr>
              <a:t>) – органы тела, состоящие из мышечной ткани, способной сокращаться под влиянием нервных импульсов.</a:t>
            </a:r>
          </a:p>
        </p:txBody>
      </p:sp>
      <p:pic>
        <p:nvPicPr>
          <p:cNvPr id="36868" name="Picture 3" descr="H:\Биология презентации\переделать\на конкурс человек\poolleaf копия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3643313"/>
            <a:ext cx="1185863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H:\Биология презентации\переделать\на конкурс человек\Your Quality Anatomy File_files\фон копия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 descr="H:\Биология презентации\переделать\на конкурс человек\Рисунок34.jpg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357188" y="928688"/>
            <a:ext cx="4064000" cy="56626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latin typeface="Monotype Corsiva" pitchFamily="66" charset="0"/>
              </a:rPr>
              <a:t>Скелетные  (соматические) мышцы</a:t>
            </a:r>
          </a:p>
        </p:txBody>
      </p:sp>
      <p:pic>
        <p:nvPicPr>
          <p:cNvPr id="37892" name="Picture 3" descr="H:\Биология презентации\переделать\на конкурс человек\Рисунок35.jpg"/>
          <p:cNvPicPr>
            <a:picLocks noChangeAspect="1" noChangeArrowheads="1"/>
          </p:cNvPicPr>
          <p:nvPr/>
        </p:nvPicPr>
        <p:blipFill>
          <a:blip r:embed="rId4">
            <a:lum bright="-10000" contrast="10000"/>
          </a:blip>
          <a:srcRect/>
          <a:stretch>
            <a:fillRect/>
          </a:stretch>
        </p:blipFill>
        <p:spPr bwMode="auto">
          <a:xfrm>
            <a:off x="4929188" y="928688"/>
            <a:ext cx="3786187" cy="56626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H:\Биология презентации\переделать\на конкурс человек\Your Quality Anatomy File_files\фон копия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Прямоугольник 2"/>
          <p:cNvSpPr>
            <a:spLocks noChangeArrowheads="1"/>
          </p:cNvSpPr>
          <p:nvPr/>
        </p:nvSpPr>
        <p:spPr bwMode="auto">
          <a:xfrm>
            <a:off x="357188" y="0"/>
            <a:ext cx="68167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latin typeface="Monotype Corsiva" pitchFamily="66" charset="0"/>
              </a:rPr>
              <a:t>  Функционально мышцы</a:t>
            </a:r>
          </a:p>
          <a:p>
            <a:r>
              <a:rPr lang="ru-RU" sz="5400" b="1">
                <a:latin typeface="Monotype Corsiva" pitchFamily="66" charset="0"/>
              </a:rPr>
              <a:t>подразделяют на: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500188"/>
            <a:ext cx="9144000" cy="538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 </a:t>
            </a:r>
            <a:r>
              <a:rPr lang="ru-RU" sz="6000" b="1" dirty="0"/>
              <a:t>- произвольные</a:t>
            </a:r>
          </a:p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Состоят из поперечнополосатой мышечной ткани и сокращаются по воле человека (произвольно). </a:t>
            </a:r>
          </a:p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Это мышцы головы, туловища, конечностей, языка, гортани и др.</a:t>
            </a:r>
            <a:endParaRPr lang="ru-RU" sz="6000" b="1" dirty="0"/>
          </a:p>
          <a:p>
            <a:pPr>
              <a:buFontTx/>
              <a:buChar char="-"/>
              <a:defRPr/>
            </a:pPr>
            <a:r>
              <a:rPr lang="ru-RU" sz="6000" b="1" dirty="0"/>
              <a:t>непроизвольные</a:t>
            </a:r>
          </a:p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Состоят из гладкой мышечной ткани и располагаются в стенках внутренних органов, кровеносных сосудов, в коже. </a:t>
            </a:r>
          </a:p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Сокращения этих мышц не зависят от воли человека.</a:t>
            </a:r>
            <a:endParaRPr lang="ru-RU" sz="6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H:\Биология презентации\переделать\на конкурс человек\Your Quality Anatomy File_files\фон копия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H:\Биология презентации\переделать\на конкурс человек\Рисунок35.jpg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4929188" y="928688"/>
            <a:ext cx="3786187" cy="56626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" name="Picture 2" descr="H:\Биология презентации\переделать\на конкурс человек\Рисунок34.jpg"/>
          <p:cNvPicPr>
            <a:picLocks noChangeAspect="1" noChangeArrowheads="1"/>
          </p:cNvPicPr>
          <p:nvPr/>
        </p:nvPicPr>
        <p:blipFill>
          <a:blip r:embed="rId4">
            <a:lum bright="-10000" contrast="10000"/>
          </a:blip>
          <a:srcRect/>
          <a:stretch>
            <a:fillRect/>
          </a:stretch>
        </p:blipFill>
        <p:spPr bwMode="auto">
          <a:xfrm>
            <a:off x="428625" y="928688"/>
            <a:ext cx="4064000" cy="56626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6815" name="Picture 15" descr="H:\Биология презентации\переделать\на конкурс человек\Рисунок4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0" y="1357313"/>
            <a:ext cx="6208713" cy="50720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6814" name="Picture 14" descr="H:\Биология презентации\переделать\на конкурс человек\Рисунок4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0" y="1357313"/>
            <a:ext cx="6215063" cy="50958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6813" name="Picture 13" descr="H:\Биология презентации\переделать\на конкурс человек\Рисунок4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50" y="1357313"/>
            <a:ext cx="6215063" cy="5143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" name="Picture 12" descr="H:\Биология презентации\переделать\на конкурс человек\Рисунок4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750" y="1357313"/>
            <a:ext cx="6215063" cy="51101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9944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latin typeface="Monotype Corsiva" pitchFamily="66" charset="0"/>
              </a:rPr>
              <a:t>Основные поверхностные мышцы </a:t>
            </a:r>
          </a:p>
        </p:txBody>
      </p:sp>
      <p:pic>
        <p:nvPicPr>
          <p:cNvPr id="76811" name="Picture 11" descr="H:\Биология презентации\переделать\на конкурс человек\Рисунок44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750" y="1357313"/>
            <a:ext cx="6215063" cy="50958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6810" name="Picture 10" descr="H:\Биология презентации\переделать\на конкурс человек\Рисунок43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750" y="1357313"/>
            <a:ext cx="6215063" cy="51165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6809" name="Picture 9" descr="H:\Биология презентации\переделать\на конкурс человек\Рисунок42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28750" y="1357313"/>
            <a:ext cx="6215063" cy="5016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6808" name="Picture 8" descr="H:\Биология презентации\переделать\на конкурс человек\Рисунок41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00188" y="1357313"/>
            <a:ext cx="6143625" cy="50006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6807" name="Picture 7" descr="H:\Биология презентации\переделать\на конкурс человек\Рисунок40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00188" y="1357313"/>
            <a:ext cx="6143625" cy="50053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6806" name="Picture 6" descr="H:\Биология презентации\переделать\на конкурс человек\Рисунок39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00188" y="1357313"/>
            <a:ext cx="6113462" cy="50006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6805" name="Picture 5" descr="H:\Биология презентации\переделать\на конкурс человек\Рисунок38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500188" y="1357313"/>
            <a:ext cx="6072187" cy="50006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6804" name="Picture 4" descr="H:\Биология презентации\переделать\на конкурс человек\Рисунок37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500188" y="1357313"/>
            <a:ext cx="6072187" cy="49101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1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10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10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10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10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10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10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1000"/>
                                        <p:tgtEl>
                                          <p:spTgt spid="7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1000"/>
                                        <p:tgtEl>
                                          <p:spTgt spid="768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1000"/>
                                        <p:tgtEl>
                                          <p:spTgt spid="76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1000"/>
                                        <p:tgtEl>
                                          <p:spTgt spid="76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10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10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H:\Биология презентации\переделать\на конкурс человек\Your Quality Anatomy File_files\фон копия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в3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785813" y="1428750"/>
            <a:ext cx="7643812" cy="51006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4038" name="Oval 13"/>
          <p:cNvSpPr>
            <a:spLocks noChangeArrowheads="1"/>
          </p:cNvSpPr>
          <p:nvPr/>
        </p:nvSpPr>
        <p:spPr bwMode="auto">
          <a:xfrm>
            <a:off x="4071938" y="5357813"/>
            <a:ext cx="4786312" cy="1071562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/>
              <a:t>Приведение</a:t>
            </a:r>
          </a:p>
        </p:txBody>
      </p:sp>
      <p:pic>
        <p:nvPicPr>
          <p:cNvPr id="44036" name="Picture 8" descr="а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lum bright="-10000" contrast="10000"/>
          </a:blip>
          <a:srcRect/>
          <a:stretch>
            <a:fillRect/>
          </a:stretch>
        </p:blipFill>
        <p:spPr>
          <a:xfrm>
            <a:off x="285750" y="1714500"/>
            <a:ext cx="5067300" cy="3643313"/>
          </a:xfrm>
          <a:ln w="19050">
            <a:solidFill>
              <a:schemeClr val="tx1"/>
            </a:solidFill>
          </a:ln>
        </p:spPr>
      </p:pic>
      <p:sp>
        <p:nvSpPr>
          <p:cNvPr id="44039" name="Oval 14"/>
          <p:cNvSpPr>
            <a:spLocks noChangeArrowheads="1"/>
          </p:cNvSpPr>
          <p:nvPr/>
        </p:nvSpPr>
        <p:spPr bwMode="auto">
          <a:xfrm>
            <a:off x="4000500" y="5357813"/>
            <a:ext cx="4857750" cy="1214437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pPr algn="ctr"/>
            <a:r>
              <a:rPr lang="ru-RU" sz="4800" b="1"/>
              <a:t>Вращение наружу</a:t>
            </a:r>
          </a:p>
        </p:txBody>
      </p:sp>
      <p:pic>
        <p:nvPicPr>
          <p:cNvPr id="44037" name="Picture 10" descr="а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lum bright="-10000" contrast="10000"/>
          </a:blip>
          <a:srcRect/>
          <a:stretch>
            <a:fillRect/>
          </a:stretch>
        </p:blipFill>
        <p:spPr>
          <a:xfrm>
            <a:off x="285750" y="1714500"/>
            <a:ext cx="5072063" cy="3643313"/>
          </a:xfrm>
          <a:ln w="19050">
            <a:solidFill>
              <a:schemeClr val="tx1"/>
            </a:solidFill>
          </a:ln>
        </p:spPr>
      </p:pic>
      <p:sp>
        <p:nvSpPr>
          <p:cNvPr id="44041" name="Oval 11"/>
          <p:cNvSpPr>
            <a:spLocks noChangeArrowheads="1"/>
          </p:cNvSpPr>
          <p:nvPr/>
        </p:nvSpPr>
        <p:spPr bwMode="auto">
          <a:xfrm>
            <a:off x="4429125" y="5357813"/>
            <a:ext cx="4464050" cy="1085850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pPr algn="ctr"/>
            <a:r>
              <a:rPr lang="ru-RU" sz="4800" b="1"/>
              <a:t>Отведение</a:t>
            </a:r>
          </a:p>
        </p:txBody>
      </p:sp>
      <p:pic>
        <p:nvPicPr>
          <p:cNvPr id="44040" name="Picture 4" descr="а3"/>
          <p:cNvPicPr>
            <a:picLocks noChangeAspect="1" noChangeArrowheads="1"/>
          </p:cNvPicPr>
          <p:nvPr/>
        </p:nvPicPr>
        <p:blipFill>
          <a:blip r:embed="rId6">
            <a:lum bright="-10000" contrast="10000"/>
          </a:blip>
          <a:srcRect/>
          <a:stretch>
            <a:fillRect/>
          </a:stretch>
        </p:blipFill>
        <p:spPr bwMode="auto">
          <a:xfrm>
            <a:off x="285750" y="1714500"/>
            <a:ext cx="5072063" cy="3660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4042" name="Picture 10" descr="а6"/>
          <p:cNvPicPr>
            <a:picLocks noChangeAspect="1" noChangeArrowheads="1"/>
          </p:cNvPicPr>
          <p:nvPr/>
        </p:nvPicPr>
        <p:blipFill>
          <a:blip r:embed="rId7">
            <a:lum bright="-10000" contrast="10000"/>
          </a:blip>
          <a:srcRect/>
          <a:stretch>
            <a:fillRect/>
          </a:stretch>
        </p:blipFill>
        <p:spPr bwMode="auto">
          <a:xfrm>
            <a:off x="285750" y="1714500"/>
            <a:ext cx="5046663" cy="36671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4043" name="Oval 12"/>
          <p:cNvSpPr>
            <a:spLocks noChangeArrowheads="1"/>
          </p:cNvSpPr>
          <p:nvPr/>
        </p:nvSpPr>
        <p:spPr bwMode="auto">
          <a:xfrm>
            <a:off x="3643313" y="5429250"/>
            <a:ext cx="5253037" cy="1157288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pPr algn="ctr"/>
            <a:r>
              <a:rPr lang="ru-RU" sz="4800" b="1"/>
              <a:t>Вращение внутрь</a:t>
            </a:r>
          </a:p>
        </p:txBody>
      </p:sp>
      <p:sp>
        <p:nvSpPr>
          <p:cNvPr id="44045" name="Oval 17"/>
          <p:cNvSpPr>
            <a:spLocks noChangeArrowheads="1"/>
          </p:cNvSpPr>
          <p:nvPr/>
        </p:nvSpPr>
        <p:spPr bwMode="auto">
          <a:xfrm>
            <a:off x="4500563" y="5357813"/>
            <a:ext cx="4392612" cy="992187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pPr algn="ctr"/>
            <a:r>
              <a:rPr lang="en-US" sz="4800" b="1"/>
              <a:t> </a:t>
            </a:r>
            <a:r>
              <a:rPr lang="ru-RU" sz="4800" b="1"/>
              <a:t>сгибание</a:t>
            </a:r>
          </a:p>
        </p:txBody>
      </p:sp>
      <p:pic>
        <p:nvPicPr>
          <p:cNvPr id="44044" name="Picture 8" descr="а1"/>
          <p:cNvPicPr>
            <a:picLocks noChangeAspect="1" noChangeArrowheads="1"/>
          </p:cNvPicPr>
          <p:nvPr/>
        </p:nvPicPr>
        <p:blipFill>
          <a:blip r:embed="rId8">
            <a:lum bright="-10000" contrast="10000"/>
          </a:blip>
          <a:srcRect/>
          <a:stretch>
            <a:fillRect/>
          </a:stretch>
        </p:blipFill>
        <p:spPr bwMode="auto">
          <a:xfrm>
            <a:off x="357188" y="1733550"/>
            <a:ext cx="4929187" cy="36401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4047" name="Oval 18"/>
          <p:cNvSpPr>
            <a:spLocks noChangeArrowheads="1"/>
          </p:cNvSpPr>
          <p:nvPr/>
        </p:nvSpPr>
        <p:spPr bwMode="auto">
          <a:xfrm>
            <a:off x="4286250" y="5429250"/>
            <a:ext cx="4248150" cy="1071563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pPr algn="ctr"/>
            <a:r>
              <a:rPr lang="ru-RU" sz="4800" b="1"/>
              <a:t>разгибание</a:t>
            </a:r>
          </a:p>
          <a:p>
            <a:pPr algn="ctr"/>
            <a:endParaRPr lang="ru-RU" sz="3200"/>
          </a:p>
        </p:txBody>
      </p:sp>
      <p:pic>
        <p:nvPicPr>
          <p:cNvPr id="44046" name="Picture 9" descr="а2"/>
          <p:cNvPicPr>
            <a:picLocks noChangeAspect="1" noChangeArrowheads="1"/>
          </p:cNvPicPr>
          <p:nvPr/>
        </p:nvPicPr>
        <p:blipFill>
          <a:blip r:embed="rId9">
            <a:lum bright="-10000" contrast="10000"/>
          </a:blip>
          <a:srcRect/>
          <a:stretch>
            <a:fillRect/>
          </a:stretch>
        </p:blipFill>
        <p:spPr bwMode="auto">
          <a:xfrm>
            <a:off x="285750" y="1714500"/>
            <a:ext cx="5072063" cy="36718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0975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428750"/>
          </a:xfrm>
        </p:spPr>
        <p:txBody>
          <a:bodyPr/>
          <a:lstStyle/>
          <a:p>
            <a:pPr eaLnBrk="1" hangingPunct="1"/>
            <a:r>
              <a:rPr lang="ru-RU" sz="4800" b="1" smtClean="0">
                <a:latin typeface="Monotype Corsiva" pitchFamily="66" charset="0"/>
              </a:rPr>
              <a:t>Функция мышц </a:t>
            </a:r>
            <a:br>
              <a:rPr lang="ru-RU" sz="4800" b="1" smtClean="0">
                <a:latin typeface="Monotype Corsiva" pitchFamily="66" charset="0"/>
              </a:rPr>
            </a:br>
            <a:r>
              <a:rPr lang="ru-RU" sz="4800" b="1" smtClean="0">
                <a:latin typeface="Monotype Corsiva" pitchFamily="66" charset="0"/>
              </a:rPr>
              <a:t>зависит от мест их прикрепления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10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1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1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1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1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1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1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1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1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animBg="1"/>
      <p:bldP spid="44038" grpId="1" animBg="1"/>
      <p:bldP spid="44039" grpId="0" animBg="1"/>
      <p:bldP spid="44039" grpId="1" animBg="1"/>
      <p:bldP spid="44041" grpId="0" animBg="1"/>
      <p:bldP spid="44041" grpId="1" animBg="1"/>
      <p:bldP spid="44043" grpId="0" animBg="1"/>
      <p:bldP spid="44043" grpId="1" animBg="1"/>
      <p:bldP spid="44045" grpId="0" animBg="1"/>
      <p:bldP spid="44045" grpId="1" animBg="1"/>
      <p:bldP spid="4404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H:\Биология презентации\переделать\на конкурс человек\Your Quality Anatomy File_files\фон копия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ертикальный свиток 3"/>
          <p:cNvSpPr/>
          <p:nvPr/>
        </p:nvSpPr>
        <p:spPr>
          <a:xfrm>
            <a:off x="285750" y="357188"/>
            <a:ext cx="8858250" cy="5857875"/>
          </a:xfrm>
          <a:prstGeom prst="verticalScroll">
            <a:avLst>
              <a:gd name="adj" fmla="val 9518"/>
            </a:avLst>
          </a:prstGeom>
          <a:solidFill>
            <a:schemeClr val="bg2">
              <a:lumMod val="75000"/>
              <a:alpha val="17000"/>
            </a:schemeClr>
          </a:solidFill>
          <a:ln w="31750">
            <a:solidFill>
              <a:schemeClr val="bg2">
                <a:lumMod val="25000"/>
                <a:alpha val="8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987" name="Прямоугольник 4"/>
          <p:cNvSpPr>
            <a:spLocks noChangeArrowheads="1"/>
          </p:cNvSpPr>
          <p:nvPr/>
        </p:nvSpPr>
        <p:spPr bwMode="auto">
          <a:xfrm>
            <a:off x="1143000" y="1285875"/>
            <a:ext cx="721518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Monotype Corsiva" pitchFamily="66" charset="0"/>
              </a:rPr>
              <a:t>   Некоторые соматические мышцы выполняют в организме функции, не связанные с движениями частей скелета.  </a:t>
            </a:r>
          </a:p>
          <a:p>
            <a:r>
              <a:rPr lang="ru-RU" sz="3200" b="1">
                <a:latin typeface="Monotype Corsiva" pitchFamily="66" charset="0"/>
              </a:rPr>
              <a:t>   Эти мышцы имеют своеобразную форму, особое расположение и точки прикрепления.</a:t>
            </a:r>
          </a:p>
          <a:p>
            <a:r>
              <a:rPr lang="ru-RU" sz="3200" b="1">
                <a:latin typeface="Monotype Corsiva" pitchFamily="66" charset="0"/>
              </a:rPr>
              <a:t>  Однако по своему тканевому составу, микроскопическому строению, механизмам работы и способам регуляции они не отличаются от обычных скелетных мышц.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H:\Биология презентации\переделать\на конкурс человек\Your Quality Anatomy File_files\фон копия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с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>
          <a:xfrm>
            <a:off x="3500438" y="2786063"/>
            <a:ext cx="5195887" cy="3759200"/>
          </a:xfrm>
          <a:ln w="19050">
            <a:solidFill>
              <a:srgbClr val="4A452A"/>
            </a:solidFill>
          </a:ln>
        </p:spPr>
      </p:pic>
      <p:sp>
        <p:nvSpPr>
          <p:cNvPr id="43011" name="Прямоугольник 3"/>
          <p:cNvSpPr>
            <a:spLocks noChangeArrowheads="1"/>
          </p:cNvSpPr>
          <p:nvPr/>
        </p:nvSpPr>
        <p:spPr bwMode="auto">
          <a:xfrm>
            <a:off x="214313" y="1357313"/>
            <a:ext cx="835818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/>
              <a:t>  Прикреплены к коже лица. Они нужны для выражения эмоций и для речи.</a:t>
            </a:r>
          </a:p>
        </p:txBody>
      </p:sp>
      <p:sp>
        <p:nvSpPr>
          <p:cNvPr id="43012" name="Прямоугольник 4"/>
          <p:cNvSpPr>
            <a:spLocks noChangeArrowheads="1"/>
          </p:cNvSpPr>
          <p:nvPr/>
        </p:nvSpPr>
        <p:spPr bwMode="auto">
          <a:xfrm>
            <a:off x="928688" y="214313"/>
            <a:ext cx="74739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>
                <a:latin typeface="Monotype Corsiva" pitchFamily="66" charset="0"/>
              </a:rPr>
              <a:t>Мимические мышцы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H:\Биология презентации\переделать\на конкурс человек\Your Quality Anatomy File_files\фон копия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Прямоугольник 2"/>
          <p:cNvSpPr>
            <a:spLocks noChangeArrowheads="1"/>
          </p:cNvSpPr>
          <p:nvPr/>
        </p:nvSpPr>
        <p:spPr bwMode="auto">
          <a:xfrm>
            <a:off x="285750" y="214313"/>
            <a:ext cx="82756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latin typeface="Monotype Corsiva" pitchFamily="66" charset="0"/>
              </a:rPr>
              <a:t>Глазодвигательные мышцы</a:t>
            </a:r>
          </a:p>
        </p:txBody>
      </p:sp>
      <p:pic>
        <p:nvPicPr>
          <p:cNvPr id="4" name="Picture 6" descr="с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>
          <a:xfrm>
            <a:off x="4357688" y="2500313"/>
            <a:ext cx="4318000" cy="3665537"/>
          </a:xfrm>
          <a:ln w="19050">
            <a:solidFill>
              <a:schemeClr val="bg2">
                <a:lumMod val="25000"/>
              </a:schemeClr>
            </a:solidFill>
          </a:ln>
        </p:spPr>
      </p:pic>
      <p:sp>
        <p:nvSpPr>
          <p:cNvPr id="44036" name="Прямоугольник 4"/>
          <p:cNvSpPr>
            <a:spLocks noChangeArrowheads="1"/>
          </p:cNvSpPr>
          <p:nvPr/>
        </p:nvSpPr>
        <p:spPr bwMode="auto">
          <a:xfrm>
            <a:off x="285750" y="1428750"/>
            <a:ext cx="4214813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</a:t>
            </a:r>
            <a:r>
              <a:rPr lang="ru-RU" sz="4000" b="1"/>
              <a:t>Эти мышцы обеспечивают движения глазного яблока.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H:\Биология презентации\переделать\на конкурс человек\Your Quality Anatomy File_files\фон копия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с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>
          <a:xfrm>
            <a:off x="4429125" y="2071688"/>
            <a:ext cx="4391025" cy="4310062"/>
          </a:xfrm>
          <a:ln w="19050">
            <a:solidFill>
              <a:schemeClr val="bg2">
                <a:lumMod val="25000"/>
              </a:schemeClr>
            </a:solidFill>
          </a:ln>
        </p:spPr>
      </p:pic>
      <p:sp>
        <p:nvSpPr>
          <p:cNvPr id="45059" name="Прямоугольник 3"/>
          <p:cNvSpPr>
            <a:spLocks noChangeArrowheads="1"/>
          </p:cNvSpPr>
          <p:nvPr/>
        </p:nvSpPr>
        <p:spPr bwMode="auto">
          <a:xfrm>
            <a:off x="214313" y="1357313"/>
            <a:ext cx="4143375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3200" b="1"/>
              <a:t>Мышцы языка, гортани, глотки и начального отдела пищевода участвуют в глотании.</a:t>
            </a:r>
          </a:p>
          <a:p>
            <a:pPr>
              <a:buFont typeface="Arial" charset="0"/>
              <a:buChar char="•"/>
            </a:pPr>
            <a:r>
              <a:rPr lang="ru-RU" sz="3200" b="1"/>
              <a:t>Мышцы языка и гортани нужны для речи.</a:t>
            </a:r>
          </a:p>
        </p:txBody>
      </p:sp>
      <p:sp>
        <p:nvSpPr>
          <p:cNvPr id="45060" name="Прямоугольник 4"/>
          <p:cNvSpPr>
            <a:spLocks noChangeArrowheads="1"/>
          </p:cNvSpPr>
          <p:nvPr/>
        </p:nvSpPr>
        <p:spPr bwMode="auto">
          <a:xfrm>
            <a:off x="1643063" y="214313"/>
            <a:ext cx="5648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>
                <a:latin typeface="Monotype Corsiva" pitchFamily="66" charset="0"/>
              </a:rPr>
              <a:t>Мышцы головы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:\Биология презентации\переделать\на конкурс человек\Your Quality Anatomy File_files\фон копия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786188" y="412750"/>
            <a:ext cx="5143500" cy="614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i="1" u="sng"/>
              <a:t>Двигательная</a:t>
            </a:r>
          </a:p>
          <a:p>
            <a:pPr>
              <a:lnSpc>
                <a:spcPct val="80000"/>
              </a:lnSpc>
            </a:pPr>
            <a:r>
              <a:rPr lang="ru-RU" sz="2800"/>
              <a:t>   </a:t>
            </a:r>
            <a:r>
              <a:rPr lang="ru-RU" sz="2800" b="1"/>
              <a:t>  </a:t>
            </a:r>
            <a:r>
              <a:rPr lang="ru-RU" b="1"/>
              <a:t>обеспечивает передвижение тела и его частей в пространстве</a:t>
            </a:r>
          </a:p>
          <a:p>
            <a:pPr>
              <a:lnSpc>
                <a:spcPct val="80000"/>
              </a:lnSpc>
            </a:pPr>
            <a:r>
              <a:rPr lang="ru-RU" sz="3600" b="1" i="1" u="sng"/>
              <a:t>Защитная</a:t>
            </a:r>
          </a:p>
          <a:p>
            <a:pPr>
              <a:lnSpc>
                <a:spcPct val="80000"/>
              </a:lnSpc>
            </a:pPr>
            <a:r>
              <a:rPr lang="ru-RU" sz="3200"/>
              <a:t>     </a:t>
            </a:r>
            <a:r>
              <a:rPr lang="ru-RU" b="1"/>
              <a:t>создаёт полости тела защиты внутренних органов</a:t>
            </a:r>
          </a:p>
          <a:p>
            <a:pPr>
              <a:lnSpc>
                <a:spcPct val="80000"/>
              </a:lnSpc>
            </a:pPr>
            <a:r>
              <a:rPr lang="ru-RU" sz="3600" b="1" i="1" u="sng"/>
              <a:t>Формообразующая</a:t>
            </a:r>
          </a:p>
          <a:p>
            <a:pPr>
              <a:lnSpc>
                <a:spcPct val="80000"/>
              </a:lnSpc>
            </a:pPr>
            <a:r>
              <a:rPr lang="ru-RU" b="1"/>
              <a:t>      определяет форму и размеры тела</a:t>
            </a:r>
            <a:endParaRPr lang="ru-RU"/>
          </a:p>
          <a:p>
            <a:pPr>
              <a:lnSpc>
                <a:spcPct val="80000"/>
              </a:lnSpc>
            </a:pPr>
            <a:r>
              <a:rPr lang="ru-RU" sz="3600" b="1" i="1" u="sng"/>
              <a:t>Опорная</a:t>
            </a:r>
          </a:p>
          <a:p>
            <a:pPr>
              <a:lnSpc>
                <a:spcPct val="80000"/>
              </a:lnSpc>
            </a:pPr>
            <a:r>
              <a:rPr lang="ru-RU"/>
              <a:t>       </a:t>
            </a:r>
            <a:r>
              <a:rPr lang="ru-RU" b="1"/>
              <a:t>опорный остов организма</a:t>
            </a:r>
          </a:p>
          <a:p>
            <a:pPr>
              <a:lnSpc>
                <a:spcPct val="80000"/>
              </a:lnSpc>
            </a:pPr>
            <a:r>
              <a:rPr lang="ru-RU" sz="3600" b="1" i="1" u="sng"/>
              <a:t>Кроветворная</a:t>
            </a:r>
          </a:p>
          <a:p>
            <a:pPr>
              <a:lnSpc>
                <a:spcPct val="80000"/>
              </a:lnSpc>
            </a:pPr>
            <a:r>
              <a:rPr lang="ru-RU"/>
              <a:t>      </a:t>
            </a:r>
            <a:r>
              <a:rPr lang="ru-RU" b="1"/>
              <a:t>красный костный мозг – источник клеток крови</a:t>
            </a:r>
            <a:endParaRPr lang="ru-RU" sz="3200" b="1"/>
          </a:p>
          <a:p>
            <a:pPr>
              <a:lnSpc>
                <a:spcPct val="80000"/>
              </a:lnSpc>
            </a:pPr>
            <a:r>
              <a:rPr lang="ru-RU" sz="3600" b="1" i="1" u="sng"/>
              <a:t>Обменная</a:t>
            </a:r>
          </a:p>
          <a:p>
            <a:pPr>
              <a:lnSpc>
                <a:spcPct val="80000"/>
              </a:lnSpc>
            </a:pPr>
            <a:r>
              <a:rPr lang="ru-RU"/>
              <a:t>      </a:t>
            </a:r>
            <a:r>
              <a:rPr lang="ru-RU" b="1"/>
              <a:t>кости – источник </a:t>
            </a:r>
            <a:r>
              <a:rPr lang="en-US" b="1"/>
              <a:t>Ca</a:t>
            </a:r>
            <a:r>
              <a:rPr lang="ru-RU" b="1"/>
              <a:t>, F и других минеральных веществ.</a:t>
            </a:r>
          </a:p>
        </p:txBody>
      </p:sp>
      <p:sp>
        <p:nvSpPr>
          <p:cNvPr id="6" name="Левая фигурная скобка 5"/>
          <p:cNvSpPr/>
          <p:nvPr/>
        </p:nvSpPr>
        <p:spPr>
          <a:xfrm>
            <a:off x="3143250" y="285750"/>
            <a:ext cx="857250" cy="6286500"/>
          </a:xfrm>
          <a:prstGeom prst="leftBrace">
            <a:avLst>
              <a:gd name="adj1" fmla="val 8333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436" name="Picture 6" descr="H:\Биология презентации\переделать\на конкурс человек\Рисунок1 копия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214438"/>
            <a:ext cx="2143125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Прямоугольник 7"/>
          <p:cNvSpPr>
            <a:spLocks noChangeArrowheads="1"/>
          </p:cNvSpPr>
          <p:nvPr/>
        </p:nvSpPr>
        <p:spPr bwMode="auto">
          <a:xfrm>
            <a:off x="0" y="0"/>
            <a:ext cx="3429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latin typeface="Monotype Corsiva" pitchFamily="66" charset="0"/>
              </a:rPr>
              <a:t>Функции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H:\Биология презентации\переделать\на конкурс человек\Your Quality Anatomy File_files\фон копия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с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>
          <a:xfrm>
            <a:off x="4572000" y="2286000"/>
            <a:ext cx="4216400" cy="4137025"/>
          </a:xfrm>
          <a:ln w="19050">
            <a:solidFill>
              <a:schemeClr val="bg2">
                <a:lumMod val="25000"/>
              </a:schemeClr>
            </a:solidFill>
          </a:ln>
        </p:spPr>
      </p:pic>
      <p:sp>
        <p:nvSpPr>
          <p:cNvPr id="46083" name="Прямоугольник 3"/>
          <p:cNvSpPr>
            <a:spLocks noChangeArrowheads="1"/>
          </p:cNvSpPr>
          <p:nvPr/>
        </p:nvSpPr>
        <p:spPr bwMode="auto">
          <a:xfrm>
            <a:off x="0" y="1143000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 Разделяет грудную и брюшную полости. Вместе с межреберными мышцами обеспечивает дыхание. </a:t>
            </a:r>
          </a:p>
        </p:txBody>
      </p:sp>
      <p:sp>
        <p:nvSpPr>
          <p:cNvPr id="46084" name="Прямоугольник 4"/>
          <p:cNvSpPr>
            <a:spLocks noChangeArrowheads="1"/>
          </p:cNvSpPr>
          <p:nvPr/>
        </p:nvSpPr>
        <p:spPr bwMode="auto">
          <a:xfrm>
            <a:off x="2500313" y="0"/>
            <a:ext cx="42640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>
                <a:latin typeface="Monotype Corsiva" pitchFamily="66" charset="0"/>
              </a:rPr>
              <a:t>Диафрагма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H:\Биология презентации\переделать\на конкурс человек\Your Quality Anatomy File_files\фон копия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с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>
          <a:xfrm>
            <a:off x="5295900" y="2286000"/>
            <a:ext cx="3521075" cy="4251325"/>
          </a:xfrm>
          <a:ln w="19050">
            <a:solidFill>
              <a:schemeClr val="bg2">
                <a:lumMod val="25000"/>
              </a:schemeClr>
            </a:solidFill>
          </a:ln>
        </p:spPr>
      </p:pic>
      <p:sp>
        <p:nvSpPr>
          <p:cNvPr id="47107" name="Прямоугольник 3"/>
          <p:cNvSpPr>
            <a:spLocks noChangeArrowheads="1"/>
          </p:cNvSpPr>
          <p:nvPr/>
        </p:nvSpPr>
        <p:spPr bwMode="auto">
          <a:xfrm>
            <a:off x="0" y="0"/>
            <a:ext cx="9144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latin typeface="Monotype Corsiva" pitchFamily="66" charset="0"/>
              </a:rPr>
              <a:t>Мышцы тазового дна</a:t>
            </a:r>
          </a:p>
        </p:txBody>
      </p:sp>
      <p:sp>
        <p:nvSpPr>
          <p:cNvPr id="47108" name="Прямоугольник 4"/>
          <p:cNvSpPr>
            <a:spLocks noChangeArrowheads="1"/>
          </p:cNvSpPr>
          <p:nvPr/>
        </p:nvSpPr>
        <p:spPr bwMode="auto">
          <a:xfrm>
            <a:off x="214313" y="1214438"/>
            <a:ext cx="51435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  Поддерживают органы таза. Круговые волокна этих мышц охватывают прямую кишку и мочеиспускательный канал, образуя замыкатели – сфинктеры.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H:\Биология презентации\переделать\на конкурс человек\Your Quality Anatomy File_files\фон копия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7" descr="в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>
          <a:xfrm>
            <a:off x="4286250" y="1428750"/>
            <a:ext cx="4516438" cy="5181600"/>
          </a:xfrm>
          <a:ln w="19050">
            <a:solidFill>
              <a:schemeClr val="tx1"/>
            </a:solidFill>
          </a:ln>
        </p:spPr>
      </p:pic>
      <p:sp>
        <p:nvSpPr>
          <p:cNvPr id="48131" name="Прямоугольник 5"/>
          <p:cNvSpPr>
            <a:spLocks noChangeArrowheads="1"/>
          </p:cNvSpPr>
          <p:nvPr/>
        </p:nvSpPr>
        <p:spPr bwMode="auto">
          <a:xfrm>
            <a:off x="214313" y="1357313"/>
            <a:ext cx="4143375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/>
              <a:t>  У человека хорошо развиты мышцы, удерживающие тело в разогнутом (вертикальном) положении. </a:t>
            </a:r>
          </a:p>
          <a:p>
            <a:pPr>
              <a:lnSpc>
                <a:spcPct val="90000"/>
              </a:lnSpc>
            </a:pPr>
            <a:r>
              <a:rPr lang="ru-RU" sz="3200" b="1"/>
              <a:t>  При расслаблении этих мышц тело сгибается под действием силы тяжести .</a:t>
            </a:r>
          </a:p>
        </p:txBody>
      </p:sp>
      <p:sp>
        <p:nvSpPr>
          <p:cNvPr id="48132" name="Прямоугольник 6"/>
          <p:cNvSpPr>
            <a:spLocks noChangeArrowheads="1"/>
          </p:cNvSpPr>
          <p:nvPr/>
        </p:nvSpPr>
        <p:spPr bwMode="auto">
          <a:xfrm>
            <a:off x="1857375" y="285750"/>
            <a:ext cx="43037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latin typeface="Monotype Corsiva" pitchFamily="66" charset="0"/>
              </a:rPr>
              <a:t>Работа мышц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H:\Биология презентации\переделать\на конкурс человек\Your Quality Anatomy File_files\фон копия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Горизонтальный свиток 2"/>
          <p:cNvSpPr/>
          <p:nvPr/>
        </p:nvSpPr>
        <p:spPr>
          <a:xfrm>
            <a:off x="214313" y="214313"/>
            <a:ext cx="8715375" cy="6357937"/>
          </a:xfrm>
          <a:prstGeom prst="horizontalScroll">
            <a:avLst>
              <a:gd name="adj" fmla="val 4736"/>
            </a:avLst>
          </a:prstGeom>
          <a:solidFill>
            <a:schemeClr val="bg2">
              <a:lumMod val="75000"/>
              <a:alpha val="14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4400" b="1" dirty="0">
                <a:solidFill>
                  <a:schemeClr val="tx1"/>
                </a:solidFill>
                <a:latin typeface="Monotype Corsiva" pitchFamily="66" charset="0"/>
              </a:rPr>
              <a:t>  Мышцы выполняющие одни и те же движения, называют </a:t>
            </a:r>
            <a:r>
              <a:rPr lang="ru-RU" sz="4400" b="1" u="sng" dirty="0">
                <a:solidFill>
                  <a:schemeClr val="tx1"/>
                </a:solidFill>
                <a:latin typeface="Monotype Corsiva" pitchFamily="66" charset="0"/>
              </a:rPr>
              <a:t>синергистами, </a:t>
            </a:r>
          </a:p>
          <a:p>
            <a:pPr>
              <a:defRPr/>
            </a:pPr>
            <a:r>
              <a:rPr lang="ru-RU" sz="4400" b="1" dirty="0">
                <a:solidFill>
                  <a:schemeClr val="tx1"/>
                </a:solidFill>
                <a:latin typeface="Monotype Corsiva" pitchFamily="66" charset="0"/>
              </a:rPr>
              <a:t>а  противоположное - </a:t>
            </a:r>
            <a:r>
              <a:rPr lang="ru-RU" sz="4400" b="1" u="sng" dirty="0">
                <a:solidFill>
                  <a:schemeClr val="tx1"/>
                </a:solidFill>
                <a:latin typeface="Monotype Corsiva" pitchFamily="66" charset="0"/>
              </a:rPr>
              <a:t>антагонистами. </a:t>
            </a:r>
          </a:p>
        </p:txBody>
      </p:sp>
      <p:pic>
        <p:nvPicPr>
          <p:cNvPr id="49155" name="Picture 2" descr="E:\Биология презентации\переделать\на конкурс человек\Рисунок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2428875"/>
            <a:ext cx="3484563" cy="36433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9156" name="TextBox 4"/>
          <p:cNvSpPr txBox="1">
            <a:spLocks noChangeArrowheads="1"/>
          </p:cNvSpPr>
          <p:nvPr/>
        </p:nvSpPr>
        <p:spPr bwMode="auto">
          <a:xfrm>
            <a:off x="1071563" y="5429250"/>
            <a:ext cx="40528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Работа мышц антагонистов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H:\Биология презентации\переделать\на конкурс человек\Your Quality Anatomy File_files\фон копия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latin typeface="Monotype Corsiva" pitchFamily="66" charset="0"/>
              </a:rPr>
              <a:t>Работа мышц</a:t>
            </a:r>
          </a:p>
        </p:txBody>
      </p:sp>
      <p:sp>
        <p:nvSpPr>
          <p:cNvPr id="50179" name="TextBox 3"/>
          <p:cNvSpPr txBox="1">
            <a:spLocks noChangeArrowheads="1"/>
          </p:cNvSpPr>
          <p:nvPr/>
        </p:nvSpPr>
        <p:spPr bwMode="auto">
          <a:xfrm>
            <a:off x="285750" y="1428750"/>
            <a:ext cx="3167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/>
              <a:t>Статическая</a:t>
            </a:r>
          </a:p>
        </p:txBody>
      </p:sp>
      <p:sp>
        <p:nvSpPr>
          <p:cNvPr id="50180" name="TextBox 4"/>
          <p:cNvSpPr txBox="1">
            <a:spLocks noChangeArrowheads="1"/>
          </p:cNvSpPr>
          <p:nvPr/>
        </p:nvSpPr>
        <p:spPr bwMode="auto">
          <a:xfrm>
            <a:off x="5143500" y="1428750"/>
            <a:ext cx="35988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/>
              <a:t>Динамическая</a:t>
            </a:r>
          </a:p>
        </p:txBody>
      </p:sp>
      <p:cxnSp>
        <p:nvCxnSpPr>
          <p:cNvPr id="7" name="Прямая со стрелкой 6"/>
          <p:cNvCxnSpPr>
            <a:endCxn id="50179" idx="0"/>
          </p:cNvCxnSpPr>
          <p:nvPr/>
        </p:nvCxnSpPr>
        <p:spPr>
          <a:xfrm rot="10800000" flipV="1">
            <a:off x="1868488" y="928688"/>
            <a:ext cx="2632075" cy="5000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endCxn id="50180" idx="0"/>
          </p:cNvCxnSpPr>
          <p:nvPr/>
        </p:nvCxnSpPr>
        <p:spPr>
          <a:xfrm>
            <a:off x="4500563" y="928688"/>
            <a:ext cx="2443162" cy="5000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3" name="TextBox 12"/>
          <p:cNvSpPr txBox="1">
            <a:spLocks noChangeArrowheads="1"/>
          </p:cNvSpPr>
          <p:nvPr/>
        </p:nvSpPr>
        <p:spPr bwMode="auto">
          <a:xfrm>
            <a:off x="2286000" y="2428875"/>
            <a:ext cx="39560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 b="1"/>
              <a:t>A = F </a:t>
            </a:r>
            <a:r>
              <a:rPr lang="en-US" sz="8000" b="1" baseline="-10000"/>
              <a:t>*</a:t>
            </a:r>
            <a:r>
              <a:rPr lang="en-US" sz="8000" b="1"/>
              <a:t> S</a:t>
            </a:r>
            <a:endParaRPr lang="ru-RU" sz="8000" b="1"/>
          </a:p>
        </p:txBody>
      </p:sp>
      <p:sp>
        <p:nvSpPr>
          <p:cNvPr id="50184" name="TextBox 14"/>
          <p:cNvSpPr txBox="1">
            <a:spLocks noChangeArrowheads="1"/>
          </p:cNvSpPr>
          <p:nvPr/>
        </p:nvSpPr>
        <p:spPr bwMode="auto">
          <a:xfrm>
            <a:off x="0" y="4071938"/>
            <a:ext cx="91440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  Величина работы зависит от силы мышц (</a:t>
            </a:r>
            <a:r>
              <a:rPr lang="en-US" sz="3200"/>
              <a:t>F=mg)</a:t>
            </a:r>
            <a:r>
              <a:rPr lang="ru-RU" sz="3200"/>
              <a:t> и их длины</a:t>
            </a:r>
            <a:r>
              <a:rPr lang="en-US" sz="3200"/>
              <a:t>.</a:t>
            </a:r>
            <a:endParaRPr lang="ru-RU" sz="3200"/>
          </a:p>
          <a:p>
            <a:r>
              <a:rPr lang="ru-RU" sz="3200"/>
              <a:t>  Сила мышц прямо пропорциональна поперечному сечению всех мышечных волокон данной мышцы</a:t>
            </a:r>
            <a:r>
              <a:rPr lang="en-US" sz="3200"/>
              <a:t>.</a:t>
            </a:r>
            <a:endParaRPr lang="ru-RU" sz="3200"/>
          </a:p>
        </p:txBody>
      </p:sp>
      <p:pic>
        <p:nvPicPr>
          <p:cNvPr id="50185" name="Picture 10" descr="E:\Картинки\анимация\gif_animated разное\кот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25" y="2143125"/>
            <a:ext cx="1598613" cy="12144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0186" name="Picture 11" descr="E:\Картинки\картинки\gngst004.jpg"/>
          <p:cNvPicPr>
            <a:picLocks noChangeAspect="1" noChangeArrowheads="1"/>
          </p:cNvPicPr>
          <p:nvPr/>
        </p:nvPicPr>
        <p:blipFill>
          <a:blip r:embed="rId4">
            <a:lum bright="-10000" contrast="10000"/>
          </a:blip>
          <a:srcRect/>
          <a:stretch>
            <a:fillRect/>
          </a:stretch>
        </p:blipFill>
        <p:spPr bwMode="auto">
          <a:xfrm>
            <a:off x="214313" y="2143125"/>
            <a:ext cx="1425575" cy="1187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H:\Биология презентации\переделать\на конкурс человек\Your Quality Anatomy File_files\фон копия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214313" y="428625"/>
            <a:ext cx="8715375" cy="5357813"/>
          </a:xfrm>
          <a:prstGeom prst="verticalScroll">
            <a:avLst>
              <a:gd name="adj" fmla="val 7037"/>
            </a:avLst>
          </a:prstGeom>
          <a:solidFill>
            <a:schemeClr val="accent1">
              <a:alpha val="0"/>
            </a:schemeClr>
          </a:solidFill>
          <a:ln>
            <a:solidFill>
              <a:schemeClr val="tx1"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Мышцы в живом организме никогда, даже при покое, не бывают полностью расслаблены, они находятся в состоянии некоторого напряжения - </a:t>
            </a:r>
            <a:r>
              <a:rPr lang="ru-RU" sz="28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тонуса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Мышечный тонус поддерживается редкими импульсами, поступающими в мышцы из центральной нервной системы.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Благодаря мышечному тонусу поддерживается устойчивость и положение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H:\Биология презентации\переделать\на конкурс человек\Your Quality Anatomy File_files\фон копия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Прямоугольник 2"/>
          <p:cNvSpPr>
            <a:spLocks noChangeArrowheads="1"/>
          </p:cNvSpPr>
          <p:nvPr/>
        </p:nvSpPr>
        <p:spPr bwMode="auto">
          <a:xfrm>
            <a:off x="357188" y="785813"/>
            <a:ext cx="8501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</a:t>
            </a:r>
            <a:endParaRPr lang="ru-RU" sz="360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357188" y="285750"/>
            <a:ext cx="8286750" cy="6357938"/>
          </a:xfrm>
          <a:prstGeom prst="horizontalScroll">
            <a:avLst>
              <a:gd name="adj" fmla="val 3696"/>
            </a:avLst>
          </a:prstGeom>
          <a:solidFill>
            <a:schemeClr val="accent1">
              <a:alpha val="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   </a:t>
            </a:r>
          </a:p>
          <a:p>
            <a:pPr>
              <a:defRPr/>
            </a:pPr>
            <a:r>
              <a:rPr lang="ru-RU" sz="3600" dirty="0"/>
              <a:t> </a:t>
            </a:r>
            <a:endParaRPr lang="ru-RU" sz="3600" b="1" dirty="0">
              <a:latin typeface="Monotype Corsiva" pitchFamily="66" charset="0"/>
            </a:endParaRPr>
          </a:p>
          <a:p>
            <a:pPr>
              <a:defRPr/>
            </a:pPr>
            <a:endParaRPr lang="ru-RU" sz="3600" b="1" dirty="0">
              <a:solidFill>
                <a:schemeClr val="tx1"/>
              </a:solidFill>
              <a:latin typeface="Monotype Corsiva" pitchFamily="66" charset="0"/>
            </a:endParaRPr>
          </a:p>
          <a:p>
            <a:pPr>
              <a:defRPr/>
            </a:pPr>
            <a:endParaRPr lang="ru-RU" sz="3600" b="1" dirty="0">
              <a:solidFill>
                <a:schemeClr val="tx1"/>
              </a:solidFill>
              <a:latin typeface="Monotype Corsiva" pitchFamily="66" charset="0"/>
            </a:endParaRPr>
          </a:p>
          <a:p>
            <a:pPr>
              <a:defRPr/>
            </a:pPr>
            <a:r>
              <a:rPr lang="ru-RU" sz="3600" b="1" dirty="0">
                <a:solidFill>
                  <a:schemeClr val="tx1"/>
                </a:solidFill>
                <a:latin typeface="Monotype Corsiva" pitchFamily="66" charset="0"/>
              </a:rPr>
              <a:t>Тонус – состояние длительного удерживаемого незначительного </a:t>
            </a:r>
          </a:p>
          <a:p>
            <a:pPr>
              <a:defRPr/>
            </a:pPr>
            <a:r>
              <a:rPr lang="ru-RU" sz="3600" b="1" dirty="0">
                <a:solidFill>
                  <a:schemeClr val="tx1"/>
                </a:solidFill>
                <a:latin typeface="Monotype Corsiva" pitchFamily="66" charset="0"/>
              </a:rPr>
              <a:t>напряжения мышц.</a:t>
            </a:r>
          </a:p>
          <a:p>
            <a:pPr>
              <a:defRPr/>
            </a:pPr>
            <a:endParaRPr lang="ru-RU" sz="3600" b="1" dirty="0">
              <a:solidFill>
                <a:schemeClr val="tx1"/>
              </a:solidFill>
              <a:latin typeface="Monotype Corsiva" pitchFamily="66" charset="0"/>
            </a:endParaRPr>
          </a:p>
          <a:p>
            <a:pPr>
              <a:defRPr/>
            </a:pPr>
            <a:r>
              <a:rPr lang="ru-RU" sz="3600" b="1" dirty="0">
                <a:solidFill>
                  <a:schemeClr val="tx1"/>
                </a:solidFill>
                <a:latin typeface="Monotype Corsiva" pitchFamily="66" charset="0"/>
              </a:rPr>
              <a:t>Гиподинамия – малоподвижный образ жизни.</a:t>
            </a:r>
          </a:p>
          <a:p>
            <a:pPr>
              <a:defRPr/>
            </a:pPr>
            <a:endParaRPr lang="ru-RU" sz="3600" b="1" dirty="0">
              <a:solidFill>
                <a:schemeClr val="tx1"/>
              </a:solidFill>
              <a:latin typeface="Monotype Corsiva" pitchFamily="66" charset="0"/>
            </a:endParaRPr>
          </a:p>
          <a:p>
            <a:pPr>
              <a:defRPr/>
            </a:pPr>
            <a:r>
              <a:rPr lang="ru-RU" sz="3600" b="1" dirty="0">
                <a:solidFill>
                  <a:schemeClr val="tx1"/>
                </a:solidFill>
                <a:latin typeface="Monotype Corsiva" pitchFamily="66" charset="0"/>
              </a:rPr>
              <a:t>Атрофия – потеря работоспособности </a:t>
            </a:r>
          </a:p>
          <a:p>
            <a:pPr>
              <a:defRPr/>
            </a:pPr>
            <a:r>
              <a:rPr lang="ru-RU" sz="3600" b="1" dirty="0">
                <a:solidFill>
                  <a:schemeClr val="tx1"/>
                </a:solidFill>
                <a:latin typeface="Monotype Corsiva" pitchFamily="66" charset="0"/>
              </a:rPr>
              <a:t>в результате длительной  бездеятельности мышц. </a:t>
            </a:r>
          </a:p>
          <a:p>
            <a:pPr>
              <a:defRPr/>
            </a:pPr>
            <a:endParaRPr lang="ru-RU" sz="3600" b="1" dirty="0">
              <a:solidFill>
                <a:schemeClr val="tx1"/>
              </a:solidFill>
              <a:latin typeface="Monotype Corsiva" pitchFamily="66" charset="0"/>
            </a:endParaRP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 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H:\Биология презентации\переделать\на конкурс человек\Your Quality Anatomy File_files\фон копия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ертикальный свиток 3"/>
          <p:cNvSpPr/>
          <p:nvPr/>
        </p:nvSpPr>
        <p:spPr>
          <a:xfrm>
            <a:off x="285750" y="500063"/>
            <a:ext cx="8572500" cy="5786437"/>
          </a:xfrm>
          <a:prstGeom prst="verticalScroll">
            <a:avLst/>
          </a:prstGeom>
          <a:solidFill>
            <a:schemeClr val="accent1">
              <a:alpha val="0"/>
            </a:schemeClr>
          </a:solidFill>
          <a:ln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251" name="Прямоугольник 2"/>
          <p:cNvSpPr>
            <a:spLocks noChangeArrowheads="1"/>
          </p:cNvSpPr>
          <p:nvPr/>
        </p:nvSpPr>
        <p:spPr bwMode="auto">
          <a:xfrm>
            <a:off x="1214438" y="1357313"/>
            <a:ext cx="6786562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Monotype Corsiva" pitchFamily="66" charset="0"/>
              </a:rPr>
              <a:t>   При </a:t>
            </a:r>
            <a:r>
              <a:rPr lang="ru-RU" sz="4400" b="1">
                <a:latin typeface="Monotype Corsiva" pitchFamily="66" charset="0"/>
              </a:rPr>
              <a:t>длительном</a:t>
            </a:r>
            <a:r>
              <a:rPr lang="ru-RU" sz="4400">
                <a:latin typeface="Monotype Corsiva" pitchFamily="66" charset="0"/>
              </a:rPr>
              <a:t> сокращении наступает постепенное </a:t>
            </a:r>
            <a:r>
              <a:rPr lang="ru-RU" sz="4400" b="1">
                <a:latin typeface="Monotype Corsiva" pitchFamily="66" charset="0"/>
              </a:rPr>
              <a:t>снижение</a:t>
            </a:r>
            <a:r>
              <a:rPr lang="ru-RU" sz="4400">
                <a:latin typeface="Monotype Corsiva" pitchFamily="66" charset="0"/>
              </a:rPr>
              <a:t> работоспособности мышц. </a:t>
            </a:r>
          </a:p>
          <a:p>
            <a:r>
              <a:rPr lang="ru-RU" sz="4400">
                <a:latin typeface="Monotype Corsiva" pitchFamily="66" charset="0"/>
              </a:rPr>
              <a:t>   Такое состояние носит название </a:t>
            </a:r>
            <a:r>
              <a:rPr lang="ru-RU" sz="4400" b="1">
                <a:latin typeface="Monotype Corsiva" pitchFamily="66" charset="0"/>
              </a:rPr>
              <a:t>мышечного утомления.</a:t>
            </a:r>
            <a:endParaRPr lang="ru-RU" sz="4400">
              <a:latin typeface="Monotype Corsiva" pitchFamily="66" charset="0"/>
            </a:endParaRPr>
          </a:p>
        </p:txBody>
      </p:sp>
      <p:pic>
        <p:nvPicPr>
          <p:cNvPr id="53252" name="Picture 5" descr="E:\Картинки\картинки\8251e29ac2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4500563"/>
            <a:ext cx="1643062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H:\Биология презентации\переделать\на конкурс человек\Your Quality Anatomy File_files\фон копия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3" descr="PE02043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3000375"/>
            <a:ext cx="2176462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4" descr="PE0198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6400" y="1785938"/>
            <a:ext cx="4713288" cy="473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214313"/>
            <a:ext cx="9144000" cy="1176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Активный отдых - лучшее средство</a:t>
            </a:r>
          </a:p>
          <a:p>
            <a:pPr algn="ctr">
              <a:lnSpc>
                <a:spcPct val="60000"/>
              </a:lnSpc>
              <a:defRPr/>
            </a:pPr>
            <a:r>
              <a:rPr lang="ru-RU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для снижения утомления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H:\Биология презентации\переделать\на конкурс человек\Your Quality Anatomy File_files\фон копия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5" descr="BD07175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0863" y="4214813"/>
            <a:ext cx="399732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6" descr="BD05515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0438"/>
            <a:ext cx="3071813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 descr="BD07153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86550" y="1714500"/>
            <a:ext cx="2457450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3" descr="HH01669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63" y="2143125"/>
            <a:ext cx="5272087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Прямоугольник 6"/>
          <p:cNvSpPr>
            <a:spLocks noChangeArrowheads="1"/>
          </p:cNvSpPr>
          <p:nvPr/>
        </p:nvSpPr>
        <p:spPr bwMode="auto">
          <a:xfrm>
            <a:off x="0" y="214313"/>
            <a:ext cx="94297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C41402"/>
                </a:solidFill>
                <a:latin typeface="Monotype Corsiva" pitchFamily="66" charset="0"/>
                <a:hlinkClick r:id="rId7" action="ppaction://hlinksldjump"/>
              </a:rPr>
              <a:t>Гиподинамия</a:t>
            </a:r>
            <a:r>
              <a:rPr lang="ru-RU" sz="4800" b="1">
                <a:latin typeface="Monotype Corsiva" pitchFamily="66" charset="0"/>
              </a:rPr>
              <a:t> неблагоприятно </a:t>
            </a:r>
          </a:p>
          <a:p>
            <a:r>
              <a:rPr lang="ru-RU" sz="4800" b="1">
                <a:latin typeface="Monotype Corsiva" pitchFamily="66" charset="0"/>
              </a:rPr>
              <a:t>отражается на здоровье людей.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:\Биология презентации\переделать\на конкурс человек\Your Quality Anatomy File_files\фон копия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Левая фигурная скобка 3"/>
          <p:cNvSpPr/>
          <p:nvPr/>
        </p:nvSpPr>
        <p:spPr>
          <a:xfrm>
            <a:off x="4214813" y="428625"/>
            <a:ext cx="857250" cy="5929313"/>
          </a:xfrm>
          <a:prstGeom prst="leftBrace">
            <a:avLst>
              <a:gd name="adj1" fmla="val 8333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000625" y="571500"/>
            <a:ext cx="3929063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ru-RU" sz="3200" b="1" i="1" u="sng">
                <a:cs typeface="Times New Roman" pitchFamily="18" charset="0"/>
              </a:rPr>
              <a:t>Формообразующая </a:t>
            </a:r>
            <a:endParaRPr lang="ru-RU" sz="3200" b="1" i="1" u="sng"/>
          </a:p>
          <a:p>
            <a:pPr>
              <a:lnSpc>
                <a:spcPct val="90000"/>
              </a:lnSpc>
            </a:pPr>
            <a:r>
              <a:rPr lang="ru-RU" b="1"/>
              <a:t>       </a:t>
            </a:r>
            <a:r>
              <a:rPr lang="ru-RU" b="1">
                <a:cs typeface="Times New Roman" pitchFamily="18" charset="0"/>
              </a:rPr>
              <a:t>определяет форму и размеры тела.</a:t>
            </a:r>
            <a:endParaRPr lang="ru-RU" b="1"/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ru-RU" sz="3200" b="1" i="1" u="sng">
                <a:cs typeface="Times New Roman" pitchFamily="18" charset="0"/>
              </a:rPr>
              <a:t>Защитная </a:t>
            </a:r>
            <a:endParaRPr lang="ru-RU" sz="3200" b="1" i="1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b="1"/>
              <a:t>       </a:t>
            </a:r>
            <a:r>
              <a:rPr lang="ru-RU" b="1">
                <a:cs typeface="Times New Roman" pitchFamily="18" charset="0"/>
              </a:rPr>
              <a:t>создаёт полости тела для защиты внутренних органов.</a:t>
            </a:r>
            <a:endParaRPr lang="ru-RU" b="1"/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ru-RU" sz="3200" b="1" i="1" u="sng">
                <a:cs typeface="Times New Roman" pitchFamily="18" charset="0"/>
              </a:rPr>
              <a:t>Двигательная </a:t>
            </a:r>
          </a:p>
          <a:p>
            <a:pPr>
              <a:lnSpc>
                <a:spcPct val="90000"/>
              </a:lnSpc>
            </a:pPr>
            <a:r>
              <a:rPr lang="ru-RU"/>
              <a:t> </a:t>
            </a:r>
            <a:r>
              <a:rPr lang="ru-RU" b="1"/>
              <a:t>      </a:t>
            </a:r>
            <a:r>
              <a:rPr lang="ru-RU" b="1">
                <a:cs typeface="Times New Roman" pitchFamily="18" charset="0"/>
              </a:rPr>
              <a:t>обеспечивает передвижение тела и его частей в пространстве.</a:t>
            </a:r>
            <a:endParaRPr lang="ru-RU" b="1"/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ru-RU" sz="3200" b="1" i="1" u="sng">
                <a:cs typeface="Times New Roman" pitchFamily="18" charset="0"/>
              </a:rPr>
              <a:t>Энергетическая </a:t>
            </a:r>
          </a:p>
          <a:p>
            <a:pPr>
              <a:lnSpc>
                <a:spcPct val="90000"/>
              </a:lnSpc>
            </a:pPr>
            <a:r>
              <a:rPr lang="ru-RU" b="1"/>
              <a:t>       </a:t>
            </a:r>
            <a:r>
              <a:rPr lang="ru-RU" b="1">
                <a:cs typeface="Times New Roman" pitchFamily="18" charset="0"/>
              </a:rPr>
              <a:t>превращает химическую энергию в механическую и тепловую.</a:t>
            </a:r>
          </a:p>
        </p:txBody>
      </p:sp>
      <p:pic>
        <p:nvPicPr>
          <p:cNvPr id="19460" name="Picture 3" descr="H:\Биология презентации\переделать\на конкурс человек\genetika1 копия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643188"/>
            <a:ext cx="4106863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Прямоугольник 6"/>
          <p:cNvSpPr>
            <a:spLocks noChangeArrowheads="1"/>
          </p:cNvSpPr>
          <p:nvPr/>
        </p:nvSpPr>
        <p:spPr bwMode="auto">
          <a:xfrm>
            <a:off x="214313" y="214313"/>
            <a:ext cx="3387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>
                <a:latin typeface="Monotype Corsiva" pitchFamily="66" charset="0"/>
              </a:rPr>
              <a:t>Функции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H:\Биология презентации\переделать\на конкурс человек\Your Quality Anatomy File_files\фон копия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TextBox 2"/>
          <p:cNvSpPr txBox="1">
            <a:spLocks noChangeArrowheads="1"/>
          </p:cNvSpPr>
          <p:nvPr/>
        </p:nvSpPr>
        <p:spPr bwMode="auto">
          <a:xfrm>
            <a:off x="1714500" y="3929063"/>
            <a:ext cx="53943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>
                <a:latin typeface="Monotype Corsiva" pitchFamily="66" charset="0"/>
              </a:rPr>
              <a:t>Гигиена ОДС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H:\Биология презентации\переделать\на конкурс человек\Your Quality Anatomy File_files\фон копия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4500563" y="1785938"/>
            <a:ext cx="4357687" cy="42148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7347" name="Прямоугольник 3"/>
          <p:cNvSpPr>
            <a:spLocks noChangeArrowheads="1"/>
          </p:cNvSpPr>
          <p:nvPr/>
        </p:nvSpPr>
        <p:spPr bwMode="auto">
          <a:xfrm>
            <a:off x="214313" y="1857375"/>
            <a:ext cx="4357687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а- нормальная осанка; </a:t>
            </a:r>
          </a:p>
          <a:p>
            <a:r>
              <a:rPr lang="ru-RU" sz="2800" b="1"/>
              <a:t>б- кифотическая осанка (круглая спина, сутулая спина); </a:t>
            </a:r>
          </a:p>
          <a:p>
            <a:r>
              <a:rPr lang="ru-RU" sz="2800" b="1"/>
              <a:t>в- плоская спина; </a:t>
            </a:r>
          </a:p>
          <a:p>
            <a:r>
              <a:rPr lang="ru-RU" sz="2800" b="1"/>
              <a:t>г- плосковогнутая спина;</a:t>
            </a:r>
          </a:p>
          <a:p>
            <a:r>
              <a:rPr lang="ru-RU" sz="2800" b="1"/>
              <a:t>д- кифолордотическая осанка (кругловогнутая спина)</a:t>
            </a:r>
          </a:p>
        </p:txBody>
      </p:sp>
      <p:sp>
        <p:nvSpPr>
          <p:cNvPr id="57348" name="Прямоугольник 4"/>
          <p:cNvSpPr>
            <a:spLocks noChangeArrowheads="1"/>
          </p:cNvSpPr>
          <p:nvPr/>
        </p:nvSpPr>
        <p:spPr bwMode="auto">
          <a:xfrm>
            <a:off x="0" y="214313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latin typeface="Monotype Corsiva" pitchFamily="66" charset="0"/>
              </a:rPr>
              <a:t>Основные типы осанки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lum bright="-10000" contrast="10000"/>
          </a:blip>
          <a:srcRect/>
          <a:stretch>
            <a:fillRect/>
          </a:stretch>
        </p:blipFill>
        <p:spPr bwMode="auto">
          <a:xfrm>
            <a:off x="214313" y="428625"/>
            <a:ext cx="8715375" cy="57864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285750" y="285750"/>
            <a:ext cx="8643938" cy="6286500"/>
          </a:xfrm>
          <a:prstGeom prst="verticalScroll">
            <a:avLst/>
          </a:prstGeom>
          <a:solidFill>
            <a:schemeClr val="bg2">
              <a:lumMod val="25000"/>
              <a:alpha val="31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8370" name="Picture 2" descr="H:\Биология презентации\переделать\на конкурс человек\Your Quality Anatomy File_files\фон копия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Text Box 12"/>
          <p:cNvSpPr txBox="1">
            <a:spLocks noChangeArrowheads="1"/>
          </p:cNvSpPr>
          <p:nvPr/>
        </p:nvSpPr>
        <p:spPr bwMode="auto">
          <a:xfrm>
            <a:off x="1714500" y="571500"/>
            <a:ext cx="5929313" cy="923925"/>
          </a:xfrm>
          <a:prstGeom prst="rect">
            <a:avLst/>
          </a:prstGeom>
          <a:noFill/>
          <a:ln w="9525">
            <a:solidFill>
              <a:srgbClr val="000000">
                <a:alpha val="0"/>
              </a:srgb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latin typeface="Monotype Corsiva" pitchFamily="66" charset="0"/>
              </a:rPr>
              <a:t>Неправильная осанка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3465513" y="2320925"/>
            <a:ext cx="1785938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0800000" flipV="1">
            <a:off x="2286000" y="1428750"/>
            <a:ext cx="1644650" cy="8572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786313" y="1428750"/>
            <a:ext cx="1857375" cy="10001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5" name="Text Box 13"/>
          <p:cNvSpPr txBox="1">
            <a:spLocks noChangeArrowheads="1"/>
          </p:cNvSpPr>
          <p:nvPr/>
        </p:nvSpPr>
        <p:spPr bwMode="auto">
          <a:xfrm>
            <a:off x="428625" y="2428875"/>
            <a:ext cx="2571750" cy="1384300"/>
          </a:xfrm>
          <a:prstGeom prst="rect">
            <a:avLst/>
          </a:prstGeom>
          <a:noFill/>
          <a:ln w="9525">
            <a:solidFill>
              <a:schemeClr val="bg1">
                <a:alpha val="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u="sng"/>
              <a:t>Затрудняет</a:t>
            </a:r>
          </a:p>
          <a:p>
            <a:r>
              <a:rPr lang="ru-RU" sz="2800" b="1"/>
              <a:t>работу лёгких,</a:t>
            </a:r>
          </a:p>
          <a:p>
            <a:r>
              <a:rPr lang="ru-RU" sz="2800" b="1"/>
              <a:t>сердца, ЖКТ</a:t>
            </a:r>
          </a:p>
        </p:txBody>
      </p:sp>
      <p:sp>
        <p:nvSpPr>
          <p:cNvPr id="58376" name="Text Box 14"/>
          <p:cNvSpPr txBox="1">
            <a:spLocks noChangeArrowheads="1"/>
          </p:cNvSpPr>
          <p:nvPr/>
        </p:nvSpPr>
        <p:spPr bwMode="auto">
          <a:xfrm>
            <a:off x="3071813" y="3571875"/>
            <a:ext cx="2714625" cy="1816100"/>
          </a:xfrm>
          <a:prstGeom prst="rect">
            <a:avLst/>
          </a:prstGeom>
          <a:noFill/>
          <a:ln w="9525">
            <a:solidFill>
              <a:srgbClr val="000000">
                <a:alpha val="0"/>
              </a:srgb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u="sng"/>
              <a:t>Уменьшается</a:t>
            </a:r>
          </a:p>
          <a:p>
            <a:r>
              <a:rPr lang="ru-RU" sz="2800" b="1"/>
              <a:t>ЖЕЛ, снижается</a:t>
            </a:r>
          </a:p>
          <a:p>
            <a:r>
              <a:rPr lang="ru-RU" sz="2800" b="1"/>
              <a:t>обмен веществ</a:t>
            </a:r>
          </a:p>
        </p:txBody>
      </p:sp>
      <p:sp>
        <p:nvSpPr>
          <p:cNvPr id="58377" name="Text Box 15"/>
          <p:cNvSpPr txBox="1">
            <a:spLocks noChangeArrowheads="1"/>
          </p:cNvSpPr>
          <p:nvPr/>
        </p:nvSpPr>
        <p:spPr bwMode="auto">
          <a:xfrm>
            <a:off x="6143625" y="2571750"/>
            <a:ext cx="2643188" cy="1816100"/>
          </a:xfrm>
          <a:prstGeom prst="rect">
            <a:avLst/>
          </a:prstGeom>
          <a:noFill/>
          <a:ln w="9525">
            <a:solidFill>
              <a:srgbClr val="000000">
                <a:alpha val="0"/>
              </a:srgb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u="sng"/>
              <a:t>Появляются</a:t>
            </a:r>
          </a:p>
          <a:p>
            <a:r>
              <a:rPr lang="ru-RU" sz="2800" b="1"/>
              <a:t>головные боли,</a:t>
            </a:r>
          </a:p>
          <a:p>
            <a:r>
              <a:rPr lang="ru-RU" sz="2800" b="1"/>
              <a:t>повышается утомляемость</a:t>
            </a:r>
          </a:p>
        </p:txBody>
      </p:sp>
      <p:pic>
        <p:nvPicPr>
          <p:cNvPr id="58378" name="Picture 4" descr="U18_03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6072188" y="4657725"/>
            <a:ext cx="2741612" cy="19145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285750" y="285750"/>
            <a:ext cx="8643938" cy="6286500"/>
          </a:xfrm>
          <a:prstGeom prst="verticalScroll">
            <a:avLst/>
          </a:prstGeom>
          <a:solidFill>
            <a:schemeClr val="bg2">
              <a:lumMod val="25000"/>
              <a:alpha val="31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9394" name="Picture 2" descr="H:\Биология презентации\переделать\на конкурс человек\Your Quality Anatomy File_files\фон копия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Text Box 12"/>
          <p:cNvSpPr txBox="1">
            <a:spLocks noChangeArrowheads="1"/>
          </p:cNvSpPr>
          <p:nvPr/>
        </p:nvSpPr>
        <p:spPr bwMode="auto">
          <a:xfrm>
            <a:off x="1357313" y="571500"/>
            <a:ext cx="5929312" cy="923925"/>
          </a:xfrm>
          <a:prstGeom prst="rect">
            <a:avLst/>
          </a:prstGeom>
          <a:noFill/>
          <a:ln w="9525">
            <a:solidFill>
              <a:srgbClr val="000000">
                <a:alpha val="0"/>
              </a:srgb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latin typeface="Monotype Corsiva" pitchFamily="66" charset="0"/>
              </a:rPr>
              <a:t>Формирование осанки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3465513" y="2320925"/>
            <a:ext cx="1785938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0800000" flipV="1">
            <a:off x="2286000" y="1428750"/>
            <a:ext cx="1644650" cy="8572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786313" y="1428750"/>
            <a:ext cx="1857375" cy="10001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399" name="Text Box 13"/>
          <p:cNvSpPr txBox="1">
            <a:spLocks noChangeArrowheads="1"/>
          </p:cNvSpPr>
          <p:nvPr/>
        </p:nvSpPr>
        <p:spPr bwMode="auto">
          <a:xfrm>
            <a:off x="285750" y="2428875"/>
            <a:ext cx="2714625" cy="2678113"/>
          </a:xfrm>
          <a:prstGeom prst="rect">
            <a:avLst/>
          </a:prstGeom>
          <a:noFill/>
          <a:ln w="9525">
            <a:solidFill>
              <a:schemeClr val="bg1">
                <a:alpha val="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Равномерное</a:t>
            </a:r>
            <a:r>
              <a:rPr lang="ru-RU" sz="2800" b="1" u="sng"/>
              <a:t> упражнение </a:t>
            </a:r>
            <a:r>
              <a:rPr lang="ru-RU" sz="2800" b="1"/>
              <a:t>и гармоническое </a:t>
            </a:r>
            <a:r>
              <a:rPr lang="ru-RU" sz="2800" b="1" u="sng"/>
              <a:t>развитие </a:t>
            </a:r>
            <a:r>
              <a:rPr lang="ru-RU" sz="2800" b="1"/>
              <a:t>всех мышечных групп</a:t>
            </a:r>
          </a:p>
        </p:txBody>
      </p:sp>
      <p:sp>
        <p:nvSpPr>
          <p:cNvPr id="59400" name="Text Box 14"/>
          <p:cNvSpPr txBox="1">
            <a:spLocks noChangeArrowheads="1"/>
          </p:cNvSpPr>
          <p:nvPr/>
        </p:nvSpPr>
        <p:spPr bwMode="auto">
          <a:xfrm>
            <a:off x="3214688" y="3571875"/>
            <a:ext cx="3714750" cy="2246313"/>
          </a:xfrm>
          <a:prstGeom prst="rect">
            <a:avLst/>
          </a:prstGeom>
          <a:noFill/>
          <a:ln w="9525">
            <a:solidFill>
              <a:srgbClr val="000000">
                <a:alpha val="0"/>
              </a:srgb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u="sng"/>
              <a:t>Правильно </a:t>
            </a:r>
            <a:r>
              <a:rPr lang="ru-RU" sz="2800" b="1"/>
              <a:t>подобранная мебель для занятий и обувь (для предупреждения </a:t>
            </a:r>
            <a:r>
              <a:rPr lang="ru-RU" sz="2800" b="1" u="sng"/>
              <a:t>плоскостопия)</a:t>
            </a:r>
          </a:p>
        </p:txBody>
      </p:sp>
      <p:sp>
        <p:nvSpPr>
          <p:cNvPr id="59401" name="Text Box 15"/>
          <p:cNvSpPr txBox="1">
            <a:spLocks noChangeArrowheads="1"/>
          </p:cNvSpPr>
          <p:nvPr/>
        </p:nvSpPr>
        <p:spPr bwMode="auto">
          <a:xfrm>
            <a:off x="6072188" y="2643188"/>
            <a:ext cx="2643187" cy="954087"/>
          </a:xfrm>
          <a:prstGeom prst="rect">
            <a:avLst/>
          </a:prstGeom>
          <a:noFill/>
          <a:ln w="9525">
            <a:solidFill>
              <a:srgbClr val="000000">
                <a:alpha val="0"/>
              </a:srgb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u="sng"/>
              <a:t>Режим </a:t>
            </a:r>
            <a:r>
              <a:rPr lang="ru-RU" sz="2800" b="1"/>
              <a:t>труда и отдыха</a:t>
            </a:r>
          </a:p>
        </p:txBody>
      </p:sp>
      <p:pic>
        <p:nvPicPr>
          <p:cNvPr id="59402" name="Picture 3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6929438" y="4786313"/>
            <a:ext cx="2009775" cy="1714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940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0" y="5000625"/>
            <a:ext cx="1643063" cy="16430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H:\Биология презентации\переделать\на конкурс человек\Your Quality Anatomy File_files\фон копия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Прямоугольник 2"/>
          <p:cNvSpPr>
            <a:spLocks noChangeArrowheads="1"/>
          </p:cNvSpPr>
          <p:nvPr/>
        </p:nvSpPr>
        <p:spPr bwMode="auto">
          <a:xfrm>
            <a:off x="2000250" y="142875"/>
            <a:ext cx="46799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latin typeface="Monotype Corsiva" pitchFamily="66" charset="0"/>
              </a:rPr>
              <a:t>Плоскостопие</a:t>
            </a:r>
            <a:endParaRPr lang="ru-RU" sz="6600">
              <a:latin typeface="Monotype Corsiva" pitchFamily="66" charset="0"/>
            </a:endParaRPr>
          </a:p>
        </p:txBody>
      </p:sp>
      <p:sp>
        <p:nvSpPr>
          <p:cNvPr id="60419" name="Прямоугольник 4"/>
          <p:cNvSpPr>
            <a:spLocks noChangeArrowheads="1"/>
          </p:cNvSpPr>
          <p:nvPr/>
        </p:nvSpPr>
        <p:spPr bwMode="auto">
          <a:xfrm>
            <a:off x="285750" y="1357313"/>
            <a:ext cx="6500813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u="sng"/>
              <a:t>КЛАССИФИКАЦИИ</a:t>
            </a:r>
          </a:p>
          <a:p>
            <a:pPr algn="ctr"/>
            <a:r>
              <a:rPr lang="ru-RU" sz="2800" b="1"/>
              <a:t>                     </a:t>
            </a:r>
          </a:p>
          <a:p>
            <a:pPr>
              <a:buFont typeface="Wingdings" pitchFamily="2" charset="2"/>
              <a:buNone/>
            </a:pPr>
            <a:r>
              <a:rPr lang="ru-RU" sz="2800" b="1"/>
              <a:t>По этиологии</a:t>
            </a:r>
          </a:p>
          <a:p>
            <a:r>
              <a:rPr lang="ru-RU" sz="2800" b="1"/>
              <a:t>- паралитическое</a:t>
            </a:r>
          </a:p>
          <a:p>
            <a:r>
              <a:rPr lang="ru-RU" sz="2800" b="1"/>
              <a:t>- рахитическое</a:t>
            </a:r>
          </a:p>
          <a:p>
            <a:r>
              <a:rPr lang="ru-RU" sz="2800" b="1"/>
              <a:t>- статическое</a:t>
            </a:r>
          </a:p>
          <a:p>
            <a:r>
              <a:rPr lang="ru-RU" sz="2800" b="1"/>
              <a:t>травматическое</a:t>
            </a:r>
          </a:p>
          <a:p>
            <a:pPr>
              <a:buFont typeface="Wingdings" pitchFamily="2" charset="2"/>
              <a:buNone/>
            </a:pPr>
            <a:r>
              <a:rPr lang="ru-RU" sz="2800" b="1"/>
              <a:t>По характеру деформации</a:t>
            </a:r>
          </a:p>
          <a:p>
            <a:r>
              <a:rPr lang="ru-RU" sz="2800" b="1"/>
              <a:t>- поперечное</a:t>
            </a:r>
          </a:p>
          <a:p>
            <a:r>
              <a:rPr lang="ru-RU" sz="2800" b="1"/>
              <a:t>- продольное</a:t>
            </a:r>
          </a:p>
          <a:p>
            <a:r>
              <a:rPr lang="ru-RU" sz="2800" b="1"/>
              <a:t>- сочетание продольного и поперечного</a:t>
            </a:r>
          </a:p>
        </p:txBody>
      </p:sp>
      <p:pic>
        <p:nvPicPr>
          <p:cNvPr id="60420" name="Picture 6" descr="одо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29188" y="2214563"/>
            <a:ext cx="3810000" cy="218916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H:\Биология презентации\переделать\на конкурс человек\Your Quality Anatomy File_files\фон копия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10" descr="U18_04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214313" y="714375"/>
            <a:ext cx="8715375" cy="5534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H:\Биология презентации\переделать\на конкурс человек\Your Quality Anatomy File_files\фон копия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Picture 18" descr="Подошвенный апоневроз и связки стопы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lum bright="6000"/>
          </a:blip>
          <a:srcRect/>
          <a:stretch>
            <a:fillRect/>
          </a:stretch>
        </p:blipFill>
        <p:spPr>
          <a:xfrm>
            <a:off x="1857375" y="3429000"/>
            <a:ext cx="5464175" cy="3140075"/>
          </a:xfrm>
          <a:ln w="19050">
            <a:solidFill>
              <a:schemeClr val="tx1"/>
            </a:solidFill>
          </a:ln>
        </p:spPr>
      </p:pic>
      <p:sp>
        <p:nvSpPr>
          <p:cNvPr id="62467" name="Прямоугольник 3"/>
          <p:cNvSpPr>
            <a:spLocks noChangeArrowheads="1"/>
          </p:cNvSpPr>
          <p:nvPr/>
        </p:nvSpPr>
        <p:spPr bwMode="auto">
          <a:xfrm>
            <a:off x="0" y="857250"/>
            <a:ext cx="9144000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b="1"/>
              <a:t>   Каждая стопа состоит из </a:t>
            </a:r>
            <a:r>
              <a:rPr lang="ru-RU" b="1" i="1" u="sng"/>
              <a:t>26 костей</a:t>
            </a:r>
            <a:r>
              <a:rPr lang="ru-RU" b="1"/>
              <a:t>, соединенных между собой при помощи связок и мышц, а также имеет по </a:t>
            </a:r>
            <a:r>
              <a:rPr lang="ru-RU" b="1" i="1" u="sng"/>
              <a:t>61 рецептору</a:t>
            </a:r>
            <a:r>
              <a:rPr lang="ru-RU" b="1"/>
              <a:t>, которые отвечают за работу конкретного органа человека.</a:t>
            </a:r>
          </a:p>
          <a:p>
            <a:pPr>
              <a:lnSpc>
                <a:spcPct val="80000"/>
              </a:lnSpc>
            </a:pPr>
            <a:r>
              <a:rPr lang="ru-RU" b="1" i="1" u="sng"/>
              <a:t>Связки</a:t>
            </a:r>
            <a:r>
              <a:rPr lang="ru-RU" b="1"/>
              <a:t> – это своеобразные соединительные ленты, которые стягивают при помощи мышц косточки между собой, придавая форму стопе. </a:t>
            </a:r>
          </a:p>
          <a:p>
            <a:pPr>
              <a:lnSpc>
                <a:spcPct val="80000"/>
              </a:lnSpc>
            </a:pPr>
            <a:r>
              <a:rPr lang="ru-RU" b="1"/>
              <a:t>   На подошвенной поверхности стопы имеется также защитная плотная широкая связка – </a:t>
            </a:r>
            <a:r>
              <a:rPr lang="ru-RU" b="1" i="1" u="sng"/>
              <a:t>подошвенный апоневроз</a:t>
            </a:r>
            <a:r>
              <a:rPr lang="ru-RU" b="1"/>
              <a:t>.</a:t>
            </a:r>
          </a:p>
        </p:txBody>
      </p:sp>
      <p:sp>
        <p:nvSpPr>
          <p:cNvPr id="62468" name="Прямоугольник 4"/>
          <p:cNvSpPr>
            <a:spLocks noChangeArrowheads="1"/>
          </p:cNvSpPr>
          <p:nvPr/>
        </p:nvSpPr>
        <p:spPr bwMode="auto">
          <a:xfrm>
            <a:off x="0" y="0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latin typeface="Monotype Corsiva" pitchFamily="66" charset="0"/>
              </a:rPr>
              <a:t>Строение стопы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2643188" y="3214688"/>
            <a:ext cx="2786062" cy="17145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H:\Биология презентации\переделать\на конкурс человек\Your Quality Anatomy File_files\фон копия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0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latin typeface="Monotype Corsiva" pitchFamily="66" charset="0"/>
              </a:rPr>
              <a:t>Причины плоскостопия</a:t>
            </a:r>
          </a:p>
        </p:txBody>
      </p:sp>
      <p:sp>
        <p:nvSpPr>
          <p:cNvPr id="63491" name="Прямоугольник 3"/>
          <p:cNvSpPr>
            <a:spLocks noChangeArrowheads="1"/>
          </p:cNvSpPr>
          <p:nvPr/>
        </p:nvSpPr>
        <p:spPr bwMode="auto">
          <a:xfrm>
            <a:off x="214313" y="1071563"/>
            <a:ext cx="614362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b="1"/>
              <a:t>избыточный вес</a:t>
            </a:r>
          </a:p>
          <a:p>
            <a:pPr>
              <a:buFont typeface="Wingdings" pitchFamily="2" charset="2"/>
              <a:buChar char="ü"/>
            </a:pPr>
            <a:r>
              <a:rPr lang="ru-RU" sz="3200" b="1"/>
              <a:t>неудобная обувь</a:t>
            </a:r>
          </a:p>
          <a:p>
            <a:pPr>
              <a:buFont typeface="Wingdings" pitchFamily="2" charset="2"/>
              <a:buChar char="ü"/>
            </a:pPr>
            <a:r>
              <a:rPr lang="ru-RU" sz="3200" b="1"/>
              <a:t>нерациональные нагрузки</a:t>
            </a:r>
          </a:p>
          <a:p>
            <a:pPr>
              <a:buFont typeface="Wingdings" pitchFamily="2" charset="2"/>
              <a:buChar char="ü"/>
            </a:pPr>
            <a:r>
              <a:rPr lang="ru-RU" sz="3200" b="1"/>
              <a:t>травма стопы и голеностопного сустава</a:t>
            </a:r>
          </a:p>
          <a:p>
            <a:pPr>
              <a:buFont typeface="Wingdings" pitchFamily="2" charset="2"/>
              <a:buChar char="ü"/>
            </a:pPr>
            <a:r>
              <a:rPr lang="ru-RU" sz="3200" b="1"/>
              <a:t>некоторые врожденные состояния (косолапость)</a:t>
            </a:r>
          </a:p>
          <a:p>
            <a:pPr>
              <a:buFont typeface="Wingdings" pitchFamily="2" charset="2"/>
              <a:buChar char="ü"/>
            </a:pPr>
            <a:r>
              <a:rPr lang="ru-RU" sz="3200" b="1"/>
              <a:t>Тяжелые инфекции (полиомиелит) и их осложнения</a:t>
            </a:r>
          </a:p>
          <a:p>
            <a:pPr>
              <a:buFont typeface="Wingdings" pitchFamily="2" charset="2"/>
              <a:buChar char="ü"/>
            </a:pPr>
            <a:r>
              <a:rPr lang="ru-RU" sz="3200" b="1"/>
              <a:t>перенесенный в детстве рахит</a:t>
            </a:r>
          </a:p>
        </p:txBody>
      </p:sp>
      <p:pic>
        <p:nvPicPr>
          <p:cNvPr id="63492" name="Picture 9" descr="j024071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429375" y="1285875"/>
            <a:ext cx="2328863" cy="37401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 descr="H:\Биология презентации\переделать\на конкурс человек\Your Quality Anatomy File_files\фон копия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313" y="1000125"/>
            <a:ext cx="8929687" cy="319405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b="1" dirty="0"/>
          </a:p>
          <a:p>
            <a:pPr lvl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/>
              <a:t>Уже в начале заболевания, </a:t>
            </a:r>
          </a:p>
          <a:p>
            <a:pPr marL="0" lvl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/>
              <a:t>можно заметить некоторые </a:t>
            </a:r>
          </a:p>
          <a:p>
            <a:pPr marL="0" lvl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/>
              <a:t>симптомы:</a:t>
            </a:r>
          </a:p>
          <a:p>
            <a:pPr marL="0" lvl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b="1" dirty="0"/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2800" b="1" dirty="0"/>
              <a:t> Быстрая утомляемость при ходьбе.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2800" b="1" dirty="0"/>
              <a:t> Боли в стопах и голенях, усиливающиеся к концу дня.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2800" b="1" dirty="0"/>
              <a:t> Пастозность стопы, отечность в области лодыжки. </a:t>
            </a:r>
          </a:p>
        </p:txBody>
      </p:sp>
      <p:pic>
        <p:nvPicPr>
          <p:cNvPr id="64515" name="Picture 7" descr="апрп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>
          <a:xfrm>
            <a:off x="5624513" y="500063"/>
            <a:ext cx="3035300" cy="1743075"/>
          </a:xfrm>
          <a:ln w="19050">
            <a:solidFill>
              <a:schemeClr val="tx1"/>
            </a:solidFill>
          </a:ln>
        </p:spPr>
      </p:pic>
      <p:pic>
        <p:nvPicPr>
          <p:cNvPr id="64516" name="Picture 8" descr="Пяточная шпор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lum bright="-10000" contrast="10000"/>
          </a:blip>
          <a:srcRect/>
          <a:stretch>
            <a:fillRect/>
          </a:stretch>
        </p:blipFill>
        <p:spPr>
          <a:xfrm>
            <a:off x="5643563" y="4214813"/>
            <a:ext cx="2786062" cy="2298700"/>
          </a:xfrm>
          <a:ln w="19050">
            <a:solidFill>
              <a:schemeClr val="tx1"/>
            </a:solidFill>
          </a:ln>
        </p:spPr>
      </p:pic>
      <p:pic>
        <p:nvPicPr>
          <p:cNvPr id="64517" name="Picture 10" descr="Болезненность подошвенного апоневроза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lum bright="-10000" contrast="10000"/>
          </a:blip>
          <a:srcRect/>
          <a:stretch>
            <a:fillRect/>
          </a:stretch>
        </p:blipFill>
        <p:spPr>
          <a:xfrm>
            <a:off x="714375" y="4214813"/>
            <a:ext cx="4029075" cy="2314575"/>
          </a:xfrm>
          <a:ln w="19050">
            <a:solidFill>
              <a:schemeClr val="tx1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 descr="H:\Биология презентации\переделать\на конкурс человек\Your Quality Anatomy File_files\фон копия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Прямоугольник 3"/>
          <p:cNvSpPr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latin typeface="Monotype Corsiva" pitchFamily="66" charset="0"/>
              </a:rPr>
              <a:t>Клиническая картина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14313" y="500063"/>
            <a:ext cx="8572500" cy="6143625"/>
          </a:xfrm>
          <a:prstGeom prst="horizontalScroll">
            <a:avLst>
              <a:gd name="adj" fmla="val 7624"/>
            </a:avLst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lnSpc>
                <a:spcPct val="80000"/>
              </a:lnSpc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При статистическом плоскостопии появляются болевые участки:</a:t>
            </a:r>
          </a:p>
          <a:p>
            <a:pPr>
              <a:lnSpc>
                <a:spcPct val="80000"/>
              </a:lnSpc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  В подошве: центр свода и внутренний край пятки.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  В тыле стопы: центральная часть, между ладьевидной и таранной костями.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  Под внутренней и наружной лодыжками.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  Между головками предплюсневых костей.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  В мышцах голени (перегрузка).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  В коленном и тазобедренном суставах (изменение биомеханики).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  В бедре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(перенапряжение широкой фасции).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  В области поясницы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(компенсаторное усиление лордоза).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40" name="Picture 12" descr="к6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4286250"/>
            <a:ext cx="2708275" cy="16430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:\Биология презентации\переделать\на конкурс человек\Your Quality Anatomy File_files\фон копия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H:\Биология презентации\переделать\на конкурс человек\132302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357188"/>
            <a:ext cx="4429125" cy="614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0" y="357188"/>
            <a:ext cx="44291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latin typeface="Monotype Corsiva" pitchFamily="66" charset="0"/>
              </a:rPr>
              <a:t>Рентгенограмма скелета человека</a:t>
            </a:r>
          </a:p>
        </p:txBody>
      </p:sp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285750" y="5857875"/>
            <a:ext cx="1797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u="sng">
                <a:latin typeface="Monotype Corsiva" pitchFamily="66" charset="0"/>
                <a:hlinkClick r:id="rId4" action="ppaction://hlinksldjump"/>
              </a:rPr>
              <a:t>(</a:t>
            </a:r>
            <a:r>
              <a:rPr lang="en-US" sz="3200" b="1" u="sng">
                <a:hlinkClick r:id="rId4" action="ppaction://hlinksldjump"/>
              </a:rPr>
              <a:t>skeletos</a:t>
            </a:r>
            <a:r>
              <a:rPr lang="ru-RU" sz="3200" b="1" u="sng">
                <a:hlinkClick r:id="rId4" action="ppaction://hlinksldjump"/>
              </a:rPr>
              <a:t>)</a:t>
            </a:r>
            <a:endParaRPr lang="ru-RU" sz="3200" b="1" u="sng"/>
          </a:p>
        </p:txBody>
      </p:sp>
      <p:pic>
        <p:nvPicPr>
          <p:cNvPr id="15366" name="Picture 6" descr="E:\Картинки\анимация\Анимация\walk-skeleton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63" y="5357813"/>
            <a:ext cx="5715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 descr="H:\Биология презентации\переделать\на конкурс человек\Your Quality Anatomy File_files\фон копия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" name="Picture 10" descr="Результат плоскостопия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>
          <a:xfrm>
            <a:off x="4929188" y="928688"/>
            <a:ext cx="4025900" cy="5457825"/>
          </a:xfrm>
          <a:ln w="19050">
            <a:solidFill>
              <a:schemeClr val="tx1"/>
            </a:solidFill>
          </a:ln>
        </p:spPr>
      </p:pic>
      <p:sp>
        <p:nvSpPr>
          <p:cNvPr id="66563" name="Прямоугольник 3"/>
          <p:cNvSpPr>
            <a:spLocks noChangeArrowheads="1"/>
          </p:cNvSpPr>
          <p:nvPr/>
        </p:nvSpPr>
        <p:spPr bwMode="auto">
          <a:xfrm>
            <a:off x="214313" y="1000125"/>
            <a:ext cx="471487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/>
              <a:t>постоянная головная боль</a:t>
            </a:r>
          </a:p>
          <a:p>
            <a:pPr>
              <a:buFont typeface="Wingdings" pitchFamily="2" charset="2"/>
              <a:buChar char="Ø"/>
            </a:pPr>
            <a:r>
              <a:rPr lang="ru-RU" b="1"/>
              <a:t>искривление позвоночника(сколиоз или скифосколиоз)</a:t>
            </a:r>
          </a:p>
          <a:p>
            <a:pPr>
              <a:buFont typeface="Wingdings" pitchFamily="2" charset="2"/>
              <a:buChar char="Ø"/>
            </a:pPr>
            <a:r>
              <a:rPr lang="ru-RU" b="1"/>
              <a:t>защемление межпозвонковых дисков</a:t>
            </a:r>
          </a:p>
          <a:p>
            <a:pPr>
              <a:buFont typeface="Wingdings" pitchFamily="2" charset="2"/>
              <a:buChar char="Ø"/>
            </a:pPr>
            <a:r>
              <a:rPr lang="ru-RU" b="1"/>
              <a:t>деформация стопы </a:t>
            </a:r>
          </a:p>
          <a:p>
            <a:pPr>
              <a:buFont typeface="Wingdings" pitchFamily="2" charset="2"/>
              <a:buChar char="Ø"/>
            </a:pPr>
            <a:r>
              <a:rPr lang="ru-RU" b="1"/>
              <a:t>( вырастание «болезненной косточки» на большом пальце)</a:t>
            </a:r>
          </a:p>
          <a:p>
            <a:pPr>
              <a:buFont typeface="Wingdings" pitchFamily="2" charset="2"/>
              <a:buChar char="Ø"/>
            </a:pPr>
            <a:r>
              <a:rPr lang="ru-RU" b="1"/>
              <a:t>нарушение кровообращения нижних конечностей, отек и </a:t>
            </a:r>
          </a:p>
          <a:p>
            <a:r>
              <a:rPr lang="ru-RU" b="1"/>
              <a:t>боль лодыжек</a:t>
            </a:r>
          </a:p>
          <a:p>
            <a:pPr>
              <a:buFont typeface="Wingdings" pitchFamily="2" charset="2"/>
              <a:buChar char="Ø"/>
            </a:pPr>
            <a:r>
              <a:rPr lang="ru-RU" b="1"/>
              <a:t>появление изменений в </a:t>
            </a:r>
          </a:p>
          <a:p>
            <a:r>
              <a:rPr lang="ru-RU" b="1"/>
              <a:t>области коленных суставов</a:t>
            </a:r>
          </a:p>
        </p:txBody>
      </p:sp>
      <p:sp>
        <p:nvSpPr>
          <p:cNvPr id="66564" name="Прямоугольник 4"/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latin typeface="Monotype Corsiva" pitchFamily="66" charset="0"/>
              </a:rPr>
              <a:t>Последствия плоскостопия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 descr="H:\Биология презентации\переделать\на конкурс человек\Your Quality Anatomy File_files\фон копия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6" name="Прямоугольник 2"/>
          <p:cNvSpPr>
            <a:spLocks noChangeArrowheads="1"/>
          </p:cNvSpPr>
          <p:nvPr/>
        </p:nvSpPr>
        <p:spPr bwMode="auto">
          <a:xfrm>
            <a:off x="0" y="142875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latin typeface="Monotype Corsiva" pitchFamily="66" charset="0"/>
              </a:rPr>
              <a:t>Здоровая стопа – путь к здоровью</a:t>
            </a:r>
          </a:p>
        </p:txBody>
      </p:sp>
      <p:sp>
        <p:nvSpPr>
          <p:cNvPr id="67587" name="Прямоугольник 3"/>
          <p:cNvSpPr>
            <a:spLocks noChangeArrowheads="1"/>
          </p:cNvSpPr>
          <p:nvPr/>
        </p:nvSpPr>
        <p:spPr bwMode="auto">
          <a:xfrm>
            <a:off x="214313" y="928688"/>
            <a:ext cx="89296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   На подошве стопы находятся нервные окончания, которые посылают нервные импульсы в органы, за которые они отвечают. </a:t>
            </a:r>
          </a:p>
        </p:txBody>
      </p:sp>
      <p:pic>
        <p:nvPicPr>
          <p:cNvPr id="67588" name="Picture 10" descr="0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>
          <a:xfrm>
            <a:off x="4071938" y="1847850"/>
            <a:ext cx="4821237" cy="4821238"/>
          </a:xfrm>
          <a:ln w="19050">
            <a:solidFill>
              <a:schemeClr val="tx1"/>
            </a:solidFill>
          </a:ln>
        </p:spPr>
      </p:pic>
      <p:sp>
        <p:nvSpPr>
          <p:cNvPr id="67589" name="Прямоугольник 5"/>
          <p:cNvSpPr>
            <a:spLocks noChangeArrowheads="1"/>
          </p:cNvSpPr>
          <p:nvPr/>
        </p:nvSpPr>
        <p:spPr bwMode="auto">
          <a:xfrm>
            <a:off x="214313" y="2071688"/>
            <a:ext cx="37147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   Восточная медицина, при болях в этих органах можно советует избавиться от них путем массажа этих участков или иглоукалывания.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 descr="H:\Биология презентации\переделать\на конкурс человек\Your Quality Anatomy File_files\фон копия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8611" name="Rectangle 15"/>
          <p:cNvSpPr>
            <a:spLocks noChangeArrowheads="1"/>
          </p:cNvSpPr>
          <p:nvPr/>
        </p:nvSpPr>
        <p:spPr bwMode="auto">
          <a:xfrm>
            <a:off x="0" y="723900"/>
            <a:ext cx="3127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   </a:t>
            </a:r>
            <a:endParaRPr lang="ru-RU"/>
          </a:p>
        </p:txBody>
      </p:sp>
      <p:sp>
        <p:nvSpPr>
          <p:cNvPr id="68612" name="Прямоугольник 9"/>
          <p:cNvSpPr>
            <a:spLocks noChangeArrowheads="1"/>
          </p:cNvSpPr>
          <p:nvPr/>
        </p:nvSpPr>
        <p:spPr bwMode="auto">
          <a:xfrm>
            <a:off x="0" y="214313"/>
            <a:ext cx="9144000" cy="619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u="sng">
                <a:latin typeface="Monotype Corsiva" pitchFamily="66" charset="0"/>
              </a:rPr>
              <a:t>Консервативное лечение</a:t>
            </a:r>
          </a:p>
          <a:p>
            <a:pPr>
              <a:lnSpc>
                <a:spcPct val="80000"/>
              </a:lnSpc>
            </a:pPr>
            <a:endParaRPr lang="ru-RU" sz="3200" b="1" u="sng">
              <a:latin typeface="Monotype Corsiva" pitchFamily="66" charset="0"/>
            </a:endParaRPr>
          </a:p>
          <a:p>
            <a:pPr>
              <a:lnSpc>
                <a:spcPct val="80000"/>
              </a:lnSpc>
            </a:pPr>
            <a:r>
              <a:rPr lang="ru-RU" b="1"/>
              <a:t>   В начальных стадиях рекомендуют тепловое лечение (ножные ванны), ограничение нагрузки, рациональную обувь, массаж, ЛФК,  ходьбу босиком по неровной поверхности и песку, ходьбу на цыпочках, прыжки, подвижные игры. При выраженном плоскостопии - стельки-супинаторы с моделированием свода, ортопедическую обувь. Профилактика (рациональная обувь, массаж, ходьба босиком, физкультура) плоскостопия предупреждает последнее.</a:t>
            </a:r>
          </a:p>
          <a:p>
            <a:pPr>
              <a:lnSpc>
                <a:spcPct val="80000"/>
              </a:lnSpc>
            </a:pPr>
            <a:endParaRPr lang="ru-RU" sz="3200" b="1" u="sng">
              <a:latin typeface="Monotype Corsiva" pitchFamily="66" charset="0"/>
            </a:endParaRPr>
          </a:p>
          <a:p>
            <a:pPr>
              <a:lnSpc>
                <a:spcPct val="80000"/>
              </a:lnSpc>
            </a:pPr>
            <a:r>
              <a:rPr lang="ru-RU" sz="3200" b="1" u="sng">
                <a:latin typeface="Monotype Corsiva" pitchFamily="66" charset="0"/>
              </a:rPr>
              <a:t>Оперативное лечение </a:t>
            </a:r>
          </a:p>
          <a:p>
            <a:pPr>
              <a:lnSpc>
                <a:spcPct val="80000"/>
              </a:lnSpc>
            </a:pPr>
            <a:endParaRPr lang="ru-RU" sz="3200" b="1" u="sng">
              <a:latin typeface="Monotype Corsiva" pitchFamily="66" charset="0"/>
            </a:endParaRPr>
          </a:p>
          <a:p>
            <a:pPr>
              <a:lnSpc>
                <a:spcPct val="80000"/>
              </a:lnSpc>
            </a:pPr>
            <a:r>
              <a:rPr lang="ru-RU" b="1"/>
              <a:t>   Пересадка (при тяжелых формах плоскостопия, постоянных сильных болях) сухожилия длинной малоберцовой мышцы на внутренний край стопы, при костных изменениях – клиновидная или серповидная резекция таранно-пяточного сустава, выбивание клина из ладьевидной кости. После операции накладывают гипсовую повязку на 4-5 недель.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 descr="H:\Биология презентации\переделать\на конкурс человек\Your Quality Anatomy File_files\фон копия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7" descr="нлнел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>
          <a:xfrm>
            <a:off x="500063" y="3917950"/>
            <a:ext cx="4643437" cy="2668588"/>
          </a:xfrm>
          <a:ln w="19050">
            <a:solidFill>
              <a:schemeClr val="tx1"/>
            </a:solidFill>
          </a:ln>
        </p:spPr>
      </p:pic>
      <p:pic>
        <p:nvPicPr>
          <p:cNvPr id="69635" name="Picture 8" descr="ноно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lum bright="-10000" contrast="10000"/>
          </a:blip>
          <a:srcRect/>
          <a:stretch>
            <a:fillRect/>
          </a:stretch>
        </p:blipFill>
        <p:spPr>
          <a:xfrm>
            <a:off x="5786438" y="3571875"/>
            <a:ext cx="2970212" cy="2982913"/>
          </a:xfrm>
          <a:ln w="19050">
            <a:solidFill>
              <a:schemeClr val="tx1"/>
            </a:solidFill>
          </a:ln>
        </p:spPr>
      </p:pic>
      <p:sp>
        <p:nvSpPr>
          <p:cNvPr id="69636" name="Прямоугольник 5"/>
          <p:cNvSpPr>
            <a:spLocks noChangeArrowheads="1"/>
          </p:cNvSpPr>
          <p:nvPr/>
        </p:nvSpPr>
        <p:spPr bwMode="auto">
          <a:xfrm>
            <a:off x="214313" y="214313"/>
            <a:ext cx="8929687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u="sng">
                <a:latin typeface="Monotype Corsiva" pitchFamily="66" charset="0"/>
              </a:rPr>
              <a:t> Самомассаж</a:t>
            </a:r>
          </a:p>
          <a:p>
            <a:pPr>
              <a:lnSpc>
                <a:spcPct val="80000"/>
              </a:lnSpc>
            </a:pPr>
            <a:endParaRPr lang="ru-RU" sz="3200" b="1" u="sng">
              <a:latin typeface="Monotype Corsiva" pitchFamily="66" charset="0"/>
            </a:endParaRPr>
          </a:p>
          <a:p>
            <a:pPr>
              <a:lnSpc>
                <a:spcPct val="80000"/>
              </a:lnSpc>
            </a:pPr>
            <a:r>
              <a:rPr lang="ru-RU" b="1"/>
              <a:t>  Голень надо поглаживать, растирать ладонями, разминать, поколачивать концами пальцев. Массируйте голень от голеностопного сустава к коленному, преимущественно внутреннюю поверхность голени.</a:t>
            </a:r>
          </a:p>
          <a:p>
            <a:pPr>
              <a:lnSpc>
                <a:spcPct val="80000"/>
              </a:lnSpc>
            </a:pPr>
            <a:r>
              <a:rPr lang="ru-RU" b="1"/>
              <a:t>  Стопу следует поглаживать и растирать тыльной поверхностью согнутых пальцев. Подошвенную поверхность стопы надо массировать от пальцев к пятке;</a:t>
            </a:r>
          </a:p>
          <a:p>
            <a:pPr>
              <a:lnSpc>
                <a:spcPct val="80000"/>
              </a:lnSpc>
            </a:pPr>
            <a:r>
              <a:rPr lang="ru-RU" b="1"/>
              <a:t>полезно использовать специальные резиновые коврики и массажные валики.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2" descr="H:\Биология презентации\переделать\на конкурс человек\Your Quality Anatomy File_files\фон копия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63" y="214313"/>
            <a:ext cx="8072437" cy="642937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Monotype Corsiva" pitchFamily="66" charset="0"/>
              </a:rPr>
              <a:t>Как подобрать обувь при плоскостопии</a:t>
            </a:r>
          </a:p>
        </p:txBody>
      </p:sp>
      <p:sp>
        <p:nvSpPr>
          <p:cNvPr id="7065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9144000" cy="36861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b="1" smtClean="0"/>
              <a:t>Обязательно - кожаный верх. Желательно и кожаная подошва;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/>
              <a:t>каблук невысокий, у детской обуви он должен занимать по длине не менее трети подошвы, чтобы поддерживать пятку и задний сегмент свода; носок широкий;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/>
              <a:t>хорошее качество кожи;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/>
              <a:t>подошва гибкая, никаких платформ;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/>
              <a:t>также можно использовать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800" b="1" smtClean="0"/>
              <a:t>	специальные ортопедические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800" b="1" smtClean="0"/>
              <a:t>	стельки и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800" b="1" smtClean="0"/>
              <a:t>	супинаторы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800" b="1" smtClean="0"/>
              <a:t>	( ортезы)</a:t>
            </a:r>
          </a:p>
        </p:txBody>
      </p:sp>
      <p:pic>
        <p:nvPicPr>
          <p:cNvPr id="70660" name="Picture 6" descr="ьто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286500" y="3429000"/>
            <a:ext cx="2643188" cy="2990850"/>
          </a:xfrm>
          <a:ln w="19050">
            <a:solidFill>
              <a:schemeClr val="tx1"/>
            </a:solidFill>
          </a:ln>
        </p:spPr>
      </p:pic>
      <p:pic>
        <p:nvPicPr>
          <p:cNvPr id="70661" name="Picture 5" descr="H:\deti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313"/>
            <a:ext cx="1601788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2" name="Picture 10" descr="H:\Биология презентации\переделать\Рисунок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19557">
            <a:off x="2444750" y="5432425"/>
            <a:ext cx="1516063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3" name="Picture 7" descr="H:\Биология презентации\переделать\Рисунок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5000625"/>
            <a:ext cx="22320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4" name="Picture 6" descr="H:\Биология презентации\переделать\Рисунок4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707316">
            <a:off x="3917950" y="5397500"/>
            <a:ext cx="1947863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:\Биология презентации\переделать\на конкурс человек\Your Quality Anatomy File_files\фон копия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ертикальный свиток 3"/>
          <p:cNvSpPr/>
          <p:nvPr/>
        </p:nvSpPr>
        <p:spPr>
          <a:xfrm>
            <a:off x="214313" y="428625"/>
            <a:ext cx="8715375" cy="6000750"/>
          </a:xfrm>
          <a:prstGeom prst="verticalScroll">
            <a:avLst>
              <a:gd name="adj" fmla="val 5887"/>
            </a:avLst>
          </a:prstGeom>
          <a:solidFill>
            <a:schemeClr val="accent1">
              <a:alpha val="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200" dirty="0">
                <a:solidFill>
                  <a:schemeClr val="tx1"/>
                </a:solidFill>
              </a:rPr>
              <a:t>	</a:t>
            </a:r>
            <a:endParaRPr lang="ru-RU" sz="40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21507" name="Прямоугольник 4"/>
          <p:cNvSpPr>
            <a:spLocks noChangeArrowheads="1"/>
          </p:cNvSpPr>
          <p:nvPr/>
        </p:nvSpPr>
        <p:spPr bwMode="auto">
          <a:xfrm>
            <a:off x="857250" y="785813"/>
            <a:ext cx="7643813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Monotype Corsiva" pitchFamily="66" charset="0"/>
              </a:rPr>
              <a:t>  </a:t>
            </a:r>
            <a:r>
              <a:rPr lang="ru-RU" sz="4000" b="1">
                <a:latin typeface="Monotype Corsiva" pitchFamily="66" charset="0"/>
              </a:rPr>
              <a:t>Скелет (</a:t>
            </a:r>
            <a:r>
              <a:rPr lang="en-US" sz="4000" b="1">
                <a:latin typeface="Monotype Corsiva" pitchFamily="66" charset="0"/>
              </a:rPr>
              <a:t>skeletos – </a:t>
            </a:r>
            <a:r>
              <a:rPr lang="ru-RU" sz="4000" b="1">
                <a:latin typeface="Monotype Corsiva" pitchFamily="66" charset="0"/>
              </a:rPr>
              <a:t>высохший) – совокупность  твёрдых </a:t>
            </a:r>
          </a:p>
          <a:p>
            <a:r>
              <a:rPr lang="ru-RU" sz="4000" b="1">
                <a:latin typeface="Monotype Corsiva" pitchFamily="66" charset="0"/>
              </a:rPr>
              <a:t>тканей в организме, служащих </a:t>
            </a:r>
          </a:p>
          <a:p>
            <a:r>
              <a:rPr lang="ru-RU" sz="4000" b="1">
                <a:latin typeface="Monotype Corsiva" pitchFamily="66" charset="0"/>
              </a:rPr>
              <a:t>опорой  тела или отдельных его частей и защищающих  его от </a:t>
            </a:r>
          </a:p>
          <a:p>
            <a:r>
              <a:rPr lang="ru-RU" sz="4000" b="1">
                <a:latin typeface="Monotype Corsiva" pitchFamily="66" charset="0"/>
              </a:rPr>
              <a:t>механических повреждений.</a:t>
            </a:r>
          </a:p>
          <a:p>
            <a:endParaRPr lang="ru-RU" sz="4000" b="1">
              <a:latin typeface="Monotype Corsiva" pitchFamily="66" charset="0"/>
            </a:endParaRPr>
          </a:p>
          <a:p>
            <a:r>
              <a:rPr lang="ru-RU" sz="4000" b="1">
                <a:latin typeface="Monotype Corsiva" pitchFamily="66" charset="0"/>
              </a:rPr>
              <a:t>  Кость (</a:t>
            </a:r>
            <a:r>
              <a:rPr lang="en-US" sz="4000" b="1">
                <a:latin typeface="Monotype Corsiva" pitchFamily="66" charset="0"/>
              </a:rPr>
              <a:t>os, ossis)</a:t>
            </a:r>
            <a:r>
              <a:rPr lang="ru-RU" sz="4000" b="1">
                <a:latin typeface="Monotype Corsiva" pitchFamily="66" charset="0"/>
              </a:rPr>
              <a:t> – орган, основной элемент скелета  позвоночных.</a:t>
            </a:r>
          </a:p>
          <a:p>
            <a:endParaRPr lang="ru-RU" sz="4400" b="1">
              <a:latin typeface="Monotype Corsiva" pitchFamily="66" charset="0"/>
            </a:endParaRPr>
          </a:p>
        </p:txBody>
      </p:sp>
      <p:pic>
        <p:nvPicPr>
          <p:cNvPr id="21508" name="Picture 5" descr="E:\Биология презентации\переделать\на конкурс человек\Skelet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6775" y="1125538"/>
            <a:ext cx="1208088" cy="35321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:\Биология презентации\переделать\на конкурс человек\Your Quality Anatomy File_files\фон копия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H:\Биология презентации\переделать\на конкурс человек\Рисунок17а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428625"/>
            <a:ext cx="414655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Левая фигурная скобка 3"/>
          <p:cNvSpPr/>
          <p:nvPr/>
        </p:nvSpPr>
        <p:spPr>
          <a:xfrm>
            <a:off x="3000375" y="4071938"/>
            <a:ext cx="285750" cy="714375"/>
          </a:xfrm>
          <a:prstGeom prst="leftBrace">
            <a:avLst>
              <a:gd name="adj1" fmla="val 5260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Левая фигурная скобка 4"/>
          <p:cNvSpPr/>
          <p:nvPr/>
        </p:nvSpPr>
        <p:spPr>
          <a:xfrm>
            <a:off x="2357438" y="1714500"/>
            <a:ext cx="428625" cy="2357438"/>
          </a:xfrm>
          <a:prstGeom prst="leftBrace">
            <a:avLst>
              <a:gd name="adj1" fmla="val 46572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Левая фигурная скобка 5"/>
          <p:cNvSpPr/>
          <p:nvPr/>
        </p:nvSpPr>
        <p:spPr>
          <a:xfrm rot="10800000">
            <a:off x="6215063" y="1714500"/>
            <a:ext cx="357187" cy="1214438"/>
          </a:xfrm>
          <a:prstGeom prst="leftBrace">
            <a:avLst>
              <a:gd name="adj1" fmla="val 40534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Левая фигурная скобка 6"/>
          <p:cNvSpPr/>
          <p:nvPr/>
        </p:nvSpPr>
        <p:spPr>
          <a:xfrm rot="10800000">
            <a:off x="5572125" y="428625"/>
            <a:ext cx="214313" cy="928688"/>
          </a:xfrm>
          <a:prstGeom prst="leftBrace">
            <a:avLst>
              <a:gd name="adj1" fmla="val 82798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Левая фигурная скобка 7"/>
          <p:cNvSpPr/>
          <p:nvPr/>
        </p:nvSpPr>
        <p:spPr>
          <a:xfrm>
            <a:off x="3071813" y="857250"/>
            <a:ext cx="428625" cy="928688"/>
          </a:xfrm>
          <a:prstGeom prst="leftBrace">
            <a:avLst>
              <a:gd name="adj1" fmla="val 2040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Левая фигурная скобка 8"/>
          <p:cNvSpPr/>
          <p:nvPr/>
        </p:nvSpPr>
        <p:spPr>
          <a:xfrm>
            <a:off x="2428875" y="5000625"/>
            <a:ext cx="285750" cy="1000125"/>
          </a:xfrm>
          <a:prstGeom prst="leftBrace">
            <a:avLst>
              <a:gd name="adj1" fmla="val 22421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3429000" y="1500188"/>
            <a:ext cx="1000125" cy="3571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0800000" flipV="1">
            <a:off x="4857750" y="3143250"/>
            <a:ext cx="1428750" cy="142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0800000">
            <a:off x="4929188" y="2643188"/>
            <a:ext cx="1357312" cy="5000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3214688" y="3214688"/>
            <a:ext cx="1285875" cy="10001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0800000" flipV="1">
            <a:off x="3286125" y="3357563"/>
            <a:ext cx="1214438" cy="10715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 flipV="1">
            <a:off x="3357563" y="3643313"/>
            <a:ext cx="1143000" cy="7858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714625" y="5429250"/>
            <a:ext cx="1357313" cy="1143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786063" y="5500688"/>
            <a:ext cx="1500187" cy="8572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786063" y="5429250"/>
            <a:ext cx="1428750" cy="2143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786063" y="5357813"/>
            <a:ext cx="1500187" cy="714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2786063" y="4357688"/>
            <a:ext cx="1428750" cy="10001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0800000">
            <a:off x="3500438" y="1285875"/>
            <a:ext cx="1000125" cy="3571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10800000">
            <a:off x="2643188" y="3000375"/>
            <a:ext cx="642937" cy="142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10800000">
            <a:off x="2643188" y="2786063"/>
            <a:ext cx="1000125" cy="2857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10800000" flipV="1">
            <a:off x="2643188" y="2287588"/>
            <a:ext cx="1285875" cy="4984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10800000">
            <a:off x="2643188" y="3214688"/>
            <a:ext cx="714375" cy="4286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rot="10800000">
            <a:off x="4857750" y="2143125"/>
            <a:ext cx="1285875" cy="142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10800000">
            <a:off x="5072063" y="2000250"/>
            <a:ext cx="1143000" cy="2857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rot="10800000">
            <a:off x="5214938" y="1928813"/>
            <a:ext cx="1000125" cy="3571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rot="10800000" flipV="1">
            <a:off x="5214938" y="2286000"/>
            <a:ext cx="857250" cy="2857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10800000">
            <a:off x="5214938" y="1714500"/>
            <a:ext cx="857250" cy="2857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8" name="Прямоугольник 76"/>
          <p:cNvSpPr>
            <a:spLocks noChangeArrowheads="1"/>
          </p:cNvSpPr>
          <p:nvPr/>
        </p:nvSpPr>
        <p:spPr bwMode="auto">
          <a:xfrm>
            <a:off x="1000125" y="785813"/>
            <a:ext cx="20716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 b="1"/>
              <a:t>Пояс верхней</a:t>
            </a:r>
          </a:p>
          <a:p>
            <a:r>
              <a:rPr kumimoji="0" lang="ru-RU" b="1"/>
              <a:t> конечности</a:t>
            </a:r>
          </a:p>
        </p:txBody>
      </p:sp>
      <p:sp>
        <p:nvSpPr>
          <p:cNvPr id="22559" name="Прямоугольник 77"/>
          <p:cNvSpPr>
            <a:spLocks noChangeArrowheads="1"/>
          </p:cNvSpPr>
          <p:nvPr/>
        </p:nvSpPr>
        <p:spPr bwMode="auto">
          <a:xfrm>
            <a:off x="714375" y="2214563"/>
            <a:ext cx="19288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 b="1"/>
              <a:t>Скелет </a:t>
            </a:r>
          </a:p>
          <a:p>
            <a:r>
              <a:rPr kumimoji="0" lang="ru-RU" b="1"/>
              <a:t>свободной</a:t>
            </a:r>
          </a:p>
          <a:p>
            <a:r>
              <a:rPr kumimoji="0" lang="ru-RU" b="1"/>
              <a:t>верхней </a:t>
            </a:r>
          </a:p>
          <a:p>
            <a:r>
              <a:rPr kumimoji="0" lang="ru-RU" b="1"/>
              <a:t>конечности</a:t>
            </a:r>
          </a:p>
        </p:txBody>
      </p:sp>
      <p:sp>
        <p:nvSpPr>
          <p:cNvPr id="22560" name="Прямоугольник 78"/>
          <p:cNvSpPr>
            <a:spLocks noChangeArrowheads="1"/>
          </p:cNvSpPr>
          <p:nvPr/>
        </p:nvSpPr>
        <p:spPr bwMode="auto">
          <a:xfrm>
            <a:off x="5857875" y="642938"/>
            <a:ext cx="1031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ru-RU" b="1"/>
              <a:t>Череп</a:t>
            </a:r>
          </a:p>
        </p:txBody>
      </p:sp>
      <p:sp>
        <p:nvSpPr>
          <p:cNvPr id="22561" name="Прямоугольник 79"/>
          <p:cNvSpPr>
            <a:spLocks noChangeArrowheads="1"/>
          </p:cNvSpPr>
          <p:nvPr/>
        </p:nvSpPr>
        <p:spPr bwMode="auto">
          <a:xfrm>
            <a:off x="6715125" y="2071688"/>
            <a:ext cx="2346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ru-RU" b="1"/>
              <a:t>Грудная клетк</a:t>
            </a:r>
            <a:r>
              <a:rPr kumimoji="0" lang="ru-RU"/>
              <a:t>а</a:t>
            </a:r>
          </a:p>
        </p:txBody>
      </p:sp>
      <p:sp>
        <p:nvSpPr>
          <p:cNvPr id="22562" name="Прямоугольник 80"/>
          <p:cNvSpPr>
            <a:spLocks noChangeArrowheads="1"/>
          </p:cNvSpPr>
          <p:nvPr/>
        </p:nvSpPr>
        <p:spPr bwMode="auto">
          <a:xfrm>
            <a:off x="6286500" y="2928938"/>
            <a:ext cx="20494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ru-RU" b="1"/>
              <a:t>Позвоночник</a:t>
            </a:r>
          </a:p>
        </p:txBody>
      </p:sp>
      <p:sp>
        <p:nvSpPr>
          <p:cNvPr id="22563" name="Прямоугольник 81"/>
          <p:cNvSpPr>
            <a:spLocks noChangeArrowheads="1"/>
          </p:cNvSpPr>
          <p:nvPr/>
        </p:nvSpPr>
        <p:spPr bwMode="auto">
          <a:xfrm>
            <a:off x="6858000" y="4214813"/>
            <a:ext cx="18573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 b="1"/>
              <a:t>Скелет свободной</a:t>
            </a:r>
          </a:p>
          <a:p>
            <a:r>
              <a:rPr kumimoji="0" lang="ru-RU" b="1"/>
              <a:t>нижней конечности</a:t>
            </a:r>
          </a:p>
        </p:txBody>
      </p:sp>
      <p:sp>
        <p:nvSpPr>
          <p:cNvPr id="22564" name="Прямоугольник 82"/>
          <p:cNvSpPr>
            <a:spLocks noChangeArrowheads="1"/>
          </p:cNvSpPr>
          <p:nvPr/>
        </p:nvSpPr>
        <p:spPr bwMode="auto">
          <a:xfrm>
            <a:off x="1000125" y="4071938"/>
            <a:ext cx="2143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 b="1"/>
              <a:t>Пояс нижней</a:t>
            </a:r>
          </a:p>
          <a:p>
            <a:r>
              <a:rPr kumimoji="0" lang="ru-RU" b="1"/>
              <a:t>конечности</a:t>
            </a:r>
          </a:p>
        </p:txBody>
      </p:sp>
      <p:sp>
        <p:nvSpPr>
          <p:cNvPr id="22565" name="Прямоугольник 93"/>
          <p:cNvSpPr>
            <a:spLocks noChangeArrowheads="1"/>
          </p:cNvSpPr>
          <p:nvPr/>
        </p:nvSpPr>
        <p:spPr bwMode="auto">
          <a:xfrm>
            <a:off x="714375" y="4929188"/>
            <a:ext cx="18573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 b="1"/>
              <a:t>Скелет свободной</a:t>
            </a:r>
          </a:p>
          <a:p>
            <a:r>
              <a:rPr kumimoji="0" lang="ru-RU" b="1"/>
              <a:t>нижней конечности</a:t>
            </a:r>
          </a:p>
        </p:txBody>
      </p:sp>
      <p:sp>
        <p:nvSpPr>
          <p:cNvPr id="95" name="Левая фигурная скобка 94"/>
          <p:cNvSpPr/>
          <p:nvPr/>
        </p:nvSpPr>
        <p:spPr>
          <a:xfrm rot="10800000">
            <a:off x="6143625" y="3286125"/>
            <a:ext cx="500063" cy="3357563"/>
          </a:xfrm>
          <a:prstGeom prst="leftBrace">
            <a:avLst>
              <a:gd name="adj1" fmla="val 40534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567" name="TextBox 95"/>
          <p:cNvSpPr txBox="1">
            <a:spLocks noChangeArrowheads="1"/>
          </p:cNvSpPr>
          <p:nvPr/>
        </p:nvSpPr>
        <p:spPr bwMode="auto">
          <a:xfrm>
            <a:off x="0" y="0"/>
            <a:ext cx="38576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Monotype Corsiva" pitchFamily="66" charset="0"/>
              </a:rPr>
              <a:t>Отделы скелета</a:t>
            </a:r>
            <a:endParaRPr lang="ru-RU" sz="3200" b="1"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:\Биология презентации\переделать\на конкурс человек\Your Quality Anatomy File_files\фон копия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6" descr="H:\Биология презентации\переделать\на конкурс человек\Рисунок3 копия.gif"/>
          <p:cNvPicPr>
            <a:picLocks noChangeAspect="1" noChangeArrowheads="1"/>
          </p:cNvPicPr>
          <p:nvPr/>
        </p:nvPicPr>
        <p:blipFill>
          <a:blip r:embed="rId3"/>
          <a:srcRect l="15912" r="18166" b="7864"/>
          <a:stretch>
            <a:fillRect/>
          </a:stretch>
        </p:blipFill>
        <p:spPr bwMode="auto">
          <a:xfrm>
            <a:off x="1357313" y="1000125"/>
            <a:ext cx="6143625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" descr="H:\Биология презентации\переделать\на конкурс человек\Рисунок15 копия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55721">
            <a:off x="7239000" y="3543300"/>
            <a:ext cx="1719263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500313" y="1928813"/>
            <a:ext cx="500062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7" name="TextBox 11"/>
          <p:cNvSpPr txBox="1">
            <a:spLocks noChangeArrowheads="1"/>
          </p:cNvSpPr>
          <p:nvPr/>
        </p:nvSpPr>
        <p:spPr bwMode="auto">
          <a:xfrm>
            <a:off x="0" y="1143000"/>
            <a:ext cx="1285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/>
              <a:t>Шейные позвонки (7)</a:t>
            </a:r>
          </a:p>
        </p:txBody>
      </p:sp>
      <p:sp>
        <p:nvSpPr>
          <p:cNvPr id="23558" name="TextBox 12"/>
          <p:cNvSpPr txBox="1">
            <a:spLocks noChangeArrowheads="1"/>
          </p:cNvSpPr>
          <p:nvPr/>
        </p:nvSpPr>
        <p:spPr bwMode="auto">
          <a:xfrm>
            <a:off x="0" y="2500313"/>
            <a:ext cx="12144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/>
              <a:t>Грудные позвонки (12)</a:t>
            </a:r>
          </a:p>
        </p:txBody>
      </p:sp>
      <p:sp>
        <p:nvSpPr>
          <p:cNvPr id="23559" name="TextBox 13"/>
          <p:cNvSpPr txBox="1">
            <a:spLocks noChangeArrowheads="1"/>
          </p:cNvSpPr>
          <p:nvPr/>
        </p:nvSpPr>
        <p:spPr bwMode="auto">
          <a:xfrm>
            <a:off x="0" y="4214813"/>
            <a:ext cx="1571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/>
              <a:t>Поясничные позвонки (5)</a:t>
            </a:r>
          </a:p>
        </p:txBody>
      </p:sp>
      <p:sp>
        <p:nvSpPr>
          <p:cNvPr id="23560" name="TextBox 14"/>
          <p:cNvSpPr txBox="1">
            <a:spLocks noChangeArrowheads="1"/>
          </p:cNvSpPr>
          <p:nvPr/>
        </p:nvSpPr>
        <p:spPr bwMode="auto">
          <a:xfrm>
            <a:off x="0" y="5214938"/>
            <a:ext cx="2000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/>
              <a:t>Крестцовые позвонки (5)</a:t>
            </a:r>
          </a:p>
        </p:txBody>
      </p:sp>
      <p:sp>
        <p:nvSpPr>
          <p:cNvPr id="23561" name="TextBox 15"/>
          <p:cNvSpPr txBox="1">
            <a:spLocks noChangeArrowheads="1"/>
          </p:cNvSpPr>
          <p:nvPr/>
        </p:nvSpPr>
        <p:spPr bwMode="auto">
          <a:xfrm>
            <a:off x="0" y="5929313"/>
            <a:ext cx="1571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/>
              <a:t>Копчиковые позвонки </a:t>
            </a:r>
          </a:p>
          <a:p>
            <a:r>
              <a:rPr lang="ru-RU" sz="1800" b="1"/>
              <a:t>(4-5)</a:t>
            </a:r>
          </a:p>
        </p:txBody>
      </p:sp>
      <p:sp>
        <p:nvSpPr>
          <p:cNvPr id="23562" name="TextBox 16"/>
          <p:cNvSpPr txBox="1">
            <a:spLocks noChangeArrowheads="1"/>
          </p:cNvSpPr>
          <p:nvPr/>
        </p:nvSpPr>
        <p:spPr bwMode="auto">
          <a:xfrm>
            <a:off x="3000375" y="1428750"/>
            <a:ext cx="15001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/>
              <a:t>Поперечные отростки позвонков</a:t>
            </a:r>
          </a:p>
        </p:txBody>
      </p:sp>
      <p:sp>
        <p:nvSpPr>
          <p:cNvPr id="23563" name="TextBox 17"/>
          <p:cNvSpPr txBox="1">
            <a:spLocks noChangeArrowheads="1"/>
          </p:cNvSpPr>
          <p:nvPr/>
        </p:nvSpPr>
        <p:spPr bwMode="auto">
          <a:xfrm>
            <a:off x="4643438" y="1214438"/>
            <a:ext cx="1214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/>
              <a:t>Шейный лордоз</a:t>
            </a:r>
          </a:p>
        </p:txBody>
      </p:sp>
      <p:sp>
        <p:nvSpPr>
          <p:cNvPr id="23564" name="TextBox 18"/>
          <p:cNvSpPr txBox="1">
            <a:spLocks noChangeArrowheads="1"/>
          </p:cNvSpPr>
          <p:nvPr/>
        </p:nvSpPr>
        <p:spPr bwMode="auto">
          <a:xfrm>
            <a:off x="4786313" y="2786063"/>
            <a:ext cx="1285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/>
              <a:t>Грудной кифоз</a:t>
            </a:r>
          </a:p>
        </p:txBody>
      </p:sp>
      <p:sp>
        <p:nvSpPr>
          <p:cNvPr id="23565" name="TextBox 19"/>
          <p:cNvSpPr txBox="1">
            <a:spLocks noChangeArrowheads="1"/>
          </p:cNvSpPr>
          <p:nvPr/>
        </p:nvSpPr>
        <p:spPr bwMode="auto">
          <a:xfrm>
            <a:off x="3857625" y="4857750"/>
            <a:ext cx="1785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/>
              <a:t>Поясничный лордоз</a:t>
            </a:r>
          </a:p>
        </p:txBody>
      </p:sp>
      <p:sp>
        <p:nvSpPr>
          <p:cNvPr id="23566" name="TextBox 20"/>
          <p:cNvSpPr txBox="1">
            <a:spLocks noChangeArrowheads="1"/>
          </p:cNvSpPr>
          <p:nvPr/>
        </p:nvSpPr>
        <p:spPr bwMode="auto">
          <a:xfrm>
            <a:off x="4214813" y="6072188"/>
            <a:ext cx="1785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/>
              <a:t>Крестцовый кифоз</a:t>
            </a:r>
          </a:p>
        </p:txBody>
      </p:sp>
      <p:sp>
        <p:nvSpPr>
          <p:cNvPr id="23567" name="TextBox 21"/>
          <p:cNvSpPr txBox="1">
            <a:spLocks noChangeArrowheads="1"/>
          </p:cNvSpPr>
          <p:nvPr/>
        </p:nvSpPr>
        <p:spPr bwMode="auto">
          <a:xfrm>
            <a:off x="7286625" y="2428875"/>
            <a:ext cx="1643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/>
              <a:t>Позвоночный канал</a:t>
            </a:r>
          </a:p>
        </p:txBody>
      </p:sp>
      <p:sp>
        <p:nvSpPr>
          <p:cNvPr id="23568" name="TextBox 22"/>
          <p:cNvSpPr txBox="1">
            <a:spLocks noChangeArrowheads="1"/>
          </p:cNvSpPr>
          <p:nvPr/>
        </p:nvSpPr>
        <p:spPr bwMode="auto">
          <a:xfrm>
            <a:off x="7429500" y="3071813"/>
            <a:ext cx="1428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/>
              <a:t>Тело позвонка</a:t>
            </a:r>
          </a:p>
        </p:txBody>
      </p:sp>
      <p:sp>
        <p:nvSpPr>
          <p:cNvPr id="23569" name="TextBox 23"/>
          <p:cNvSpPr txBox="1">
            <a:spLocks noChangeArrowheads="1"/>
          </p:cNvSpPr>
          <p:nvPr/>
        </p:nvSpPr>
        <p:spPr bwMode="auto">
          <a:xfrm>
            <a:off x="6786563" y="5143500"/>
            <a:ext cx="2571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/>
              <a:t>Межпозвоночное отверстие</a:t>
            </a:r>
          </a:p>
        </p:txBody>
      </p:sp>
      <p:sp>
        <p:nvSpPr>
          <p:cNvPr id="23570" name="TextBox 24"/>
          <p:cNvSpPr txBox="1">
            <a:spLocks noChangeArrowheads="1"/>
          </p:cNvSpPr>
          <p:nvPr/>
        </p:nvSpPr>
        <p:spPr bwMode="auto">
          <a:xfrm>
            <a:off x="6858000" y="5786438"/>
            <a:ext cx="1571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/>
              <a:t>Крестцовый канал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10800000">
            <a:off x="6715125" y="4143375"/>
            <a:ext cx="1214438" cy="7143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0800000">
            <a:off x="6286500" y="4572000"/>
            <a:ext cx="1785938" cy="7143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7358063" y="5072063"/>
            <a:ext cx="214312" cy="1428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7286625" y="5715000"/>
            <a:ext cx="428625" cy="1428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5" name="TextBox 40"/>
          <p:cNvSpPr txBox="1">
            <a:spLocks noChangeArrowheads="1"/>
          </p:cNvSpPr>
          <p:nvPr/>
        </p:nvSpPr>
        <p:spPr bwMode="auto">
          <a:xfrm>
            <a:off x="0" y="0"/>
            <a:ext cx="9144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latin typeface="Monotype Corsiva" pitchFamily="66" charset="0"/>
              </a:rPr>
              <a:t>Позвоночник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:\Биология презентации\переделать\на конкурс человек\Your Quality Anatomy File_files\фон копия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H:\Биология презентации\переделать\на конкурс человек\Рисунок2 копия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1674813"/>
            <a:ext cx="4906962" cy="466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 2 4"/>
          <p:cNvSpPr/>
          <p:nvPr/>
        </p:nvSpPr>
        <p:spPr>
          <a:xfrm>
            <a:off x="5000625" y="928688"/>
            <a:ext cx="2428875" cy="571500"/>
          </a:xfrm>
          <a:prstGeom prst="borderCallout2">
            <a:avLst>
              <a:gd name="adj1" fmla="val 38071"/>
              <a:gd name="adj2" fmla="val -4071"/>
              <a:gd name="adj3" fmla="val 38071"/>
              <a:gd name="adj4" fmla="val -24480"/>
              <a:gd name="adj5" fmla="val 392649"/>
              <a:gd name="adj6" fmla="val -49508"/>
            </a:avLst>
          </a:prstGeom>
          <a:solidFill>
            <a:schemeClr val="bg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Лобная кость</a:t>
            </a: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0" y="0"/>
            <a:ext cx="21177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latin typeface="Monotype Corsiva" pitchFamily="66" charset="0"/>
              </a:rPr>
              <a:t>Череп</a:t>
            </a:r>
          </a:p>
        </p:txBody>
      </p:sp>
      <p:sp>
        <p:nvSpPr>
          <p:cNvPr id="7" name="Выноска 2 6"/>
          <p:cNvSpPr/>
          <p:nvPr/>
        </p:nvSpPr>
        <p:spPr>
          <a:xfrm>
            <a:off x="6715125" y="1785938"/>
            <a:ext cx="2214563" cy="571500"/>
          </a:xfrm>
          <a:prstGeom prst="borderCallout2">
            <a:avLst>
              <a:gd name="adj1" fmla="val 45920"/>
              <a:gd name="adj2" fmla="val -4020"/>
              <a:gd name="adj3" fmla="val 45920"/>
              <a:gd name="adj4" fmla="val -23567"/>
              <a:gd name="adj5" fmla="val 220575"/>
              <a:gd name="adj6" fmla="val -45195"/>
            </a:avLst>
          </a:prstGeom>
          <a:solidFill>
            <a:schemeClr val="bg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Теменная кость</a:t>
            </a:r>
          </a:p>
        </p:txBody>
      </p:sp>
      <p:sp>
        <p:nvSpPr>
          <p:cNvPr id="8" name="Выноска 2 7"/>
          <p:cNvSpPr/>
          <p:nvPr/>
        </p:nvSpPr>
        <p:spPr>
          <a:xfrm>
            <a:off x="6858000" y="2857500"/>
            <a:ext cx="2071688" cy="714375"/>
          </a:xfrm>
          <a:prstGeom prst="borderCallout2">
            <a:avLst>
              <a:gd name="adj1" fmla="val 50951"/>
              <a:gd name="adj2" fmla="val -8333"/>
              <a:gd name="adj3" fmla="val 53635"/>
              <a:gd name="adj4" fmla="val -23644"/>
              <a:gd name="adj5" fmla="val 232564"/>
              <a:gd name="adj6" fmla="val -69766"/>
            </a:avLst>
          </a:prstGeom>
          <a:solidFill>
            <a:schemeClr val="bg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Височная кость</a:t>
            </a:r>
          </a:p>
        </p:txBody>
      </p:sp>
      <p:sp>
        <p:nvSpPr>
          <p:cNvPr id="9" name="Выноска 2 8"/>
          <p:cNvSpPr/>
          <p:nvPr/>
        </p:nvSpPr>
        <p:spPr>
          <a:xfrm>
            <a:off x="5572125" y="6000750"/>
            <a:ext cx="2643188" cy="642938"/>
          </a:xfrm>
          <a:prstGeom prst="borderCallout2">
            <a:avLst>
              <a:gd name="adj1" fmla="val 51958"/>
              <a:gd name="adj2" fmla="val -9753"/>
              <a:gd name="adj3" fmla="val 50951"/>
              <a:gd name="adj4" fmla="val -34425"/>
              <a:gd name="adj5" fmla="val -27307"/>
              <a:gd name="adj6" fmla="val -60930"/>
            </a:avLst>
          </a:prstGeom>
          <a:solidFill>
            <a:schemeClr val="bg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Нижняя челюсть</a:t>
            </a:r>
          </a:p>
        </p:txBody>
      </p:sp>
      <p:sp>
        <p:nvSpPr>
          <p:cNvPr id="10" name="Выноска 2 9"/>
          <p:cNvSpPr/>
          <p:nvPr/>
        </p:nvSpPr>
        <p:spPr>
          <a:xfrm>
            <a:off x="214313" y="6000750"/>
            <a:ext cx="1928812" cy="642938"/>
          </a:xfrm>
          <a:prstGeom prst="borderCallout2">
            <a:avLst>
              <a:gd name="adj1" fmla="val 45920"/>
              <a:gd name="adj2" fmla="val 98111"/>
              <a:gd name="adj3" fmla="val -26533"/>
              <a:gd name="adj4" fmla="val 160646"/>
              <a:gd name="adj5" fmla="val -273917"/>
              <a:gd name="adj6" fmla="val 209560"/>
            </a:avLst>
          </a:prstGeom>
          <a:solidFill>
            <a:schemeClr val="bg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Скуловая кость</a:t>
            </a:r>
          </a:p>
        </p:txBody>
      </p:sp>
      <p:sp>
        <p:nvSpPr>
          <p:cNvPr id="11" name="Выноска 2 10"/>
          <p:cNvSpPr/>
          <p:nvPr/>
        </p:nvSpPr>
        <p:spPr>
          <a:xfrm>
            <a:off x="214313" y="4929188"/>
            <a:ext cx="1928812" cy="642937"/>
          </a:xfrm>
          <a:prstGeom prst="borderCallout2">
            <a:avLst>
              <a:gd name="adj1" fmla="val 53635"/>
              <a:gd name="adj2" fmla="val 99899"/>
              <a:gd name="adj3" fmla="val 26800"/>
              <a:gd name="adj4" fmla="val 119294"/>
              <a:gd name="adj5" fmla="val -25965"/>
              <a:gd name="adj6" fmla="val 161589"/>
            </a:avLst>
          </a:prstGeom>
          <a:solidFill>
            <a:schemeClr val="bg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Верхняя челюсть</a:t>
            </a:r>
          </a:p>
        </p:txBody>
      </p:sp>
      <p:sp>
        <p:nvSpPr>
          <p:cNvPr id="12" name="Выноска 2 11"/>
          <p:cNvSpPr/>
          <p:nvPr/>
        </p:nvSpPr>
        <p:spPr>
          <a:xfrm>
            <a:off x="6643688" y="5286375"/>
            <a:ext cx="2286000" cy="571500"/>
          </a:xfrm>
          <a:prstGeom prst="borderCallout2">
            <a:avLst>
              <a:gd name="adj1" fmla="val 67483"/>
              <a:gd name="adj2" fmla="val -3177"/>
              <a:gd name="adj3" fmla="val 66621"/>
              <a:gd name="adj4" fmla="val -32887"/>
              <a:gd name="adj5" fmla="val -210432"/>
              <a:gd name="adj6" fmla="val -82016"/>
            </a:avLst>
          </a:prstGeom>
          <a:solidFill>
            <a:schemeClr val="bg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Клиновидная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Выноска 2 12"/>
          <p:cNvSpPr/>
          <p:nvPr/>
        </p:nvSpPr>
        <p:spPr>
          <a:xfrm>
            <a:off x="7000875" y="4000500"/>
            <a:ext cx="1928813" cy="642938"/>
          </a:xfrm>
          <a:prstGeom prst="borderCallout2">
            <a:avLst>
              <a:gd name="adj1" fmla="val 45920"/>
              <a:gd name="adj2" fmla="val -1893"/>
              <a:gd name="adj3" fmla="val 174866"/>
              <a:gd name="adj4" fmla="val -12105"/>
              <a:gd name="adj5" fmla="val 189159"/>
              <a:gd name="adj6" fmla="val -49871"/>
            </a:avLst>
          </a:prstGeom>
          <a:solidFill>
            <a:schemeClr val="bg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Затылочная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ыноска 2 13"/>
          <p:cNvSpPr/>
          <p:nvPr/>
        </p:nvSpPr>
        <p:spPr>
          <a:xfrm>
            <a:off x="214313" y="3000375"/>
            <a:ext cx="1928812" cy="642938"/>
          </a:xfrm>
          <a:prstGeom prst="borderCallout2">
            <a:avLst>
              <a:gd name="adj1" fmla="val 42901"/>
              <a:gd name="adj2" fmla="val 105266"/>
              <a:gd name="adj3" fmla="val 77786"/>
              <a:gd name="adj4" fmla="val 107667"/>
              <a:gd name="adj5" fmla="val 140408"/>
              <a:gd name="adj6" fmla="val 176795"/>
            </a:avLst>
          </a:prstGeom>
          <a:solidFill>
            <a:schemeClr val="bg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Слезная кость</a:t>
            </a:r>
          </a:p>
        </p:txBody>
      </p:sp>
      <p:sp>
        <p:nvSpPr>
          <p:cNvPr id="15" name="Выноска 2 14"/>
          <p:cNvSpPr/>
          <p:nvPr/>
        </p:nvSpPr>
        <p:spPr>
          <a:xfrm>
            <a:off x="214313" y="1785938"/>
            <a:ext cx="1857375" cy="714375"/>
          </a:xfrm>
          <a:prstGeom prst="borderCallout2">
            <a:avLst>
              <a:gd name="adj1" fmla="val 50146"/>
              <a:gd name="adj2" fmla="val 107778"/>
              <a:gd name="adj3" fmla="val 52562"/>
              <a:gd name="adj4" fmla="val 135670"/>
              <a:gd name="adj5" fmla="val 252578"/>
              <a:gd name="adj6" fmla="val 153918"/>
            </a:avLst>
          </a:prstGeom>
          <a:solidFill>
            <a:schemeClr val="bg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Носовая кость</a:t>
            </a:r>
          </a:p>
        </p:txBody>
      </p:sp>
      <p:sp>
        <p:nvSpPr>
          <p:cNvPr id="16" name="Выноска 2 15"/>
          <p:cNvSpPr/>
          <p:nvPr/>
        </p:nvSpPr>
        <p:spPr>
          <a:xfrm>
            <a:off x="214313" y="4000500"/>
            <a:ext cx="1928812" cy="714375"/>
          </a:xfrm>
          <a:prstGeom prst="borderCallout2">
            <a:avLst>
              <a:gd name="adj1" fmla="val 56270"/>
              <a:gd name="adj2" fmla="val 101757"/>
              <a:gd name="adj3" fmla="val 96809"/>
              <a:gd name="adj4" fmla="val 136393"/>
              <a:gd name="adj5" fmla="val -2572"/>
              <a:gd name="adj6" fmla="val 192759"/>
            </a:avLst>
          </a:prstGeom>
          <a:solidFill>
            <a:schemeClr val="bg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Решетчатая кость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2510</TotalTime>
  <Words>1460</Words>
  <Application>Microsoft Office PowerPoint</Application>
  <PresentationFormat>Экран (4:3)</PresentationFormat>
  <Paragraphs>323</Paragraphs>
  <Slides>54</Slides>
  <Notes>0</Notes>
  <HiddenSlides>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Функция мышц  зависит от мест их прикрепления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подобрать обувь при плоскостопии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Опорно – двигательная система</dc:title>
  <dc:creator>Мудрецов Игорь Вячеславович</dc:creator>
  <cp:lastModifiedBy>1</cp:lastModifiedBy>
  <cp:revision>229</cp:revision>
  <dcterms:created xsi:type="dcterms:W3CDTF">2003-11-04T12:46:00Z</dcterms:created>
  <dcterms:modified xsi:type="dcterms:W3CDTF">2021-06-05T14:40:03Z</dcterms:modified>
</cp:coreProperties>
</file>