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5" autoAdjust="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2E64-A0E5-4177-8B8A-2497555FCB77}" type="datetimeFigureOut">
              <a:rPr lang="ru-RU" smtClean="0"/>
              <a:pPr/>
              <a:t>24.10.2011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1AC0E-4C09-4AF1-9875-0620BD2E7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47;&#1072;&#1082;&#1072;&#1095;&#1082;&#1080;\&#1042;&#1086;&#1083;&#1096;&#1077;&#1073;&#1085;&#1099;&#1081;%20&#1084;&#1080;&#1088;%20&#1085;&#1072;&#1096;&#1080;&#1093;%20&#1089;&#1085;&#1086;&#1074;.&#1057;&#1077;&#1082;&#1088;&#1077;&#1090;&#1099;%20&#1074;&#1077;&#1097;&#1080;&#1093;%20&#1089;&#1085;&#1086;&#1074;.2009.DVDRip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ПОВЕДЕНИЕ И ПСИХИКА ЧЕЛОВЕКА</a:t>
            </a:r>
            <a:endParaRPr lang="ru-RU" sz="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Безусловные и Условные рефлексы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Безусловные</a:t>
            </a:r>
            <a:r>
              <a:rPr lang="ru-RU" sz="3000" b="1" dirty="0" smtClean="0"/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рефлексы</a:t>
            </a:r>
            <a:r>
              <a:rPr lang="ru-RU" sz="3000" dirty="0" smtClean="0"/>
              <a:t> – </a:t>
            </a:r>
            <a:r>
              <a:rPr lang="ru-RU" sz="2500" dirty="0" smtClean="0"/>
              <a:t>это видовые, стереотипные реакции организма на действие различных раздражителей. </a:t>
            </a:r>
          </a:p>
          <a:p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Непроизвольные</a:t>
            </a:r>
            <a:r>
              <a:rPr lang="ru-RU" sz="3000" b="1" dirty="0" smtClean="0">
                <a:solidFill>
                  <a:srgbClr val="FF0000"/>
                </a:solidFill>
              </a:rPr>
              <a:t>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движения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smtClean="0"/>
              <a:t>– </a:t>
            </a:r>
            <a:r>
              <a:rPr lang="ru-RU" sz="2500" b="1" i="1" dirty="0" smtClean="0">
                <a:solidFill>
                  <a:schemeClr val="accent4">
                    <a:lumMod val="75000"/>
                  </a:schemeClr>
                </a:solidFill>
              </a:rPr>
              <a:t>пищевые</a:t>
            </a:r>
            <a:r>
              <a:rPr lang="ru-RU" sz="2500" dirty="0" smtClean="0"/>
              <a:t>(жевание, глотание и др.),</a:t>
            </a:r>
            <a:r>
              <a:rPr lang="ru-RU" sz="25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500" b="1" i="1" dirty="0" smtClean="0">
                <a:solidFill>
                  <a:schemeClr val="accent4">
                    <a:lumMod val="75000"/>
                  </a:schemeClr>
                </a:solidFill>
              </a:rPr>
              <a:t>оборонительные</a:t>
            </a:r>
            <a:r>
              <a:rPr lang="ru-RU" sz="2500" dirty="0" smtClean="0"/>
              <a:t>(кашель, чихание и др.),</a:t>
            </a:r>
            <a:r>
              <a:rPr lang="ru-RU" sz="25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500" b="1" i="1" dirty="0" smtClean="0">
                <a:solidFill>
                  <a:schemeClr val="accent4">
                    <a:lumMod val="75000"/>
                  </a:schemeClr>
                </a:solidFill>
              </a:rPr>
              <a:t>половые</a:t>
            </a:r>
            <a:r>
              <a:rPr lang="ru-RU" sz="2500" dirty="0" smtClean="0"/>
              <a:t>(обеспечивающие размножение)</a:t>
            </a:r>
            <a:r>
              <a:rPr lang="ru-RU" sz="3000" dirty="0"/>
              <a:t>.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Условные рефлексы </a:t>
            </a:r>
            <a:r>
              <a:rPr lang="ru-RU" dirty="0" smtClean="0"/>
              <a:t>– </a:t>
            </a:r>
            <a:r>
              <a:rPr lang="ru-RU" sz="2500" dirty="0" smtClean="0"/>
              <a:t>рефлексы, вырабатываемые при определённых условиях в течении жизни человека.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Условные рефлексы строго индивидуальны и различаются даже у близнецов.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"/>
            <a:ext cx="7772400" cy="1052736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Значение сна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268761"/>
            <a:ext cx="7955161" cy="558924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СОН</a:t>
            </a:r>
            <a:r>
              <a:rPr lang="ru-RU" sz="3000" dirty="0" smtClean="0">
                <a:solidFill>
                  <a:sysClr val="windowText" lastClr="000000"/>
                </a:solidFill>
              </a:rPr>
              <a:t> – особое функциональное состояние организма человека, которое характеризуется обездвиженностью, почти полным отсутствием реакций на раздражения и снижением активности ряда физиологических процессов.</a:t>
            </a:r>
          </a:p>
          <a:p>
            <a:endParaRPr lang="ru-RU" sz="3000" dirty="0">
              <a:solidFill>
                <a:sysClr val="windowText" lastClr="000000"/>
              </a:solidFill>
            </a:endParaRPr>
          </a:p>
          <a:p>
            <a:endParaRPr lang="ru-RU" sz="3000" dirty="0" smtClean="0">
              <a:solidFill>
                <a:sysClr val="windowText" lastClr="000000"/>
              </a:solidFill>
            </a:endParaRPr>
          </a:p>
          <a:p>
            <a:endParaRPr lang="ru-RU" sz="3000" dirty="0">
              <a:solidFill>
                <a:sysClr val="windowText" lastClr="000000"/>
              </a:solidFill>
            </a:endParaRPr>
          </a:p>
          <a:p>
            <a:endParaRPr lang="ru-RU" sz="3000" dirty="0" smtClean="0">
              <a:solidFill>
                <a:sysClr val="windowText" lastClr="000000"/>
              </a:solidFill>
            </a:endParaRPr>
          </a:p>
          <a:p>
            <a:endParaRPr lang="ru-RU" sz="250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СОН И СНОВИДЕНИЯ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accent3">
                    <a:lumMod val="75000"/>
                  </a:schemeClr>
                </a:solidFill>
              </a:rPr>
              <a:t>МЕДЛЕННЫЙ И БЫСТРЫЙ СОН</a:t>
            </a:r>
            <a:endParaRPr lang="ru-RU" sz="3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Медленный сон</a:t>
            </a:r>
            <a:r>
              <a:rPr lang="ru-RU" sz="3000" b="1" dirty="0" smtClean="0"/>
              <a:t> </a:t>
            </a:r>
            <a:r>
              <a:rPr lang="ru-RU" dirty="0" smtClean="0"/>
              <a:t>– </a:t>
            </a:r>
            <a:r>
              <a:rPr lang="ru-RU" sz="2500" dirty="0" smtClean="0"/>
              <a:t>фаза сна, характеризующаяся снижением всех функций человеческого организма, отсутствием сновидений.</a:t>
            </a:r>
            <a:endParaRPr lang="ru-RU" sz="25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Быстрый сон </a:t>
            </a:r>
            <a:r>
              <a:rPr lang="ru-RU" sz="2500" dirty="0" smtClean="0"/>
              <a:t>- </a:t>
            </a:r>
            <a:r>
              <a:rPr lang="ru-RU" sz="2500" dirty="0" smtClean="0"/>
              <a:t>парадоксальная стадия </a:t>
            </a:r>
            <a:r>
              <a:rPr lang="ru-RU" sz="2500" dirty="0" smtClean="0"/>
              <a:t>сна, во время которой глазные </a:t>
            </a:r>
            <a:r>
              <a:rPr lang="ru-RU" sz="2500" dirty="0" smtClean="0"/>
              <a:t>яблоки совершают </a:t>
            </a:r>
            <a:r>
              <a:rPr lang="ru-RU" sz="2500" dirty="0" smtClean="0"/>
              <a:t>постоянные быстрые движения под </a:t>
            </a:r>
            <a:r>
              <a:rPr lang="ru-RU" sz="2500" dirty="0" smtClean="0"/>
              <a:t>веками.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"/>
            <a:ext cx="7772400" cy="126876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                   Термины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692696"/>
            <a:ext cx="8280920" cy="6165303"/>
          </a:xfrm>
        </p:spPr>
        <p:txBody>
          <a:bodyPr>
            <a:normAutofit lnSpcReduction="10000"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СНОВИДЕНИЯ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smtClean="0">
                <a:solidFill>
                  <a:schemeClr val="tx1"/>
                </a:solidFill>
              </a:rPr>
              <a:t>– </a:t>
            </a:r>
            <a:r>
              <a:rPr lang="ru-RU" sz="2500" dirty="0" smtClean="0">
                <a:solidFill>
                  <a:schemeClr val="tx1"/>
                </a:solidFill>
              </a:rPr>
              <a:t>более или менее яркие и сложные события, картинки, живые образы, возникающие у спящего человека.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ОЩУЩЕНИЕ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- первый этап в познании мира.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ВОСПРИЯТИЕ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– процесс приёма и преобразования информации, обеспечивающий отражение объективной реальности и ориентировку в окружающем мире.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ВНИМАНИЕ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smtClean="0">
                <a:solidFill>
                  <a:schemeClr val="tx1"/>
                </a:solidFill>
              </a:rPr>
              <a:t>–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НАПРАВЛЕННОСТЬ ПСИХИЧЕСКОЙ ДЕЯТЕЛЬНОСТИ НА ОПРЕДЕЛЁННЫЙ ОБЪЕКТ.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ПАМЯТЬ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– процесс накопления, хранения и последующего воспроизведения прошлого опыта.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МЫШЛЕНИЕ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ВЫСШАЯ СТУПЕНЬ ЧЕЛОВЕЧЕСКОГО ПОЗНАНИЯ.</a:t>
            </a:r>
          </a:p>
          <a:p>
            <a:r>
              <a:rPr lang="ru-RU" sz="3000" b="1" dirty="0" smtClean="0">
                <a:solidFill>
                  <a:srgbClr val="FF0000"/>
                </a:solidFill>
              </a:rPr>
              <a:t>РЕЧЬ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– один из видов коммуникативной деятельности человека.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ФИЛЬМ: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Волшебный мир наших снов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. Секреты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вещих снов.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Волшебный мир наших снов.Секреты вещих снов.2009.DVDRip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916832"/>
            <a:ext cx="7272808" cy="4784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221</Words>
  <Application>Microsoft Office PowerPoint</Application>
  <PresentationFormat>Экран (4:3)</PresentationFormat>
  <Paragraphs>24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ПОВЕДЕНИЕ И ПСИХИКА ЧЕЛОВЕКА</vt:lpstr>
      <vt:lpstr>Безусловные и Условные рефлексы</vt:lpstr>
      <vt:lpstr>               Значение сна</vt:lpstr>
      <vt:lpstr>СОН И СНОВИДЕНИЯ</vt:lpstr>
      <vt:lpstr>МЕДЛЕННЫЙ И БЫСТРЫЙ СОН</vt:lpstr>
      <vt:lpstr>                     Термины</vt:lpstr>
      <vt:lpstr>ФИЛЬМ: Волшебный мир наших снов. Секреты вещих снов.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ПОВЕДЕНИЕ И ПСИХИКА ЧЕЛОВЕКА</dc:title>
  <dc:creator>Миша</dc:creator>
  <cp:lastModifiedBy>Миша</cp:lastModifiedBy>
  <cp:revision>12</cp:revision>
  <dcterms:created xsi:type="dcterms:W3CDTF">2011-10-23T14:28:09Z</dcterms:created>
  <dcterms:modified xsi:type="dcterms:W3CDTF">2011-10-24T14:01:34Z</dcterms:modified>
</cp:coreProperties>
</file>