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dissolv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2%D0%B0%D1%80%D0%BE%D0%BB%D0%B8%D0%B5%D0%B2_%D0%BC%D0%BE%D1%81%D1%82" TargetMode="External"/><Relationship Id="rId13" Type="http://schemas.openxmlformats.org/officeDocument/2006/relationships/hyperlink" Target="http://ru.wikipedia.org/wiki/%D0%A2%D0%B0%D0%BA%D1%81%D0%BE%D0%BD" TargetMode="External"/><Relationship Id="rId3" Type="http://schemas.openxmlformats.org/officeDocument/2006/relationships/hyperlink" Target="http://ru.wikipedia.org/wiki/%D0%9B%D0%B0%D1%82%D0%B8%D0%BD%D1%81%D0%BA%D0%B8%D0%B9_%D1%8F%D0%B7%D1%8B%D0%BA" TargetMode="External"/><Relationship Id="rId7" Type="http://schemas.openxmlformats.org/officeDocument/2006/relationships/hyperlink" Target="http://ru.wikipedia.org/wiki/%D0%9F%D1%80%D0%BE%D0%B4%D0%BE%D0%BB%D0%B3%D0%BE%D0%B2%D0%B0%D1%82%D1%8B%D0%B9_%D0%BC%D0%BE%D0%B7%D0%B3" TargetMode="External"/><Relationship Id="rId12" Type="http://schemas.openxmlformats.org/officeDocument/2006/relationships/hyperlink" Target="http://ru.wikipedia.org/wiki/%D0%A1%D0%BF%D0%B8%D0%BD%D0%BD%D0%BE%D0%B9_%D0%BC%D0%BE%D0%B7%D0%B3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0.wav"/><Relationship Id="rId6" Type="http://schemas.openxmlformats.org/officeDocument/2006/relationships/hyperlink" Target="http://ru.wikipedia.org/wiki/%D0%A7%D0%B5%D0%BB%D0%BE%D0%B2%D0%B5%D0%BA" TargetMode="External"/><Relationship Id="rId11" Type="http://schemas.openxmlformats.org/officeDocument/2006/relationships/hyperlink" Target="http://ru.wikipedia.org/wiki/%D0%9C%D0%BE%D0%B7%D0%B3%D0%BE%D0%B2%D0%BE%D0%B9_%D1%81%D1%82%D0%B2%D0%BE%D0%BB" TargetMode="External"/><Relationship Id="rId5" Type="http://schemas.openxmlformats.org/officeDocument/2006/relationships/hyperlink" Target="http://ru.wikipedia.org/wiki/%D0%9F%D0%BE%D0%B7%D0%B2%D0%BE%D0%BD%D0%BE%D1%87%D0%BD%D1%8B%D0%B5" TargetMode="External"/><Relationship Id="rId15" Type="http://schemas.openxmlformats.org/officeDocument/2006/relationships/image" Target="../media/image16.png"/><Relationship Id="rId10" Type="http://schemas.openxmlformats.org/officeDocument/2006/relationships/hyperlink" Target="http://ru.wikipedia.org/wiki/%D0%AD%D0%BA%D1%81%D1%82%D1%80%D0%B0%D0%BF%D0%B8%D1%80%D0%B0%D0%BC%D0%B8%D0%B4%D0%BD%D0%B0%D1%8F_%D1%81%D0%B8%D1%81%D1%82%D0%B5%D0%BC%D0%B0" TargetMode="External"/><Relationship Id="rId4" Type="http://schemas.openxmlformats.org/officeDocument/2006/relationships/hyperlink" Target="http://ru.wikipedia.org/wiki/%D0%93%D0%BE%D0%BB%D0%BE%D0%B2%D0%BD%D0%BE%D0%B9_%D0%BC%D0%BE%D0%B7%D0%B3" TargetMode="External"/><Relationship Id="rId9" Type="http://schemas.openxmlformats.org/officeDocument/2006/relationships/hyperlink" Target="http://ru.wikipedia.org/wiki/%D0%9A%D0%BE%D1%80%D0%B0_%D0%B1%D0%BE%D0%BB%D1%8C%D1%88%D0%B8%D1%85_%D0%BF%D0%BE%D0%BB%D1%83%D1%88%D0%B0%D1%80%D0%B8%D0%B9" TargetMode="External"/><Relationship Id="rId1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humbio.ru/humbio/physiology/x00fe96e.htm" TargetMode="External"/><Relationship Id="rId13" Type="http://schemas.openxmlformats.org/officeDocument/2006/relationships/hyperlink" Target="http://humbio.ru/humbio/physiology/x00c5a96.htm" TargetMode="External"/><Relationship Id="rId3" Type="http://schemas.openxmlformats.org/officeDocument/2006/relationships/hyperlink" Target="http://humbio.ru/humbio/physiology/000c1bd7.htm" TargetMode="External"/><Relationship Id="rId7" Type="http://schemas.openxmlformats.org/officeDocument/2006/relationships/hyperlink" Target="http://humbio.ru/humbio/physiology/x006e06b.htm" TargetMode="External"/><Relationship Id="rId12" Type="http://schemas.openxmlformats.org/officeDocument/2006/relationships/hyperlink" Target="http://humbio.ru/humbio/physiology/00070228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1.wav"/><Relationship Id="rId6" Type="http://schemas.openxmlformats.org/officeDocument/2006/relationships/hyperlink" Target="http://humbio.ru/humbio/physiology/000c2091.htm" TargetMode="External"/><Relationship Id="rId11" Type="http://schemas.openxmlformats.org/officeDocument/2006/relationships/hyperlink" Target="http://humbio.ru/humbio/physiology/x00c1f0c.htm" TargetMode="External"/><Relationship Id="rId5" Type="http://schemas.openxmlformats.org/officeDocument/2006/relationships/hyperlink" Target="http://humbio.ru/humbio/physiology/x00c1e9c.htm" TargetMode="External"/><Relationship Id="rId15" Type="http://schemas.openxmlformats.org/officeDocument/2006/relationships/image" Target="../media/image17.png"/><Relationship Id="rId10" Type="http://schemas.openxmlformats.org/officeDocument/2006/relationships/hyperlink" Target="http://humbio.ru/humbio/physiology/00078ee7.htm" TargetMode="External"/><Relationship Id="rId4" Type="http://schemas.openxmlformats.org/officeDocument/2006/relationships/hyperlink" Target="http://humbio.ru/humbio/physiology/x00c665b.htm" TargetMode="External"/><Relationship Id="rId9" Type="http://schemas.openxmlformats.org/officeDocument/2006/relationships/hyperlink" Target="http://humbio.ru/humbio/physiology/x00c5a01.htm" TargetMode="External"/><Relationship Id="rId14" Type="http://schemas.openxmlformats.org/officeDocument/2006/relationships/hyperlink" Target="http://humbio.ru/humbio/physiology/x00c5abf.htm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/index.php?title=%D0%9A%D0%BE%D0%BF%D1%87%D0%B8%D0%BA%D0%BE%D0%B2%D1%8B%D0%B5_%D0%BD%D0%B5%D1%80%D0%B2%D1%8B&amp;action=edit&amp;redlink=1" TargetMode="External"/><Relationship Id="rId13" Type="http://schemas.openxmlformats.org/officeDocument/2006/relationships/hyperlink" Target="http://ru.wikipedia.org/wiki/%D0%A1%D0%BF%D0%B8%D0%BD%D0%BD%D0%BE%D0%B9_%D0%BC%D0%BE%D0%B7%D0%B3" TargetMode="External"/><Relationship Id="rId18" Type="http://schemas.openxmlformats.org/officeDocument/2006/relationships/image" Target="../media/image17.png"/><Relationship Id="rId3" Type="http://schemas.openxmlformats.org/officeDocument/2006/relationships/hyperlink" Target="http://ru.wikipedia.org/wiki/%D0%93%D0%BE%D0%BB%D0%BE%D0%B2%D0%BD%D0%BE%D0%B9_%D0%BC%D0%BE%D0%B7%D0%B3" TargetMode="External"/><Relationship Id="rId7" Type="http://schemas.openxmlformats.org/officeDocument/2006/relationships/hyperlink" Target="http://ru.wikipedia.org/w/index.php?title=%D0%9A%D1%80%D0%B5%D1%81%D1%82%D1%86%D0%BE%D0%B2%D1%8B%D0%B5_%D0%BD%D0%B5%D1%80%D0%B2%D1%8B&amp;action=edit&amp;redlink=1" TargetMode="External"/><Relationship Id="rId12" Type="http://schemas.openxmlformats.org/officeDocument/2006/relationships/hyperlink" Target="http://ru.wikipedia.org/wiki/%D0%9F%D1%80%D0%BE%D0%B4%D0%BE%D0%BB%D0%B3%D0%BE%D0%B2%D0%B0%D1%82%D1%8B%D0%B9_%D0%BC%D0%BE%D0%B7%D0%B3" TargetMode="External"/><Relationship Id="rId1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ru.wikipedia.org/w/index.php?title=%D0%9A%D0%BE%D0%BD%D1%81%D0%BA%D0%B8%D0%B9_%D1%85%D0%B2%D0%BE%D1%81%D1%82_(%D0%BC%D0%B5%D0%B4%D0%B8%D1%86%D0%B8%D0%BD%D0%B0)&amp;action=edit&amp;redlink=1" TargetMode="External"/><Relationship Id="rId1" Type="http://schemas.openxmlformats.org/officeDocument/2006/relationships/audio" Target="../media/audio12.wav"/><Relationship Id="rId6" Type="http://schemas.openxmlformats.org/officeDocument/2006/relationships/hyperlink" Target="http://ru.wikipedia.org/w/index.php?title=%D0%9F%D0%BE%D1%8F%D1%81%D0%BD%D0%B8%D1%87%D0%BD%D1%8B%D0%B5_%D0%BD%D0%B5%D1%80%D0%B2%D1%8B&amp;action=edit&amp;redlink=1" TargetMode="External"/><Relationship Id="rId11" Type="http://schemas.openxmlformats.org/officeDocument/2006/relationships/hyperlink" Target="http://ru.wikipedia.org/wiki/%D0%9C%D0%BE%D0%B7%D0%B6%D0%B5%D1%87%D0%BE%D0%BA" TargetMode="External"/><Relationship Id="rId5" Type="http://schemas.openxmlformats.org/officeDocument/2006/relationships/hyperlink" Target="http://ru.wikipedia.org/w/index.php?title=%D0%93%D1%80%D1%83%D0%B4%D0%BD%D1%8B%D0%B5_%D0%BD%D0%B5%D1%80%D0%B2%D1%8B&amp;action=edit&amp;redlink=1" TargetMode="External"/><Relationship Id="rId15" Type="http://schemas.openxmlformats.org/officeDocument/2006/relationships/hyperlink" Target="http://ru.wikipedia.org/w/index.php?title=%D0%9F%D0%BE%D0%BF%D0%B5%D1%80%D0%B5%D1%87%D0%BD%D0%BE%D0%B5_%D1%83%D1%82%D0%BE%D0%BB%D1%89%D0%B5%D0%BD%D0%B8%D0%B5&amp;action=edit&amp;redlink=1" TargetMode="External"/><Relationship Id="rId10" Type="http://schemas.openxmlformats.org/officeDocument/2006/relationships/hyperlink" Target="http://ru.wikipedia.org/wiki/%D0%92%D0%B0%D1%80%D0%BE%D0%BB%D0%B8%D0%B5%D0%B2_%D0%BC%D0%BE%D1%81%D1%82" TargetMode="External"/><Relationship Id="rId4" Type="http://schemas.openxmlformats.org/officeDocument/2006/relationships/hyperlink" Target="http://ru.wikipedia.org/w/index.php?title=%D0%A8%D0%B5%D0%B9%D0%BD%D1%8B%D0%B5_%D0%BD%D0%B5%D1%80%D0%B2%D1%8B&amp;action=edit&amp;redlink=1" TargetMode="External"/><Relationship Id="rId9" Type="http://schemas.openxmlformats.org/officeDocument/2006/relationships/hyperlink" Target="http://ru.wikipedia.org/wiki/%D0%A1%D1%80%D0%B5%D0%B4%D0%BD%D0%B8%D0%B9_%D0%BC%D0%BE%D0%B7%D0%B3" TargetMode="External"/><Relationship Id="rId14" Type="http://schemas.openxmlformats.org/officeDocument/2006/relationships/hyperlink" Target="http://ru.wikipedia.org/w/index.php?title=%D0%A8%D0%B5%D0%B9%D0%BD%D0%BE%D0%B5_%D1%83%D1%82%D0%BE%D0%BB%D1%89%D0%B5%D0%BD%D0%B8%D0%B5&amp;action=edit&amp;redlink=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D%D0%BD%D0%B4%D0%BE%D0%BA%D1%80%D0%B8%D0%BD%D0%BD%D0%B0%D1%8F_%D1%81%D0%B8%D1%81%D1%82%D0%B5%D0%BC%D0%B0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6" Type="http://schemas.openxmlformats.org/officeDocument/2006/relationships/image" Target="../media/image4.png"/><Relationship Id="rId5" Type="http://schemas.openxmlformats.org/officeDocument/2006/relationships/hyperlink" Target="http://ru.wikipedia.org/wiki/%D0%A7%D1%83%D0%B2%D1%81%D1%82%D0%B2%D0%B8%D1%82%D0%B5%D0%BB%D1%8C%D0%BD%D0%BE%D1%81%D1%82%D1%8C_(%D0%B2_%D0%B1%D0%B8%D0%BE%D0%BB%D0%BE%D0%B3%D0%B8%D0%B8_%D0%B8_%D0%BC%D0%B5%D0%B4%D0%B8%D1%86%D0%B8%D0%BD%D0%B5)" TargetMode="External"/><Relationship Id="rId4" Type="http://schemas.openxmlformats.org/officeDocument/2006/relationships/hyperlink" Target="http://ru.wikipedia.org/wiki/%D0%9E%D1%80%D0%B3%D0%B0%D0%BD%D0%B8%D0%B7%D0%B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ru.wikipedia.org/wiki/%D0%9D%D0%B5%D0%B9%D1%80%D0%BE%D0%BD" TargetMode="External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6" Type="http://schemas.openxmlformats.org/officeDocument/2006/relationships/hyperlink" Target="http://ru.wikipedia.org/wiki/%D0%A1%D0%B8%D0%BD%D0%B0%D0%BF%D1%81" TargetMode="External"/><Relationship Id="rId5" Type="http://schemas.openxmlformats.org/officeDocument/2006/relationships/hyperlink" Target="http://ru.wikipedia.org/wiki/%D0%9F%D0%BE%D1%82%D0%B5%D0%BD%D1%86%D0%B8%D0%B0%D0%BB_%D0%B4%D0%B5%D0%B9%D1%81%D1%82%D0%B2%D0%B8%D1%8F" TargetMode="External"/><Relationship Id="rId4" Type="http://schemas.openxmlformats.org/officeDocument/2006/relationships/hyperlink" Target="http://ru.wikipedia.org/wiki/%D0%9D%D0%B5%D0%B9%D1%80%D0%BE%D0%B3%D0%BB%D0%B8%D1%8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6%D0%B8%D0%B7%D0%BD%D1%8C" TargetMode="External"/><Relationship Id="rId13" Type="http://schemas.openxmlformats.org/officeDocument/2006/relationships/image" Target="../media/image9.png"/><Relationship Id="rId3" Type="http://schemas.openxmlformats.org/officeDocument/2006/relationships/hyperlink" Target="http://ru.wikipedia.org/wiki/%D0%A0%D0%B5%D1%84%D0%BB%D0%B5%D0%BA%D1%81" TargetMode="External"/><Relationship Id="rId7" Type="http://schemas.openxmlformats.org/officeDocument/2006/relationships/hyperlink" Target="http://ru.wikipedia.org/wiki/%D0%A1%D1%82%D0%B5%D1%80%D0%B5%D0%BE%D1%82%D0%B8%D0%BF" TargetMode="Externa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Relationship Id="rId6" Type="http://schemas.openxmlformats.org/officeDocument/2006/relationships/hyperlink" Target="http://ru.wikipedia.org/wiki/%D0%9B%D0%B0%D1%82%D0%B8%D0%BD%D1%81%D0%BA%D0%B8%D0%B9_%D1%8F%D0%B7%D1%8B%D0%BA" TargetMode="External"/><Relationship Id="rId11" Type="http://schemas.openxmlformats.org/officeDocument/2006/relationships/hyperlink" Target="http://ru.wikipedia.org/wiki/%D0%9C%D0%BD%D0%BE%D0%B3%D0%BE%D0%BA%D0%BB%D0%B5%D1%82%D0%BE%D1%87%D0%BD%D1%8B%D0%B9_%D0%BE%D1%80%D0%B3%D0%B0%D0%BD%D0%B8%D0%B7%D0%BC" TargetMode="External"/><Relationship Id="rId5" Type="http://schemas.openxmlformats.org/officeDocument/2006/relationships/hyperlink" Target="http://ru.wikipedia.org/wiki/%D0%AD%D1%84%D1%84%D0%B5%D0%BA%D1%82%D0%BE%D1%80" TargetMode="External"/><Relationship Id="rId10" Type="http://schemas.openxmlformats.org/officeDocument/2006/relationships/hyperlink" Target="http://ru.wikipedia.org/wiki/%D0%9D%D0%B5%D1%80%D0%B2%D0%BD%D0%B0%D1%8F_%D1%81%D0%B8%D1%81%D1%82%D0%B5%D0%BC%D0%B0" TargetMode="External"/><Relationship Id="rId4" Type="http://schemas.openxmlformats.org/officeDocument/2006/relationships/hyperlink" Target="http://ru.wikipedia.org/wiki/%D0%90%D0%BA%D1%81%D0%BE%D0%BD-%D1%80%D0%B5%D1%84%D0%BB%D0%B5%D0%BA%D1%81" TargetMode="External"/><Relationship Id="rId9" Type="http://schemas.openxmlformats.org/officeDocument/2006/relationships/hyperlink" Target="http://ru.wikipedia.org/wiki/%D0%9E%D1%80%D0%B3%D0%B0%D0%BD%D0%B8%D0%B7%D0%B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/index.php?title=%D0%9C%D1%8F%D0%B3%D0%BA%D0%B0%D1%8F_%D0%BC%D0%BE%D0%B7%D0%B3%D0%BE%D0%B2%D0%B0%D1%8F_%D0%BE%D0%B1%D0%BE%D0%BB%D0%BE%D1%87%D0%BA%D0%B0&amp;action=edit&amp;redlink=1" TargetMode="External"/><Relationship Id="rId13" Type="http://schemas.openxmlformats.org/officeDocument/2006/relationships/hyperlink" Target="http://ru.wikipedia.org/wiki/%D0%9D%D0%B5%D0%B9%D1%80%D0%BE%D0%B3%D0%BB%D0%B8%D1%8F" TargetMode="External"/><Relationship Id="rId3" Type="http://schemas.openxmlformats.org/officeDocument/2006/relationships/hyperlink" Target="http://ru.wikipedia.org/wiki/%D0%9B%D0%B0%D1%82%D0%B8%D0%BD%D1%81%D0%BA%D0%B8%D0%B9_%D1%8F%D0%B7%D1%8B%D0%BA" TargetMode="External"/><Relationship Id="rId7" Type="http://schemas.openxmlformats.org/officeDocument/2006/relationships/hyperlink" Target="http://ru.wikipedia.org/wiki/%D0%93%D0%BE%D0%BB%D0%BE%D0%B2%D0%BD%D0%BE%D0%B9_%D0%BC%D0%BE%D0%B7%D0%B3" TargetMode="External"/><Relationship Id="rId12" Type="http://schemas.openxmlformats.org/officeDocument/2006/relationships/hyperlink" Target="http://ru.wikipedia.org/wiki/%D0%9B%D0%B8%D0%BA%D0%B2%D0%BE%D1%80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1" Type="http://schemas.openxmlformats.org/officeDocument/2006/relationships/audio" Target="../media/audio6.wav"/><Relationship Id="rId6" Type="http://schemas.openxmlformats.org/officeDocument/2006/relationships/hyperlink" Target="http://ru.wikipedia.org/wiki/%D0%9F%D0%BE%D0%B7%D0%B2%D0%BE%D0%BD%D0%BE%D1%87%D0%BD%D1%8B%D0%B9_%D0%BA%D0%B0%D0%BD%D0%B0%D0%BB" TargetMode="External"/><Relationship Id="rId11" Type="http://schemas.openxmlformats.org/officeDocument/2006/relationships/hyperlink" Target="http://ru.wikipedia.org/wiki/%D0%9C%D0%BE%D0%B7%D0%B3%D0%BE%D0%B2%D1%8B%D0%B5_%D0%BE%D0%B1%D0%BE%D0%BB%D0%BE%D1%87%D0%BA%D0%B8" TargetMode="External"/><Relationship Id="rId5" Type="http://schemas.openxmlformats.org/officeDocument/2006/relationships/hyperlink" Target="http://ru.wikipedia.org/wiki/%D0%A6%D0%B5%D0%BD%D1%82%D1%80%D0%B0%D0%BB%D1%8C%D0%BD%D0%B0%D1%8F_%D0%BD%D0%B5%D1%80%D0%B2%D0%BD%D0%B0%D1%8F_%D1%81%D0%B8%D1%81%D1%82%D0%B5%D0%BC%D0%B0" TargetMode="External"/><Relationship Id="rId15" Type="http://schemas.openxmlformats.org/officeDocument/2006/relationships/hyperlink" Target="http://ru.wikipedia.org/wiki/%D0%9C%D0%B8%D0%B5%D0%BB%D0%B8%D0%BD" TargetMode="External"/><Relationship Id="rId10" Type="http://schemas.openxmlformats.org/officeDocument/2006/relationships/hyperlink" Target="http://ru.wikipedia.org/wiki/%D0%A2%D0%B2%D1%91%D1%80%D0%B4%D0%B0%D1%8F_%D0%BC%D0%BE%D0%B7%D0%B3%D0%BE%D0%B2%D0%B0%D1%8F_%D0%BE%D0%B1%D0%BE%D0%BB%D0%BE%D1%87%D0%BA%D0%B0" TargetMode="External"/><Relationship Id="rId4" Type="http://schemas.openxmlformats.org/officeDocument/2006/relationships/hyperlink" Target="http://ru.wikipedia.org/wiki/%D0%9A%D0%B0%D1%83%D0%B4%D0%B0%D0%BB%D1%8C%D0%BD%D1%8B%D0%B9" TargetMode="External"/><Relationship Id="rId9" Type="http://schemas.openxmlformats.org/officeDocument/2006/relationships/hyperlink" Target="http://ru.wikipedia.org/wiki/%D0%9F%D0%B0%D1%83%D1%82%D0%B8%D0%BD%D0%BD%D0%B0%D1%8F_%D0%BC%D0%BE%D0%B7%D0%B3%D0%BE%D0%B2%D0%B0%D1%8F_%D0%BE%D0%B1%D0%BE%D0%BB%D0%BE%D1%87%D0%BA%D0%B0" TargetMode="External"/><Relationship Id="rId14" Type="http://schemas.openxmlformats.org/officeDocument/2006/relationships/hyperlink" Target="http://ru.wikipedia.org/wiki/%D0%A1%D0%BF%D0%B8%D0%BD%D0%BD%D0%BE%D0%B9_%D0%BC%D0%BE%D0%B7%D0%B3#cite_note-.D0.90.D0.A1.D1.8124-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7.wav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Telencephalon" TargetMode="External"/><Relationship Id="rId3" Type="http://schemas.openxmlformats.org/officeDocument/2006/relationships/hyperlink" Target="http://ru.wikipedia.org/wiki/%D0%A6%D0%B5%D0%BD%D1%82%D1%80%D0%B0%D0%BB%D1%8C%D0%BD%D0%B0%D1%8F_%D0%BD%D0%B5%D1%80%D0%B2%D0%BD%D0%B0%D1%8F_%D1%81%D0%B8%D1%81%D1%82%D0%B5%D0%BC%D0%B0" TargetMode="External"/><Relationship Id="rId7" Type="http://schemas.openxmlformats.org/officeDocument/2006/relationships/hyperlink" Target="http://ru.wikipedia.org/wiki/%D0%A7%D0%B5%D0%BB%D0%BE%D0%B2%D0%B5%D0%BA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8.wav"/><Relationship Id="rId6" Type="http://schemas.openxmlformats.org/officeDocument/2006/relationships/hyperlink" Target="http://ru.wikipedia.org/wiki/%D0%A7%D0%B5%D1%80%D0%B5%D0%BF" TargetMode="External"/><Relationship Id="rId5" Type="http://schemas.openxmlformats.org/officeDocument/2006/relationships/hyperlink" Target="http://ru.wikipedia.org/wiki/%D0%9F%D0%BE%D0%B7%D0%B2%D0%BE%D0%BD%D0%BE%D1%87%D0%BD%D1%8B%D0%B5" TargetMode="External"/><Relationship Id="rId4" Type="http://schemas.openxmlformats.org/officeDocument/2006/relationships/hyperlink" Target="http://ru.wikipedia.org/wiki/%D0%A5%D0%BE%D1%80%D0%B4%D0%BE%D0%B2%D1%8B%D0%B5" TargetMode="External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3%D0%BE%D0%BB%D0%BE%D0%B2%D0%BD%D0%BE%D0%B9_%D0%BC%D0%BE%D0%B7%D0%B3" TargetMode="Externa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9.wav"/><Relationship Id="rId6" Type="http://schemas.openxmlformats.org/officeDocument/2006/relationships/hyperlink" Target="http://ru.wikipedia.org/wiki/%D0%A0%D0%BE%D0%BC%D0%B1%D0%BE%D0%B2%D0%B8%D0%B4%D0%BD%D0%B0%D1%8F_%D1%8F%D0%BC%D0%BA%D0%B0" TargetMode="External"/><Relationship Id="rId5" Type="http://schemas.openxmlformats.org/officeDocument/2006/relationships/hyperlink" Target="http://ru.wikipedia.org/wiki/%D0%9C%D0%BE%D0%B7%D0%B3%D0%BE%D0%B2%D0%BE%D0%B9_%D1%81%D1%82%D0%B2%D0%BE%D0%BB" TargetMode="External"/><Relationship Id="rId4" Type="http://schemas.openxmlformats.org/officeDocument/2006/relationships/hyperlink" Target="http://ru.wikipedia.org/wiki/%D0%9B%D1%83%D0%BA%D0%BE%D0%B2%D0%B8%D1%86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Documents and Settings\Fleshka\Local Settings\Temporary Internet Files\Content.Word\001060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14480" y="1500174"/>
            <a:ext cx="59614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Нервная система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" name="~PP2346.WAV">
            <a:hlinkClick r:id="" action="ppaction://media"/>
          </p:cNvPr>
          <p:cNvPicPr>
            <a:picLocks noRot="1" noChangeAspect="1"/>
          </p:cNvPicPr>
          <p:nvPr>
            <a:wavAudioFile r:embed="rId1" name="~PP2346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Задний мозг </a:t>
            </a:r>
            <a:br>
              <a:rPr lang="ru-RU" dirty="0" smtClean="0"/>
            </a:br>
            <a:r>
              <a:rPr lang="ru-RU" dirty="0" smtClean="0"/>
              <a:t>мост и мозжечок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472122" cy="470916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Мост мозга.</a:t>
            </a:r>
            <a:r>
              <a:rPr lang="ru-RU" dirty="0" smtClean="0"/>
              <a:t> </a:t>
            </a:r>
            <a:r>
              <a:rPr lang="ru-RU" i="1" dirty="0" smtClean="0"/>
              <a:t>Мост мозга (</a:t>
            </a:r>
            <a:r>
              <a:rPr lang="ru-RU" i="1" dirty="0" err="1" smtClean="0"/>
              <a:t>варолиев</a:t>
            </a:r>
            <a:r>
              <a:rPr lang="ru-RU" i="1" dirty="0" smtClean="0"/>
              <a:t> мост)</a:t>
            </a:r>
            <a:r>
              <a:rPr lang="ru-RU" dirty="0" smtClean="0"/>
              <a:t> расположен впереди продолговатого мозга в виде утолщенного валика. Поперечные волокна моста формируют правую и левую средние ножки мозжечка, которые соединяют мост с мозжечком. В передней части моста располагается скопление серого вещества - собственные ядра моста. В задней части моста лежат ядра V - VIII пар черепных нервов, (обеспечивающих движения глаз, мимику, деятельность слухового и вестибулярного аппаратов), ядра ретикулярной формации и проходят восходящие и нисходящие проводящие пути. </a:t>
            </a:r>
          </a:p>
          <a:p>
            <a:r>
              <a:rPr lang="ru-RU" b="1" dirty="0" smtClean="0"/>
              <a:t>Мозжечок</a:t>
            </a:r>
            <a:r>
              <a:rPr lang="ru-RU" dirty="0" smtClean="0"/>
              <a:t> (</a:t>
            </a:r>
            <a:r>
              <a:rPr lang="ru-RU" dirty="0" smtClean="0">
                <a:hlinkClick r:id="rId3" tooltip="Латинский язык"/>
              </a:rPr>
              <a:t>лат.</a:t>
            </a:r>
            <a:r>
              <a:rPr lang="ru-RU" dirty="0" smtClean="0"/>
              <a:t> </a:t>
            </a:r>
            <a:r>
              <a:rPr lang="ru-RU" i="1" dirty="0" err="1" smtClean="0"/>
              <a:t>cerebellum</a:t>
            </a:r>
            <a:r>
              <a:rPr lang="ru-RU" dirty="0" smtClean="0"/>
              <a:t> — дословно «малый мозг») — отдел </a:t>
            </a:r>
            <a:r>
              <a:rPr lang="ru-RU" dirty="0" smtClean="0">
                <a:hlinkClick r:id="rId4" tooltip="Головной мозг"/>
              </a:rPr>
              <a:t>головного мозга</a:t>
            </a:r>
            <a:r>
              <a:rPr lang="ru-RU" dirty="0" smtClean="0"/>
              <a:t> </a:t>
            </a:r>
            <a:r>
              <a:rPr lang="ru-RU" dirty="0" smtClean="0">
                <a:hlinkClick r:id="rId5" tooltip="Позвоночные"/>
              </a:rPr>
              <a:t>позвоночных</a:t>
            </a:r>
            <a:r>
              <a:rPr lang="ru-RU" dirty="0" smtClean="0"/>
              <a:t>, отвечающий за координацию движений, регуляцию равновесия и мышечного тонуса. У </a:t>
            </a:r>
            <a:r>
              <a:rPr lang="ru-RU" dirty="0" smtClean="0">
                <a:hlinkClick r:id="rId6" tooltip="Человек"/>
              </a:rPr>
              <a:t>человека</a:t>
            </a:r>
            <a:r>
              <a:rPr lang="ru-RU" dirty="0" smtClean="0"/>
              <a:t> располагается позади </a:t>
            </a:r>
            <a:r>
              <a:rPr lang="ru-RU" dirty="0" smtClean="0">
                <a:hlinkClick r:id="rId7" tooltip="Продолговатый мозг"/>
              </a:rPr>
              <a:t>продолговатого мозга</a:t>
            </a:r>
            <a:r>
              <a:rPr lang="ru-RU" dirty="0" smtClean="0"/>
              <a:t> и </a:t>
            </a:r>
            <a:r>
              <a:rPr lang="ru-RU" dirty="0" err="1" smtClean="0">
                <a:hlinkClick r:id="rId8" tooltip="Варолиев мост"/>
              </a:rPr>
              <a:t>варолиева</a:t>
            </a:r>
            <a:r>
              <a:rPr lang="ru-RU" dirty="0" smtClean="0">
                <a:hlinkClick r:id="rId8" tooltip="Варолиев мост"/>
              </a:rPr>
              <a:t> моста</a:t>
            </a:r>
            <a:r>
              <a:rPr lang="ru-RU" dirty="0" smtClean="0"/>
              <a:t>, под затылочными долями полушарий головного мозга. Посредством трёх пар ножек мозжечок получает информацию из </a:t>
            </a:r>
            <a:r>
              <a:rPr lang="ru-RU" dirty="0" smtClean="0">
                <a:hlinkClick r:id="rId9" tooltip="Кора больших полушарий"/>
              </a:rPr>
              <a:t>коры головного мозга</a:t>
            </a:r>
            <a:r>
              <a:rPr lang="ru-RU" dirty="0" smtClean="0"/>
              <a:t>, базальных ганглиев </a:t>
            </a:r>
            <a:r>
              <a:rPr lang="ru-RU" dirty="0" smtClean="0">
                <a:hlinkClick r:id="rId10" tooltip="Экстрапирамидная система"/>
              </a:rPr>
              <a:t>экстрапирамидной системы</a:t>
            </a:r>
            <a:r>
              <a:rPr lang="ru-RU" dirty="0" smtClean="0"/>
              <a:t>, </a:t>
            </a:r>
            <a:r>
              <a:rPr lang="ru-RU" dirty="0" smtClean="0">
                <a:hlinkClick r:id="rId11" tooltip="Мозговой ствол"/>
              </a:rPr>
              <a:t>ствола головного мозга</a:t>
            </a:r>
            <a:r>
              <a:rPr lang="ru-RU" dirty="0" smtClean="0"/>
              <a:t> и </a:t>
            </a:r>
            <a:r>
              <a:rPr lang="ru-RU" dirty="0" smtClean="0">
                <a:hlinkClick r:id="rId12" tooltip="Спинной мозг"/>
              </a:rPr>
              <a:t>спинного мозга</a:t>
            </a:r>
            <a:r>
              <a:rPr lang="ru-RU" dirty="0" smtClean="0"/>
              <a:t>. У различных </a:t>
            </a:r>
            <a:r>
              <a:rPr lang="ru-RU" dirty="0" smtClean="0">
                <a:hlinkClick r:id="rId13" tooltip="Таксон"/>
              </a:rPr>
              <a:t>таксонов</a:t>
            </a:r>
            <a:r>
              <a:rPr lang="ru-RU" dirty="0" smtClean="0"/>
              <a:t> позвоночных взаимоотношения с другими отделами головного мозга могут варьировать.</a:t>
            </a:r>
          </a:p>
          <a:p>
            <a:endParaRPr lang="ru-RU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286512" y="4214818"/>
            <a:ext cx="23812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~PP2875.WAV">
            <a:hlinkClick r:id="" action="ppaction://media"/>
          </p:cNvPr>
          <p:cNvPicPr>
            <a:picLocks noRot="1" noChangeAspect="1"/>
          </p:cNvPicPr>
          <p:nvPr>
            <a:wavAudioFile r:embed="rId1" name="~PP2875.WAV"/>
          </p:nvPr>
        </p:nvPicPr>
        <p:blipFill>
          <a:blip r:embed="rId15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Средний мозг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Мозг средний</a:t>
            </a:r>
          </a:p>
          <a:p>
            <a:r>
              <a:rPr lang="ru-RU" dirty="0" smtClean="0"/>
              <a:t>Средний мозг связывает два </a:t>
            </a:r>
            <a:r>
              <a:rPr lang="ru-RU" dirty="0" smtClean="0">
                <a:hlinkClick r:id="rId3"/>
              </a:rPr>
              <a:t>передних отдела мозга</a:t>
            </a:r>
            <a:r>
              <a:rPr lang="ru-RU" dirty="0" smtClean="0"/>
              <a:t> с двумя </a:t>
            </a:r>
            <a:r>
              <a:rPr lang="ru-RU" dirty="0" smtClean="0">
                <a:hlinkClick r:id="rId4"/>
              </a:rPr>
              <a:t>задними отделами мозга</a:t>
            </a:r>
            <a:r>
              <a:rPr lang="ru-RU" dirty="0" smtClean="0"/>
              <a:t> , поэтому все </a:t>
            </a:r>
            <a:r>
              <a:rPr lang="ru-RU" dirty="0" smtClean="0">
                <a:hlinkClick r:id="rId5"/>
              </a:rPr>
              <a:t>нервные пути головного мозга</a:t>
            </a:r>
            <a:r>
              <a:rPr lang="ru-RU" dirty="0" smtClean="0"/>
              <a:t> проходят через эту область, составляющую часть </a:t>
            </a:r>
            <a:r>
              <a:rPr lang="ru-RU" dirty="0" smtClean="0">
                <a:hlinkClick r:id="rId6"/>
              </a:rPr>
              <a:t>ствола головного мозга</a:t>
            </a:r>
            <a:r>
              <a:rPr lang="ru-RU" dirty="0" smtClean="0"/>
              <a:t> . Крышу среднего мозга образует </a:t>
            </a:r>
            <a:r>
              <a:rPr lang="ru-RU" dirty="0" smtClean="0">
                <a:hlinkClick r:id="rId7"/>
              </a:rPr>
              <a:t>четверохолмие</a:t>
            </a:r>
            <a:r>
              <a:rPr lang="ru-RU" dirty="0" smtClean="0"/>
              <a:t> , где находятся центры </a:t>
            </a:r>
            <a:r>
              <a:rPr lang="ru-RU" dirty="0" smtClean="0">
                <a:hlinkClick r:id="rId8"/>
              </a:rPr>
              <a:t>зрительных рефлексов</a:t>
            </a:r>
            <a:r>
              <a:rPr lang="ru-RU" dirty="0" smtClean="0"/>
              <a:t> и </a:t>
            </a:r>
            <a:r>
              <a:rPr lang="ru-RU" dirty="0" smtClean="0">
                <a:hlinkClick r:id="rId9"/>
              </a:rPr>
              <a:t>слуховых рефлексов</a:t>
            </a:r>
            <a:r>
              <a:rPr lang="ru-RU" dirty="0" smtClean="0"/>
              <a:t> . </a:t>
            </a:r>
            <a:r>
              <a:rPr lang="ru-RU" dirty="0" smtClean="0">
                <a:hlinkClick r:id="rId7"/>
              </a:rPr>
              <a:t>Верхняя пара бугорков четверохолмия</a:t>
            </a:r>
            <a:r>
              <a:rPr lang="ru-RU" dirty="0" smtClean="0"/>
              <a:t> получает сенсорные импульсы от </a:t>
            </a:r>
            <a:r>
              <a:rPr lang="ru-RU" dirty="0" smtClean="0">
                <a:hlinkClick r:id="rId10"/>
              </a:rPr>
              <a:t>глаз</a:t>
            </a:r>
            <a:r>
              <a:rPr lang="ru-RU" dirty="0" smtClean="0"/>
              <a:t> и </a:t>
            </a:r>
            <a:r>
              <a:rPr lang="ru-RU" dirty="0" smtClean="0">
                <a:hlinkClick r:id="rId11"/>
              </a:rPr>
              <a:t>мышц головы</a:t>
            </a:r>
            <a:r>
              <a:rPr lang="ru-RU" dirty="0" smtClean="0"/>
              <a:t> и контролирует зрительные рефлексы. </a:t>
            </a:r>
            <a:r>
              <a:rPr lang="ru-RU" dirty="0" smtClean="0">
                <a:hlinkClick r:id="rId7"/>
              </a:rPr>
              <a:t>Нижняя пара бугорков четверохолмия</a:t>
            </a:r>
            <a:r>
              <a:rPr lang="ru-RU" dirty="0" smtClean="0"/>
              <a:t> получает импульсы от </a:t>
            </a:r>
            <a:r>
              <a:rPr lang="ru-RU" dirty="0" smtClean="0">
                <a:hlinkClick r:id="rId12"/>
              </a:rPr>
              <a:t>ушей</a:t>
            </a:r>
            <a:r>
              <a:rPr lang="ru-RU" dirty="0" smtClean="0"/>
              <a:t> и </a:t>
            </a:r>
            <a:r>
              <a:rPr lang="ru-RU" dirty="0" smtClean="0">
                <a:hlinkClick r:id="rId11"/>
              </a:rPr>
              <a:t>мышц головы</a:t>
            </a:r>
            <a:r>
              <a:rPr lang="ru-RU" dirty="0" smtClean="0"/>
              <a:t> и контролирует слуховые рефлексы. </a:t>
            </a:r>
          </a:p>
          <a:p>
            <a:r>
              <a:rPr lang="ru-RU" dirty="0" smtClean="0"/>
              <a:t>В </a:t>
            </a:r>
            <a:r>
              <a:rPr lang="ru-RU" dirty="0" smtClean="0">
                <a:hlinkClick r:id="rId13"/>
              </a:rPr>
              <a:t>вентральной части среднего мозга</a:t>
            </a:r>
            <a:r>
              <a:rPr lang="ru-RU" dirty="0" smtClean="0"/>
              <a:t> расположены многочисленные центры или ядра, управляющие разнообразными </a:t>
            </a:r>
            <a:r>
              <a:rPr lang="ru-RU" dirty="0" smtClean="0">
                <a:hlinkClick r:id="rId14"/>
              </a:rPr>
              <a:t>бессознательными стереотипными движениями</a:t>
            </a:r>
            <a:r>
              <a:rPr lang="ru-RU" dirty="0" smtClean="0"/>
              <a:t> , таким как наклоны или повороты головы и туловища. </a:t>
            </a:r>
          </a:p>
          <a:p>
            <a:endParaRPr lang="ru-RU" dirty="0"/>
          </a:p>
        </p:txBody>
      </p:sp>
      <p:pic>
        <p:nvPicPr>
          <p:cNvPr id="8" name="~PP3515.WAV">
            <a:hlinkClick r:id="" action="ppaction://media"/>
          </p:cNvPr>
          <p:cNvPicPr>
            <a:picLocks noRot="1" noChangeAspect="1"/>
          </p:cNvPicPr>
          <p:nvPr>
            <a:wavAudioFile r:embed="rId1" name="~PP3515.WAV"/>
          </p:nvPr>
        </p:nvPicPr>
        <p:blipFill>
          <a:blip r:embed="rId15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Промежуточный мозг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5686436" cy="3500462"/>
          </a:xfrm>
        </p:spPr>
        <p:txBody>
          <a:bodyPr>
            <a:noAutofit/>
          </a:bodyPr>
          <a:lstStyle/>
          <a:p>
            <a:r>
              <a:rPr lang="ru-RU" sz="1200" b="1" dirty="0" smtClean="0"/>
              <a:t>Промежуточный мозг</a:t>
            </a:r>
          </a:p>
          <a:p>
            <a:r>
              <a:rPr lang="ru-RU" sz="1200" b="1" dirty="0" err="1" smtClean="0"/>
              <a:t>Промежу́точный</a:t>
            </a:r>
            <a:r>
              <a:rPr lang="ru-RU" sz="1200" b="1" dirty="0" smtClean="0"/>
              <a:t> мозг</a:t>
            </a:r>
            <a:r>
              <a:rPr lang="ru-RU" sz="1200" dirty="0" smtClean="0"/>
              <a:t> (</a:t>
            </a:r>
            <a:r>
              <a:rPr lang="ru-RU" sz="1200" i="1" dirty="0" err="1" smtClean="0"/>
              <a:t>Diencephalon</a:t>
            </a:r>
            <a:r>
              <a:rPr lang="ru-RU" sz="1200" dirty="0" smtClean="0"/>
              <a:t>) — отдел </a:t>
            </a:r>
            <a:r>
              <a:rPr lang="ru-RU" sz="1200" dirty="0" smtClean="0">
                <a:hlinkClick r:id="rId3" tooltip="Головной мозг"/>
              </a:rPr>
              <a:t>головного мозга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В эмбриогенезе промежуточный мозг образуется на задней части первого мозгового пузыря. Спереди и сверху промежуточный мозг граничит с передним, а снизу и сзади - со средним мозгом.</a:t>
            </a: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Структуры промежуточного мозга окружают третий желудочек.</a:t>
            </a:r>
            <a:r>
              <a:rPr lang="ru-RU" sz="1200" b="1" dirty="0" smtClean="0"/>
              <a:t> Функции промежуточного мозга</a:t>
            </a:r>
          </a:p>
          <a:p>
            <a:r>
              <a:rPr lang="ru-RU" sz="1200" dirty="0" smtClean="0"/>
              <a:t>Движение, в том числе и мимика.</a:t>
            </a:r>
          </a:p>
          <a:p>
            <a:r>
              <a:rPr lang="ru-RU" sz="1200" dirty="0" smtClean="0"/>
              <a:t>Обмен веществ.</a:t>
            </a:r>
          </a:p>
          <a:p>
            <a:r>
              <a:rPr lang="ru-RU" sz="1200" dirty="0" smtClean="0"/>
              <a:t>Отвечает за чувство жажды, голода, насыщения.</a:t>
            </a:r>
          </a:p>
          <a:p>
            <a:endParaRPr lang="ru-RU" sz="1200" dirty="0" smtClean="0"/>
          </a:p>
          <a:p>
            <a:r>
              <a:rPr lang="ru-RU" sz="1200" dirty="0" smtClean="0"/>
              <a:t>Центральная нервная система (ЦНС)</a:t>
            </a:r>
            <a:br>
              <a:rPr lang="ru-RU" sz="1200" dirty="0" smtClean="0"/>
            </a:br>
            <a:r>
              <a:rPr lang="ru-RU" sz="1200" dirty="0" smtClean="0"/>
              <a:t>I. </a:t>
            </a:r>
            <a:r>
              <a:rPr lang="ru-RU" sz="1200" dirty="0" smtClean="0">
                <a:hlinkClick r:id="rId4" tooltip="Шейные нервы (страница отсутствует)"/>
              </a:rPr>
              <a:t>Шейные нервы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II. </a:t>
            </a:r>
            <a:r>
              <a:rPr lang="ru-RU" sz="1200" dirty="0" smtClean="0">
                <a:hlinkClick r:id="rId5" tooltip="Грудные нервы (страница отсутствует)"/>
              </a:rPr>
              <a:t>Грудные нервы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III. </a:t>
            </a:r>
            <a:r>
              <a:rPr lang="ru-RU" sz="1200" dirty="0" smtClean="0">
                <a:hlinkClick r:id="rId6" tooltip="Поясничные нервы (страница отсутствует)"/>
              </a:rPr>
              <a:t>Поясничные нервы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IV. </a:t>
            </a:r>
            <a:r>
              <a:rPr lang="ru-RU" sz="1200" dirty="0" smtClean="0">
                <a:hlinkClick r:id="rId7" tooltip="Крестцовые нервы (страница отсутствует)"/>
              </a:rPr>
              <a:t>Крестцовые нервы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V. </a:t>
            </a:r>
            <a:r>
              <a:rPr lang="ru-RU" sz="1200" dirty="0" smtClean="0">
                <a:hlinkClick r:id="rId8" tooltip="Копчиковые нервы (страница отсутствует)"/>
              </a:rPr>
              <a:t>Копчиковые нервы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1. </a:t>
            </a:r>
            <a:r>
              <a:rPr lang="ru-RU" sz="1200" dirty="0" smtClean="0">
                <a:hlinkClick r:id="rId3" tooltip="Головной мозг"/>
              </a:rPr>
              <a:t>Головной мозг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2. </a:t>
            </a:r>
            <a:r>
              <a:rPr lang="ru-RU" sz="1200" b="1" dirty="0" smtClean="0"/>
              <a:t>Промежуточный мозг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3. </a:t>
            </a:r>
            <a:r>
              <a:rPr lang="ru-RU" sz="1200" dirty="0" smtClean="0">
                <a:hlinkClick r:id="rId9" tooltip="Средний мозг"/>
              </a:rPr>
              <a:t>Средний мозг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4. </a:t>
            </a:r>
            <a:r>
              <a:rPr lang="ru-RU" sz="1200" dirty="0" err="1" smtClean="0">
                <a:hlinkClick r:id="rId10" tooltip="Варолиев мост"/>
              </a:rPr>
              <a:t>Варолиев</a:t>
            </a:r>
            <a:r>
              <a:rPr lang="ru-RU" sz="1200" dirty="0" smtClean="0">
                <a:hlinkClick r:id="rId10" tooltip="Варолиев мост"/>
              </a:rPr>
              <a:t> мост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5. </a:t>
            </a:r>
            <a:r>
              <a:rPr lang="ru-RU" sz="1200" dirty="0" smtClean="0">
                <a:hlinkClick r:id="rId11" tooltip="Мозжечок"/>
              </a:rPr>
              <a:t>Мозжечок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6. </a:t>
            </a:r>
            <a:r>
              <a:rPr lang="ru-RU" sz="1200" dirty="0" smtClean="0">
                <a:hlinkClick r:id="rId12" tooltip="Продолговатый мозг"/>
              </a:rPr>
              <a:t>Продолговатый мозг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7. </a:t>
            </a:r>
            <a:r>
              <a:rPr lang="ru-RU" sz="1200" dirty="0" smtClean="0">
                <a:hlinkClick r:id="rId13" tooltip="Спинной мозг"/>
              </a:rPr>
              <a:t>Спинной мозг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8. </a:t>
            </a:r>
            <a:r>
              <a:rPr lang="ru-RU" sz="1200" dirty="0" smtClean="0">
                <a:hlinkClick r:id="rId14" tooltip="Шейное утолщение (страница отсутствует)"/>
              </a:rPr>
              <a:t>Шейное утолщение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9. </a:t>
            </a:r>
            <a:r>
              <a:rPr lang="ru-RU" sz="1200" dirty="0" smtClean="0">
                <a:hlinkClick r:id="rId15" tooltip="Поперечное утолщение (страница отсутствует)"/>
              </a:rPr>
              <a:t>Поперечное утолщение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>10. «</a:t>
            </a:r>
            <a:r>
              <a:rPr lang="ru-RU" sz="1200" dirty="0" smtClean="0">
                <a:hlinkClick r:id="rId16" tooltip="Конский хвост (медицина) (страница отсутствует)"/>
              </a:rPr>
              <a:t>Конский хвост</a:t>
            </a:r>
            <a:r>
              <a:rPr lang="ru-RU" sz="1200" dirty="0" smtClean="0"/>
              <a:t>»</a:t>
            </a:r>
            <a:endParaRPr lang="ru-RU" sz="12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6786578" y="1214422"/>
            <a:ext cx="1905000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~PP3953.WAV">
            <a:hlinkClick r:id="" action="ppaction://media"/>
          </p:cNvPr>
          <p:cNvPicPr>
            <a:picLocks noRot="1" noChangeAspect="1"/>
          </p:cNvPicPr>
          <p:nvPr>
            <a:wavAudioFile r:embed="rId1" name="~PP3953.WAV"/>
          </p:nvPr>
        </p:nvPicPr>
        <p:blipFill>
          <a:blip r:embed="rId18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ru-RU" sz="5300" dirty="0" smtClean="0"/>
              <a:t>Вывод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398"/>
            <a:ext cx="8229600" cy="564360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Нервная система осуществляет восприятие действующих на организм раздражителей, проведение и обработку возникающего  при этом возбуждения, формирование ответных приспособительных реакций. Она регулирует и  координирует все функции организма в его взаимодействии со средой.  Основными структурным и функциональным элементом нервной системы является нейрон. Нейроны, объединенные между собой синапсами, способны передавать возбуждение от одной клетки к другой. Нейрон может находиться в двух состояниях</a:t>
            </a:r>
            <a:r>
              <a:rPr lang="en-US" dirty="0" smtClean="0"/>
              <a:t>:</a:t>
            </a:r>
            <a:r>
              <a:rPr lang="ru-RU" dirty="0" smtClean="0"/>
              <a:t>покоя и активности. Эти состояния нейрона определяют  возможность передачи информации от одной нервной клетки к другой.</a:t>
            </a:r>
          </a:p>
          <a:p>
            <a:r>
              <a:rPr lang="ru-RU" dirty="0" smtClean="0"/>
              <a:t>Наиболее простым функциональным объединением нейронов является рефлекторная дуга. Она служит основой всех ответных реакций организма на внешние воздействия или изменения его внутреннего состояния. Контроль над работой сердца, внутренних органов и пищеварительных желез  осуществляется симпатическим и парасимпатическим отделами автономной нервной системы</a:t>
            </a:r>
          </a:p>
          <a:p>
            <a:r>
              <a:rPr lang="ru-RU" dirty="0" smtClean="0"/>
              <a:t> Головной мозг, включая кору больших полушарий, осуществляет оценку поступившей информации. Он  формирует управляющие деятельностью организма  команды, направление на решение биологических и социальных задач.</a:t>
            </a:r>
          </a:p>
          <a:p>
            <a:r>
              <a:rPr lang="ru-RU" dirty="0" smtClean="0"/>
              <a:t>Таким образом, высшим регуляторным отделом нервной системы является головной мозг. Именно под его контролем осуществляется работа внутренних органов и поведения человека.</a:t>
            </a:r>
          </a:p>
          <a:p>
            <a:endParaRPr lang="ru-RU" dirty="0"/>
          </a:p>
        </p:txBody>
      </p:sp>
      <p:pic>
        <p:nvPicPr>
          <p:cNvPr id="8" name="~PP607.WAV">
            <a:hlinkClick r:id="" action="ppaction://media"/>
          </p:cNvPr>
          <p:cNvPicPr>
            <a:picLocks noRot="1" noChangeAspect="1"/>
          </p:cNvPicPr>
          <p:nvPr>
            <a:wavAudioFile r:embed="rId1" name="~PP607.WAV"/>
          </p:nvPr>
        </p:nvPicPr>
        <p:blipFill>
          <a:blip r:embed="rId3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Нервная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Не́рвная</a:t>
            </a:r>
            <a:r>
              <a:rPr lang="ru-RU" b="1" dirty="0" smtClean="0"/>
              <a:t> </a:t>
            </a:r>
            <a:r>
              <a:rPr lang="ru-RU" b="1" dirty="0" err="1" smtClean="0"/>
              <a:t>систе́ма</a:t>
            </a:r>
            <a:r>
              <a:rPr lang="ru-RU" dirty="0" smtClean="0"/>
              <a:t> — целостная морфологическая и функциональная совокупность различных взаимосвязанных нервных структур, которая совместно с </a:t>
            </a:r>
            <a:r>
              <a:rPr lang="ru-RU" dirty="0" smtClean="0">
                <a:hlinkClick r:id="rId3" tooltip="Эндокринная система"/>
              </a:rPr>
              <a:t>гуморальной системой</a:t>
            </a:r>
            <a:r>
              <a:rPr lang="ru-RU" dirty="0" smtClean="0"/>
              <a:t> обеспечивает взаимосвязанную регуляцию деятельности всех систем </a:t>
            </a:r>
            <a:r>
              <a:rPr lang="ru-RU" dirty="0" smtClean="0">
                <a:hlinkClick r:id="rId4" tooltip="Организм"/>
              </a:rPr>
              <a:t>организма</a:t>
            </a:r>
            <a:r>
              <a:rPr lang="ru-RU" dirty="0" smtClean="0"/>
              <a:t> и реакцию на изменение условий внутренней и внешней среды. Нервная система действует как интегративная система, связывая в одно целое </a:t>
            </a:r>
            <a:r>
              <a:rPr lang="ru-RU" dirty="0" smtClean="0">
                <a:hlinkClick r:id="rId5" tooltip="Чувствительность (в биологии и медицине)"/>
              </a:rPr>
              <a:t>чувствительность</a:t>
            </a:r>
            <a:r>
              <a:rPr lang="ru-RU" dirty="0" smtClean="0"/>
              <a:t>, двигательную активность и работу других регуляторных систем (эндокринной и иммунной). Нервная система обеспечивает возможность для развития психики.</a:t>
            </a:r>
            <a:endParaRPr lang="ru-RU" dirty="0"/>
          </a:p>
        </p:txBody>
      </p:sp>
      <p:pic>
        <p:nvPicPr>
          <p:cNvPr id="8" name="~PP859.WAV">
            <a:hlinkClick r:id="" action="ppaction://media"/>
          </p:cNvPr>
          <p:cNvPicPr>
            <a:picLocks noRot="1" noChangeAspect="1"/>
          </p:cNvPicPr>
          <p:nvPr>
            <a:wavAudioFile r:embed="rId1" name="~PP859.WAV"/>
          </p:nvPr>
        </p:nvPicPr>
        <p:blipFill>
          <a:blip r:embed="rId6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Общая  характеристика нервной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Все разнообразие значений нервной системы вытекает из ее свойств.</a:t>
            </a:r>
          </a:p>
          <a:p>
            <a:pPr lvl="0"/>
            <a:r>
              <a:rPr lang="ru-RU" dirty="0" smtClean="0"/>
              <a:t>Возбудимость, раздражимость и проводимость характеризуются как функции времени, то есть это процесс, возникающий от раздражения до проявления ответной деятельности органа. Согласно электрической теории распространения нервного импульса в нервном волокне он распространяется за счет перехода локальных очагов возбуждения на соседние неактивные области нервного волокна или процесса распространяющейся деполяризации потенциала действия, представляющего подобие электрического тока. В синапсах протекает </a:t>
            </a:r>
            <a:r>
              <a:rPr lang="ru-RU" dirty="0" err="1" smtClean="0"/>
              <a:t>другой-химический</a:t>
            </a:r>
            <a:r>
              <a:rPr lang="ru-RU" dirty="0" smtClean="0"/>
              <a:t> процесс, при котором развитие волны возбуждения-поляризации принадлежит медиатору ацетилхолину, то есть химической реакции.</a:t>
            </a:r>
          </a:p>
          <a:p>
            <a:pPr lvl="0"/>
            <a:r>
              <a:rPr lang="ru-RU" dirty="0" smtClean="0"/>
              <a:t>Нервная система обладает свойством трансформации и генерации энергий внешней и внутренней среды и преобразования их в нервный процесс.</a:t>
            </a:r>
          </a:p>
          <a:p>
            <a:pPr lvl="0"/>
            <a:r>
              <a:rPr lang="ru-RU" dirty="0" smtClean="0"/>
              <a:t>К особенно важному свойству нервной системы относится свойство мозга хранить информацию в процессе не только </a:t>
            </a:r>
            <a:r>
              <a:rPr lang="ru-RU" dirty="0" err="1" smtClean="0"/>
              <a:t>онто</a:t>
            </a:r>
            <a:r>
              <a:rPr lang="ru-RU" dirty="0" smtClean="0"/>
              <a:t>-, но и филогенеза.</a:t>
            </a:r>
          </a:p>
          <a:p>
            <a:endParaRPr lang="ru-RU" dirty="0"/>
          </a:p>
        </p:txBody>
      </p:sp>
      <p:pic>
        <p:nvPicPr>
          <p:cNvPr id="8" name="~PP2944.WAV">
            <a:hlinkClick r:id="" action="ppaction://media"/>
          </p:cNvPr>
          <p:cNvPicPr>
            <a:picLocks noRot="1" noChangeAspect="1"/>
          </p:cNvPicPr>
          <p:nvPr>
            <a:wavAudioFile r:embed="rId1" name="~PP2944.WAV"/>
          </p:nvPr>
        </p:nvPicPr>
        <p:blipFill>
          <a:blip r:embed="rId3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Нейроны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600200"/>
            <a:ext cx="4757742" cy="470916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Нервная система состоит из </a:t>
            </a:r>
            <a:r>
              <a:rPr lang="ru-RU" dirty="0" smtClean="0">
                <a:hlinkClick r:id="rId3" tooltip="Нейрон"/>
              </a:rPr>
              <a:t>нейронов</a:t>
            </a:r>
            <a:r>
              <a:rPr lang="ru-RU" dirty="0" smtClean="0"/>
              <a:t>, или нервных клеток и </a:t>
            </a:r>
            <a:r>
              <a:rPr lang="ru-RU" dirty="0" smtClean="0">
                <a:hlinkClick r:id="rId4" tooltip="Нейроглия"/>
              </a:rPr>
              <a:t>нейроглии</a:t>
            </a:r>
            <a:r>
              <a:rPr lang="ru-RU" dirty="0" smtClean="0"/>
              <a:t>, или нейроглиальных клеток. </a:t>
            </a:r>
            <a:r>
              <a:rPr lang="ru-RU" b="1" dirty="0" smtClean="0"/>
              <a:t>Нейроны</a:t>
            </a:r>
            <a:r>
              <a:rPr lang="ru-RU" dirty="0" smtClean="0"/>
              <a:t> — это основные структурные и функциональные элементы как в центральной, так и периферической нервной системе. Нейроны — это возбудимые клетки, то есть они способны генерировать и передавать электрические импульсы (</a:t>
            </a:r>
            <a:r>
              <a:rPr lang="ru-RU" dirty="0" smtClean="0">
                <a:hlinkClick r:id="rId5" tooltip="Потенциал действия"/>
              </a:rPr>
              <a:t>потенциалы действия</a:t>
            </a:r>
            <a:r>
              <a:rPr lang="ru-RU" dirty="0" smtClean="0"/>
              <a:t>). Нейроны имеют различную форму и размеры, формируют отростки двух типов: </a:t>
            </a:r>
            <a:r>
              <a:rPr lang="ru-RU" i="1" dirty="0" smtClean="0"/>
              <a:t>аксоны</a:t>
            </a:r>
            <a:r>
              <a:rPr lang="ru-RU" dirty="0" smtClean="0"/>
              <a:t> и </a:t>
            </a:r>
            <a:r>
              <a:rPr lang="ru-RU" i="1" dirty="0" smtClean="0"/>
              <a:t>дендриты</a:t>
            </a:r>
            <a:r>
              <a:rPr lang="ru-RU" dirty="0" smtClean="0"/>
              <a:t>. У нейрона обычно несколько коротких разветвлённых дендритов, по которым импульсы следуют к телу нейрона, и один длинный аксон, по которому импульсы идут от тела нейрона к другим клеткам (нейронам, мышечным либо железистым клеткам). Передача возбуждения с одного нейрона на другие клетки происходит посредством специализированных контактов — </a:t>
            </a:r>
            <a:r>
              <a:rPr lang="ru-RU" dirty="0" smtClean="0">
                <a:hlinkClick r:id="rId6" tooltip="Синапс"/>
              </a:rPr>
              <a:t>синапсов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029" name="Picture 5" descr="E:\Рабочий стол\Word\3_1_r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43570" y="1428736"/>
            <a:ext cx="3643338" cy="4572032"/>
          </a:xfrm>
          <a:prstGeom prst="rect">
            <a:avLst/>
          </a:prstGeom>
          <a:noFill/>
        </p:spPr>
      </p:pic>
      <p:pic>
        <p:nvPicPr>
          <p:cNvPr id="9" name="~PP785.WAV">
            <a:hlinkClick r:id="" action="ppaction://media"/>
          </p:cNvPr>
          <p:cNvPicPr>
            <a:picLocks noRot="1" noChangeAspect="1"/>
          </p:cNvPicPr>
          <p:nvPr>
            <a:wavAudioFile r:embed="rId1" name="~PP785.WAV"/>
          </p:nvPr>
        </p:nvPicPr>
        <p:blipFill>
          <a:blip r:embed="rId8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Рефлекторная дуга, рефлекс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86304" cy="5257800"/>
          </a:xfrm>
        </p:spPr>
        <p:txBody>
          <a:bodyPr>
            <a:normAutofit fontScale="32500" lnSpcReduction="20000"/>
          </a:bodyPr>
          <a:lstStyle/>
          <a:p>
            <a:r>
              <a:rPr lang="ru-RU" sz="4300" b="1" dirty="0" smtClean="0"/>
              <a:t>Рефлекторная дуга</a:t>
            </a:r>
            <a:r>
              <a:rPr lang="ru-RU" sz="4300" dirty="0" smtClean="0"/>
              <a:t> (нервная дуга) — путь, проходимый нервными импульсами при осуществлении </a:t>
            </a:r>
            <a:r>
              <a:rPr lang="ru-RU" sz="4300" dirty="0" smtClean="0">
                <a:hlinkClick r:id="rId3" tooltip="Рефлекс"/>
              </a:rPr>
              <a:t>рефлекса</a:t>
            </a:r>
            <a:r>
              <a:rPr lang="ru-RU" sz="4300" dirty="0" smtClean="0"/>
              <a:t>.</a:t>
            </a:r>
          </a:p>
          <a:p>
            <a:r>
              <a:rPr lang="ru-RU" sz="4300" dirty="0" smtClean="0"/>
              <a:t>Рефлекторная дуга состоит из:</a:t>
            </a:r>
          </a:p>
          <a:p>
            <a:r>
              <a:rPr lang="ru-RU" sz="4300" dirty="0" smtClean="0"/>
              <a:t>рецептора — нервное звено, воспринимающее раздражение;</a:t>
            </a:r>
          </a:p>
          <a:p>
            <a:r>
              <a:rPr lang="ru-RU" sz="4300" dirty="0" smtClean="0"/>
              <a:t>афферентного звена — центростремительное нервное волокно — отростки рецепторных нейронов, осуществляющие передачу импульсов от чувствительных нервных окончаний в центральную нервную систему;</a:t>
            </a:r>
          </a:p>
          <a:p>
            <a:r>
              <a:rPr lang="ru-RU" sz="4300" dirty="0" smtClean="0"/>
              <a:t>центрального звена — нервный центр (необязательный элемент, например для </a:t>
            </a:r>
            <a:r>
              <a:rPr lang="ru-RU" sz="4300" dirty="0" err="1" smtClean="0">
                <a:hlinkClick r:id="rId4" tooltip="Аксон-рефлекс"/>
              </a:rPr>
              <a:t>аксон-рефлекса</a:t>
            </a:r>
            <a:r>
              <a:rPr lang="ru-RU" sz="4300" dirty="0" smtClean="0"/>
              <a:t>);</a:t>
            </a:r>
          </a:p>
          <a:p>
            <a:r>
              <a:rPr lang="ru-RU" sz="4300" dirty="0" smtClean="0"/>
              <a:t>эфферентного звена — осуществляют передачу от нервного центра к эффектору.</a:t>
            </a:r>
          </a:p>
          <a:p>
            <a:r>
              <a:rPr lang="ru-RU" sz="4300" dirty="0" smtClean="0">
                <a:hlinkClick r:id="rId5" tooltip="Эффектор"/>
              </a:rPr>
              <a:t>эффектора</a:t>
            </a:r>
            <a:r>
              <a:rPr lang="ru-RU" sz="4300" dirty="0" smtClean="0"/>
              <a:t> — исполнительный орган, деятельность которого изменяется в результате </a:t>
            </a:r>
            <a:r>
              <a:rPr lang="ru-RU" sz="4300" dirty="0" err="1" smtClean="0"/>
              <a:t>рефлекса</a:t>
            </a:r>
            <a:r>
              <a:rPr lang="ru-RU" sz="4300" b="1" dirty="0" err="1" smtClean="0"/>
              <a:t>Рефлекс</a:t>
            </a:r>
            <a:r>
              <a:rPr lang="ru-RU" sz="4300" dirty="0" smtClean="0"/>
              <a:t> (от </a:t>
            </a:r>
            <a:r>
              <a:rPr lang="ru-RU" sz="4300" dirty="0" smtClean="0">
                <a:hlinkClick r:id="rId6" tooltip="Латинский язык"/>
              </a:rPr>
              <a:t>лат.</a:t>
            </a:r>
            <a:r>
              <a:rPr lang="ru-RU" sz="4300" dirty="0" smtClean="0"/>
              <a:t> </a:t>
            </a:r>
            <a:r>
              <a:rPr lang="ru-RU" sz="4300" i="1" dirty="0" err="1" smtClean="0"/>
              <a:t>reflexus</a:t>
            </a:r>
            <a:r>
              <a:rPr lang="ru-RU" sz="4300" dirty="0" smtClean="0"/>
              <a:t> — отражённый) — </a:t>
            </a:r>
            <a:r>
              <a:rPr lang="ru-RU" sz="4300" dirty="0" smtClean="0">
                <a:hlinkClick r:id="rId7" tooltip="Стереотип"/>
              </a:rPr>
              <a:t>стереотипная</a:t>
            </a:r>
            <a:r>
              <a:rPr lang="ru-RU" sz="4300" dirty="0" smtClean="0"/>
              <a:t> реакция </a:t>
            </a:r>
            <a:r>
              <a:rPr lang="ru-RU" sz="4300" dirty="0" smtClean="0">
                <a:hlinkClick r:id="rId8" tooltip="Жизнь"/>
              </a:rPr>
              <a:t>живого</a:t>
            </a:r>
            <a:r>
              <a:rPr lang="ru-RU" sz="4300" dirty="0" smtClean="0"/>
              <a:t> </a:t>
            </a:r>
            <a:r>
              <a:rPr lang="ru-RU" sz="4300" dirty="0" smtClean="0">
                <a:hlinkClick r:id="rId9" tooltip="Организм"/>
              </a:rPr>
              <a:t>организма</a:t>
            </a:r>
            <a:r>
              <a:rPr lang="ru-RU" sz="4300" dirty="0" smtClean="0"/>
              <a:t> на определенное воздействие, проходящая с участием </a:t>
            </a:r>
            <a:r>
              <a:rPr lang="ru-RU" sz="4300" dirty="0" smtClean="0">
                <a:hlinkClick r:id="rId10" tooltip="Нервная система"/>
              </a:rPr>
              <a:t>нервной системы</a:t>
            </a:r>
            <a:r>
              <a:rPr lang="ru-RU" sz="4300" dirty="0" smtClean="0"/>
              <a:t>. Рефлексы существуют у </a:t>
            </a:r>
            <a:r>
              <a:rPr lang="ru-RU" sz="4300" dirty="0" smtClean="0">
                <a:hlinkClick r:id="rId11" tooltip="Многоклеточный организм"/>
              </a:rPr>
              <a:t>многоклеточных</a:t>
            </a:r>
            <a:r>
              <a:rPr lang="ru-RU" sz="4300" dirty="0" smtClean="0"/>
              <a:t> живых организмов, обладающих нервной системой. </a:t>
            </a:r>
            <a:r>
              <a:rPr lang="ru-RU" sz="4300" b="1" dirty="0" smtClean="0"/>
              <a:t>Рефлекс</a:t>
            </a:r>
            <a:r>
              <a:rPr lang="ru-RU" sz="4300" dirty="0" smtClean="0"/>
              <a:t> - это наиболее правильная, чаще всего встречающаяся реакция организма на внешние раздражители.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7410" name="Picture 2" descr="E:\Рабочий стол\Word\imgpreview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286380" y="1285860"/>
            <a:ext cx="3857620" cy="5143536"/>
          </a:xfrm>
          <a:prstGeom prst="rect">
            <a:avLst/>
          </a:prstGeom>
          <a:noFill/>
        </p:spPr>
      </p:pic>
      <p:pic>
        <p:nvPicPr>
          <p:cNvPr id="9" name="~PP3067.WAV">
            <a:hlinkClick r:id="" action="ppaction://media"/>
          </p:cNvPr>
          <p:cNvPicPr>
            <a:picLocks noRot="1" noChangeAspect="1"/>
          </p:cNvPicPr>
          <p:nvPr>
            <a:wavAudioFile r:embed="rId1" name="~PP3067.WAV"/>
          </p:nvPr>
        </p:nvPicPr>
        <p:blipFill>
          <a:blip r:embed="rId13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Спинной мозг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Спинной мозг</a:t>
            </a:r>
            <a:r>
              <a:rPr lang="ru-RU" dirty="0" smtClean="0"/>
              <a:t> (</a:t>
            </a:r>
            <a:r>
              <a:rPr lang="ru-RU" dirty="0" smtClean="0">
                <a:hlinkClick r:id="rId3" tooltip="Латинский язык"/>
              </a:rPr>
              <a:t>лат.</a:t>
            </a:r>
            <a:r>
              <a:rPr lang="ru-RU" dirty="0" smtClean="0"/>
              <a:t> </a:t>
            </a:r>
            <a:r>
              <a:rPr lang="ru-RU" i="1" dirty="0" err="1" smtClean="0"/>
              <a:t>Medulla</a:t>
            </a:r>
            <a:r>
              <a:rPr lang="ru-RU" i="1" dirty="0" smtClean="0"/>
              <a:t> </a:t>
            </a:r>
            <a:r>
              <a:rPr lang="ru-RU" i="1" dirty="0" err="1" smtClean="0"/>
              <a:t>spinalis</a:t>
            </a:r>
            <a:r>
              <a:rPr lang="ru-RU" dirty="0" smtClean="0"/>
              <a:t>) — </a:t>
            </a:r>
            <a:r>
              <a:rPr lang="ru-RU" dirty="0" smtClean="0">
                <a:hlinkClick r:id="rId4" tooltip="Каудальный"/>
              </a:rPr>
              <a:t>каудальная часть</a:t>
            </a:r>
            <a:r>
              <a:rPr lang="ru-RU" dirty="0" smtClean="0"/>
              <a:t> (хвостовая) </a:t>
            </a:r>
            <a:r>
              <a:rPr lang="ru-RU" dirty="0" smtClean="0">
                <a:hlinkClick r:id="rId5" tooltip="Центральная нервная система"/>
              </a:rPr>
              <a:t>ЦНС</a:t>
            </a:r>
            <a:r>
              <a:rPr lang="ru-RU" dirty="0" smtClean="0"/>
              <a:t> позвоночных, расположенная в образованном </a:t>
            </a:r>
            <a:r>
              <a:rPr lang="ru-RU" dirty="0" err="1" smtClean="0"/>
              <a:t>невральными</a:t>
            </a:r>
            <a:r>
              <a:rPr lang="ru-RU" dirty="0" smtClean="0"/>
              <a:t> дугами позвонков </a:t>
            </a:r>
            <a:r>
              <a:rPr lang="ru-RU" dirty="0" smtClean="0">
                <a:hlinkClick r:id="rId6" tooltip="Позвоночный канал"/>
              </a:rPr>
              <a:t>позвоночном канале</a:t>
            </a:r>
            <a:r>
              <a:rPr lang="ru-RU" dirty="0" smtClean="0"/>
              <a:t>. Принято считать, что граница между спинным и </a:t>
            </a:r>
            <a:r>
              <a:rPr lang="ru-RU" dirty="0" smtClean="0">
                <a:hlinkClick r:id="rId7" tooltip="Головной мозг"/>
              </a:rPr>
              <a:t>головным мозгом</a:t>
            </a:r>
            <a:r>
              <a:rPr lang="ru-RU" dirty="0" smtClean="0"/>
              <a:t> проходит на уровне перекрёста пирамидных волокон (хотя эта граница весьма условна). Внутри спинного мозга имеется полость, называемая центральным каналом (</a:t>
            </a:r>
            <a:r>
              <a:rPr lang="ru-RU" dirty="0" smtClean="0">
                <a:hlinkClick r:id="rId3" tooltip="Латинский язык"/>
              </a:rPr>
              <a:t>лат.</a:t>
            </a:r>
            <a:r>
              <a:rPr lang="ru-RU" dirty="0" smtClean="0"/>
              <a:t> </a:t>
            </a:r>
            <a:r>
              <a:rPr lang="ru-RU" i="1" dirty="0" err="1" smtClean="0"/>
              <a:t>Canalis</a:t>
            </a:r>
            <a:r>
              <a:rPr lang="ru-RU" i="1" dirty="0" smtClean="0"/>
              <a:t> </a:t>
            </a:r>
            <a:r>
              <a:rPr lang="ru-RU" i="1" dirty="0" err="1" smtClean="0"/>
              <a:t>centralis</a:t>
            </a:r>
            <a:r>
              <a:rPr lang="ru-RU" dirty="0" smtClean="0"/>
              <a:t>). Спинной мозг защищён </a:t>
            </a:r>
            <a:r>
              <a:rPr lang="ru-RU" b="1" dirty="0" smtClean="0">
                <a:hlinkClick r:id="rId8" tooltip="Мягкая мозговая оболочка (страница отсутствует)"/>
              </a:rPr>
              <a:t>мягкой</a:t>
            </a:r>
            <a:r>
              <a:rPr lang="ru-RU" dirty="0" smtClean="0"/>
              <a:t>, </a:t>
            </a:r>
            <a:r>
              <a:rPr lang="ru-RU" b="1" dirty="0" smtClean="0">
                <a:hlinkClick r:id="rId9" tooltip="Паутинная мозговая оболочка"/>
              </a:rPr>
              <a:t>паутинной</a:t>
            </a:r>
            <a:r>
              <a:rPr lang="ru-RU" dirty="0" smtClean="0"/>
              <a:t> и </a:t>
            </a:r>
            <a:r>
              <a:rPr lang="ru-RU" b="1" dirty="0" smtClean="0">
                <a:hlinkClick r:id="rId10" tooltip="Твёрдая мозговая оболочка"/>
              </a:rPr>
              <a:t>твёрдой</a:t>
            </a:r>
            <a:r>
              <a:rPr lang="ru-RU" dirty="0" smtClean="0"/>
              <a:t> </a:t>
            </a:r>
            <a:r>
              <a:rPr lang="ru-RU" dirty="0" smtClean="0">
                <a:hlinkClick r:id="rId11" tooltip="Мозговые оболочки"/>
              </a:rPr>
              <a:t>оболочками</a:t>
            </a:r>
            <a:r>
              <a:rPr lang="ru-RU" dirty="0" smtClean="0"/>
              <a:t>. Пространства между оболочками и спинномозговой канал заполнены </a:t>
            </a:r>
            <a:r>
              <a:rPr lang="ru-RU" dirty="0" smtClean="0">
                <a:hlinkClick r:id="rId12" tooltip="Ликвор"/>
              </a:rPr>
              <a:t>спинномозговой жидкостью</a:t>
            </a:r>
            <a:r>
              <a:rPr lang="ru-RU" dirty="0" smtClean="0"/>
              <a:t>. Пространство между внешней твёрдой оболочкой и костью позвонков называется </a:t>
            </a:r>
            <a:r>
              <a:rPr lang="ru-RU" dirty="0" err="1" smtClean="0"/>
              <a:t>эпидуральным</a:t>
            </a:r>
            <a:r>
              <a:rPr lang="ru-RU" dirty="0" smtClean="0"/>
              <a:t> и заполнено жиром и венозной сетью.</a:t>
            </a:r>
            <a:r>
              <a:rPr lang="ru-RU" b="1" dirty="0" smtClean="0"/>
              <a:t> Белое вещество</a:t>
            </a:r>
          </a:p>
          <a:p>
            <a:r>
              <a:rPr lang="ru-RU" dirty="0" smtClean="0"/>
              <a:t>Белое вещество (</a:t>
            </a:r>
            <a:r>
              <a:rPr lang="ru-RU" dirty="0" smtClean="0">
                <a:hlinkClick r:id="rId3" tooltip="Латинский язык"/>
              </a:rPr>
              <a:t>лат.</a:t>
            </a:r>
            <a:r>
              <a:rPr lang="ru-RU" dirty="0" smtClean="0"/>
              <a:t> </a:t>
            </a:r>
            <a:r>
              <a:rPr lang="ru-RU" i="1" dirty="0" err="1" smtClean="0"/>
              <a:t>substantia</a:t>
            </a:r>
            <a:r>
              <a:rPr lang="ru-RU" i="1" dirty="0" smtClean="0"/>
              <a:t> </a:t>
            </a:r>
            <a:r>
              <a:rPr lang="ru-RU" i="1" dirty="0" err="1" smtClean="0"/>
              <a:t>alba</a:t>
            </a:r>
            <a:r>
              <a:rPr lang="ru-RU" dirty="0" smtClean="0"/>
              <a:t>) представляет собой сложную систему различной протяжённости и толщины миелиновых и отчасти </a:t>
            </a:r>
            <a:r>
              <a:rPr lang="ru-RU" dirty="0" err="1" smtClean="0"/>
              <a:t>безмиелиновых</a:t>
            </a:r>
            <a:r>
              <a:rPr lang="ru-RU" dirty="0" smtClean="0"/>
              <a:t> нервных волокон и опорной нервной ткани — </a:t>
            </a:r>
            <a:r>
              <a:rPr lang="ru-RU" dirty="0" smtClean="0">
                <a:hlinkClick r:id="rId13" tooltip="Нейроглия"/>
              </a:rPr>
              <a:t>нейроглии</a:t>
            </a:r>
            <a:r>
              <a:rPr lang="ru-RU" dirty="0" smtClean="0"/>
              <a:t>, а также кровеносных сосудов, окружённых незначительным количеством соединительной ткани. Нервные волокна в белом веществе собраны в пучки</a:t>
            </a:r>
            <a:r>
              <a:rPr lang="ru-RU" baseline="30000" dirty="0" smtClean="0">
                <a:hlinkClick r:id="rId14"/>
              </a:rPr>
              <a:t>[2]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Белое вещество одной половины спинного мозга связано с белым веществом другой половины очень тонкой, поперечно идущей впереди центрального канала белой спайкой </a:t>
            </a:r>
            <a:r>
              <a:rPr lang="ru-RU" b="1" dirty="0" smtClean="0"/>
              <a:t>Серое вещество</a:t>
            </a:r>
          </a:p>
          <a:p>
            <a:r>
              <a:rPr lang="ru-RU" dirty="0" smtClean="0"/>
              <a:t>Серое вещество спинного мозга (</a:t>
            </a:r>
            <a:r>
              <a:rPr lang="ru-RU" dirty="0" smtClean="0">
                <a:hlinkClick r:id="rId3" tooltip="Латинский язык"/>
              </a:rPr>
              <a:t>лат.</a:t>
            </a:r>
            <a:r>
              <a:rPr lang="ru-RU" dirty="0" smtClean="0"/>
              <a:t> </a:t>
            </a:r>
            <a:r>
              <a:rPr lang="ru-RU" i="1" dirty="0" err="1" smtClean="0"/>
              <a:t>substantia</a:t>
            </a:r>
            <a:r>
              <a:rPr lang="ru-RU" i="1" dirty="0" smtClean="0"/>
              <a:t> </a:t>
            </a:r>
            <a:r>
              <a:rPr lang="ru-RU" i="1" dirty="0" err="1" smtClean="0"/>
              <a:t>grisea</a:t>
            </a:r>
            <a:r>
              <a:rPr lang="ru-RU" dirty="0" smtClean="0"/>
              <a:t>) состоит главным образом из тел нервных клеток с их отростками, не имеющими </a:t>
            </a:r>
            <a:r>
              <a:rPr lang="ru-RU" dirty="0" smtClean="0">
                <a:hlinkClick r:id="rId15" tooltip="Миелин"/>
              </a:rPr>
              <a:t>миелиновой</a:t>
            </a:r>
            <a:r>
              <a:rPr lang="ru-RU" dirty="0" smtClean="0"/>
              <a:t> оболочки. В нём различают две боковые части, расположенные в обеих половинах спинного мозга, и поперечную часть, соединяющую их в виде узкого мостика, — центральное промежуточное вещество (</a:t>
            </a:r>
            <a:r>
              <a:rPr lang="ru-RU" dirty="0" smtClean="0">
                <a:hlinkClick r:id="rId3" tooltip="Латинский язык"/>
              </a:rPr>
              <a:t>лат.</a:t>
            </a:r>
            <a:r>
              <a:rPr lang="ru-RU" dirty="0" smtClean="0"/>
              <a:t> </a:t>
            </a:r>
            <a:r>
              <a:rPr lang="ru-RU" i="1" dirty="0" err="1" smtClean="0"/>
              <a:t>substantia</a:t>
            </a:r>
            <a:r>
              <a:rPr lang="ru-RU" i="1" dirty="0" smtClean="0"/>
              <a:t> </a:t>
            </a:r>
            <a:r>
              <a:rPr lang="ru-RU" i="1" dirty="0" err="1" smtClean="0"/>
              <a:t>intermedia</a:t>
            </a:r>
            <a:r>
              <a:rPr lang="ru-RU" i="1" dirty="0" smtClean="0"/>
              <a:t> </a:t>
            </a:r>
            <a:r>
              <a:rPr lang="ru-RU" i="1" dirty="0" err="1" smtClean="0"/>
              <a:t>centralis</a:t>
            </a:r>
            <a:r>
              <a:rPr lang="ru-RU" dirty="0" smtClean="0"/>
              <a:t>). Оно продолжается в боковые части, занимая их середину, как латеральное промежуточное вещество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8" name="~PP408.WAV">
            <a:hlinkClick r:id="" action="ppaction://media"/>
          </p:cNvPr>
          <p:cNvPicPr>
            <a:picLocks noRot="1" noChangeAspect="1"/>
          </p:cNvPicPr>
          <p:nvPr>
            <a:wavAudioFile r:embed="rId1" name="~PP408.WAV"/>
          </p:nvPr>
        </p:nvPicPr>
        <p:blipFill>
          <a:blip r:embed="rId16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Спинномозговые нервы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4214810" cy="5257800"/>
          </a:xfrm>
        </p:spPr>
        <p:txBody>
          <a:bodyPr>
            <a:normAutofit fontScale="32500" lnSpcReduction="20000"/>
          </a:bodyPr>
          <a:lstStyle/>
          <a:p>
            <a:r>
              <a:rPr lang="ru-RU" sz="4900" b="1" dirty="0" smtClean="0"/>
              <a:t>Спинномозговые нервы</a:t>
            </a:r>
          </a:p>
          <a:p>
            <a:r>
              <a:rPr lang="ru-RU" sz="4900" dirty="0" smtClean="0"/>
              <a:t>Спинномозговые нервы (</a:t>
            </a:r>
            <a:r>
              <a:rPr lang="ru-RU" sz="4900" dirty="0" err="1" smtClean="0"/>
              <a:t>nn</a:t>
            </a:r>
            <a:r>
              <a:rPr lang="ru-RU" sz="4900" dirty="0" smtClean="0"/>
              <a:t>. </a:t>
            </a:r>
            <a:r>
              <a:rPr lang="ru-RU" sz="4900" dirty="0" err="1" smtClean="0"/>
              <a:t>spinales</a:t>
            </a:r>
            <a:r>
              <a:rPr lang="ru-RU" sz="4900" dirty="0" smtClean="0"/>
              <a:t>) представляют собой парные, </a:t>
            </a:r>
            <a:r>
              <a:rPr lang="ru-RU" sz="4900" dirty="0" err="1" smtClean="0"/>
              <a:t>метамерно</a:t>
            </a:r>
            <a:r>
              <a:rPr lang="ru-RU" sz="4900" dirty="0" smtClean="0"/>
              <a:t> расположенные нервные стволы, которые созданы слиянием двух корешков спинного мозга — заднего (чувствительного) и переднего (двигательного) (рис. 133). На уровне межпозвоночного отверстия они соединяются и выходят, делясь на три или четыре ветви: переднюю, заднюю, </a:t>
            </a:r>
            <a:r>
              <a:rPr lang="ru-RU" sz="4900" dirty="0" err="1" smtClean="0"/>
              <a:t>менингеальную</a:t>
            </a:r>
            <a:r>
              <a:rPr lang="ru-RU" sz="4900" dirty="0" smtClean="0"/>
              <a:t> белую соединительные ветви; последние соединяются с узлами симпатического ствола. У человека находится 31 пара спинномозговых нервов, которые соответствуют 31 паре сегментов спинного мозга (8 шейных, 12 грудных, 5 поясничных, 5 крестцовых и 1 пара копчиковых нервов). Каждая пара спинномозговых нервов иннервирует определенный участок мышц (</a:t>
            </a:r>
            <a:r>
              <a:rPr lang="ru-RU" sz="4900" dirty="0" err="1" smtClean="0"/>
              <a:t>миотом</a:t>
            </a:r>
            <a:r>
              <a:rPr lang="ru-RU" sz="4900" dirty="0" smtClean="0"/>
              <a:t>), кожи (</a:t>
            </a:r>
            <a:r>
              <a:rPr lang="ru-RU" sz="4900" dirty="0" err="1" smtClean="0"/>
              <a:t>дерматом</a:t>
            </a:r>
            <a:r>
              <a:rPr lang="ru-RU" sz="4900" dirty="0" smtClean="0"/>
              <a:t>) и костей (</a:t>
            </a:r>
            <a:r>
              <a:rPr lang="ru-RU" sz="4900" dirty="0" err="1" smtClean="0"/>
              <a:t>склеротом</a:t>
            </a:r>
            <a:r>
              <a:rPr lang="ru-RU" sz="4900" dirty="0" smtClean="0"/>
              <a:t>). На основании этого выделяют сегментарную иннервацию мышц, кожи и костей.</a:t>
            </a:r>
          </a:p>
          <a:p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8675" y="1785926"/>
            <a:ext cx="450532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572000" y="3643314"/>
            <a:ext cx="457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Схема образования спинномозгового нерва:</a:t>
            </a:r>
            <a:br>
              <a:rPr lang="ru-RU" dirty="0" smtClean="0"/>
            </a:br>
            <a:r>
              <a:rPr lang="ru-RU" i="1" dirty="0" smtClean="0"/>
              <a:t>1 —</a:t>
            </a:r>
            <a:r>
              <a:rPr lang="ru-RU" dirty="0" smtClean="0"/>
              <a:t> ствол спинномозгового нерва; </a:t>
            </a:r>
            <a:r>
              <a:rPr lang="ru-RU" i="1" dirty="0" smtClean="0"/>
              <a:t>2 —</a:t>
            </a:r>
            <a:r>
              <a:rPr lang="ru-RU" dirty="0" smtClean="0"/>
              <a:t> передний (двигательный) корешок; </a:t>
            </a:r>
            <a:r>
              <a:rPr lang="ru-RU" i="1" dirty="0" smtClean="0"/>
              <a:t>3—</a:t>
            </a:r>
            <a:r>
              <a:rPr lang="ru-RU" dirty="0" smtClean="0"/>
              <a:t> задний (чувствительный) корешок; </a:t>
            </a:r>
            <a:r>
              <a:rPr lang="ru-RU" i="1" dirty="0" smtClean="0"/>
              <a:t>4—</a:t>
            </a:r>
            <a:r>
              <a:rPr lang="ru-RU" dirty="0" smtClean="0"/>
              <a:t> корешковые нити; </a:t>
            </a:r>
            <a:r>
              <a:rPr lang="ru-RU" i="1" dirty="0" smtClean="0"/>
              <a:t>5—</a:t>
            </a:r>
            <a:r>
              <a:rPr lang="ru-RU" dirty="0" smtClean="0"/>
              <a:t> спинномозговой (чувствительный) узел; </a:t>
            </a:r>
            <a:r>
              <a:rPr lang="ru-RU" i="1" dirty="0" smtClean="0"/>
              <a:t>6—</a:t>
            </a:r>
            <a:r>
              <a:rPr lang="ru-RU" dirty="0" smtClean="0"/>
              <a:t> медиальная часть задней ветви; 7— латеральная часть задней ветви; </a:t>
            </a:r>
            <a:r>
              <a:rPr lang="ru-RU" i="1" dirty="0" smtClean="0"/>
              <a:t>8 —</a:t>
            </a:r>
            <a:r>
              <a:rPr lang="ru-RU" dirty="0" smtClean="0"/>
              <a:t> задняя ветвь; </a:t>
            </a:r>
            <a:r>
              <a:rPr lang="ru-RU" i="1" dirty="0" smtClean="0"/>
              <a:t>9 —</a:t>
            </a:r>
            <a:r>
              <a:rPr lang="ru-RU" dirty="0" smtClean="0"/>
              <a:t> передняя ветвь; </a:t>
            </a:r>
            <a:r>
              <a:rPr lang="ru-RU" i="1" dirty="0" smtClean="0"/>
              <a:t>10 — </a:t>
            </a:r>
            <a:r>
              <a:rPr lang="ru-RU" dirty="0" smtClean="0"/>
              <a:t>белая ветвь; </a:t>
            </a:r>
            <a:r>
              <a:rPr lang="ru-RU" i="1" dirty="0" smtClean="0"/>
              <a:t>11</a:t>
            </a:r>
            <a:r>
              <a:rPr lang="ru-RU" dirty="0" smtClean="0"/>
              <a:t> — серая ветвь; </a:t>
            </a:r>
            <a:r>
              <a:rPr lang="ru-RU" i="1" dirty="0" smtClean="0"/>
              <a:t>12 —</a:t>
            </a:r>
            <a:r>
              <a:rPr lang="ru-RU" dirty="0" smtClean="0"/>
              <a:t> </a:t>
            </a:r>
            <a:r>
              <a:rPr lang="ru-RU" dirty="0" err="1" smtClean="0"/>
              <a:t>менингеальная</a:t>
            </a:r>
            <a:r>
              <a:rPr lang="ru-RU" dirty="0" smtClean="0"/>
              <a:t> ветвь</a:t>
            </a:r>
            <a:endParaRPr lang="ru-RU" dirty="0"/>
          </a:p>
        </p:txBody>
      </p:sp>
      <p:pic>
        <p:nvPicPr>
          <p:cNvPr id="10" name="~PP1986.WAV">
            <a:hlinkClick r:id="" action="ppaction://media"/>
          </p:cNvPr>
          <p:cNvPicPr>
            <a:picLocks noRot="1" noChangeAspect="1"/>
          </p:cNvPicPr>
          <p:nvPr>
            <a:wavAudioFile r:embed="rId1" name="~PP1986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Головной мозг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Головно́й</a:t>
            </a:r>
            <a:r>
              <a:rPr lang="ru-RU" b="1" dirty="0" smtClean="0"/>
              <a:t> мозг</a:t>
            </a:r>
            <a:r>
              <a:rPr lang="ru-RU" dirty="0" smtClean="0"/>
              <a:t> — часть </a:t>
            </a:r>
            <a:r>
              <a:rPr lang="ru-RU" dirty="0" smtClean="0">
                <a:hlinkClick r:id="rId3" tooltip="Центральная нервная система"/>
              </a:rPr>
              <a:t>центральной нервной системы</a:t>
            </a:r>
            <a:r>
              <a:rPr lang="ru-RU" dirty="0" smtClean="0"/>
              <a:t> подавляющего большинства </a:t>
            </a:r>
            <a:r>
              <a:rPr lang="ru-RU" dirty="0" smtClean="0">
                <a:hlinkClick r:id="rId4" tooltip="Хордовые"/>
              </a:rPr>
              <a:t>хордовых</a:t>
            </a:r>
            <a:r>
              <a:rPr lang="ru-RU" dirty="0" smtClean="0"/>
              <a:t>, её головной конец; у </a:t>
            </a:r>
            <a:r>
              <a:rPr lang="ru-RU" dirty="0" smtClean="0">
                <a:hlinkClick r:id="rId5" tooltip="Позвоночные"/>
              </a:rPr>
              <a:t>позвоночных</a:t>
            </a:r>
            <a:r>
              <a:rPr lang="ru-RU" dirty="0" smtClean="0"/>
              <a:t> находится внутри </a:t>
            </a:r>
            <a:r>
              <a:rPr lang="ru-RU" dirty="0" smtClean="0">
                <a:hlinkClick r:id="rId6" tooltip="Череп"/>
              </a:rPr>
              <a:t>черепа</a:t>
            </a:r>
            <a:r>
              <a:rPr lang="ru-RU" dirty="0" smtClean="0"/>
              <a:t>. В анатомической номенклатуре </a:t>
            </a:r>
            <a:r>
              <a:rPr lang="ru-RU" dirty="0" smtClean="0">
                <a:hlinkClick r:id="rId5" tooltip="Позвоночные"/>
              </a:rPr>
              <a:t>позвоночных</a:t>
            </a:r>
            <a:r>
              <a:rPr lang="ru-RU" dirty="0" smtClean="0"/>
              <a:t>, в том числе </a:t>
            </a:r>
            <a:r>
              <a:rPr lang="ru-RU" dirty="0" smtClean="0">
                <a:hlinkClick r:id="rId7" tooltip="Человек"/>
              </a:rPr>
              <a:t>человека</a:t>
            </a:r>
            <a:r>
              <a:rPr lang="ru-RU" dirty="0" smtClean="0"/>
              <a:t>, мозг в целом чаще всего обозначается как </a:t>
            </a:r>
            <a:r>
              <a:rPr lang="ru-RU" i="1" dirty="0" err="1" smtClean="0"/>
              <a:t>encephalon</a:t>
            </a:r>
            <a:r>
              <a:rPr lang="ru-RU" dirty="0" smtClean="0"/>
              <a:t> — латинизированная форма греческого слова; изначально латинское </a:t>
            </a:r>
            <a:r>
              <a:rPr lang="ru-RU" i="1" dirty="0" err="1" smtClean="0"/>
              <a:t>cerebrum</a:t>
            </a:r>
            <a:r>
              <a:rPr lang="ru-RU" dirty="0" smtClean="0"/>
              <a:t> стало синонимом </a:t>
            </a:r>
            <a:r>
              <a:rPr lang="ru-RU" i="1" dirty="0" smtClean="0"/>
              <a:t>большого мозга</a:t>
            </a:r>
            <a:r>
              <a:rPr lang="ru-RU" dirty="0" smtClean="0"/>
              <a:t> (</a:t>
            </a:r>
            <a:r>
              <a:rPr lang="ru-RU" dirty="0" err="1" smtClean="0">
                <a:hlinkClick r:id="rId8" tooltip="Telencephalon"/>
              </a:rPr>
              <a:t>telencephalon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Головной мозг состоит из большого числа нейронов, связанных между собой </a:t>
            </a:r>
            <a:r>
              <a:rPr lang="ru-RU" dirty="0" err="1" smtClean="0"/>
              <a:t>синаптическими</a:t>
            </a:r>
            <a:r>
              <a:rPr lang="ru-RU" dirty="0" smtClean="0"/>
              <a:t> связями. Взаимодействуя посредством этих связей, нейроны формируют сложные электрические импульсы, которые контролируют деятельность всего организма.</a:t>
            </a:r>
          </a:p>
          <a:p>
            <a:r>
              <a:rPr lang="ru-RU" dirty="0" smtClean="0"/>
              <a:t>Несмотря на значительный прогресс в изучении головного мозга в последние годы, многое в его работе до сих пор остаётся загадкой. Функционирование отдельных клеток достаточно хорошо объяснено, однако понимание того, как в результате взаимодействия тысяч и миллионов нейронов мозг функционирует как целое, доступно лишь в очень упрощённом виде и требует дальнейших глубоких исследований.</a:t>
            </a:r>
          </a:p>
          <a:p>
            <a:endParaRPr lang="ru-RU" dirty="0"/>
          </a:p>
        </p:txBody>
      </p:sp>
      <p:pic>
        <p:nvPicPr>
          <p:cNvPr id="8" name="~PP3705.WAV">
            <a:hlinkClick r:id="" action="ppaction://media"/>
          </p:cNvPr>
          <p:cNvPicPr>
            <a:picLocks noRot="1" noChangeAspect="1"/>
          </p:cNvPicPr>
          <p:nvPr>
            <a:wavAudioFile r:embed="rId1" name="~PP3705.WAV"/>
          </p:nvPr>
        </p:nvPicPr>
        <p:blipFill>
          <a:blip r:embed="rId9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Продолговатый мозг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Продолговатый мозг</a:t>
            </a:r>
            <a:r>
              <a:rPr lang="ru-RU" dirty="0" smtClean="0"/>
              <a:t> (</a:t>
            </a:r>
            <a:r>
              <a:rPr lang="ru-RU" dirty="0" err="1" smtClean="0"/>
              <a:t>Myelencephalon</a:t>
            </a:r>
            <a:r>
              <a:rPr lang="ru-RU" dirty="0" smtClean="0"/>
              <a:t>, </a:t>
            </a:r>
            <a:r>
              <a:rPr lang="ru-RU" dirty="0" err="1" smtClean="0"/>
              <a:t>Medulla</a:t>
            </a:r>
            <a:r>
              <a:rPr lang="ru-RU" dirty="0" smtClean="0"/>
              <a:t> </a:t>
            </a:r>
            <a:r>
              <a:rPr lang="ru-RU" dirty="0" err="1" smtClean="0"/>
              <a:t>oblongata</a:t>
            </a:r>
            <a:r>
              <a:rPr lang="ru-RU" dirty="0" smtClean="0"/>
              <a:t>) — отдел </a:t>
            </a:r>
            <a:r>
              <a:rPr lang="ru-RU" dirty="0" smtClean="0">
                <a:hlinkClick r:id="rId3" tooltip="Головной мозг"/>
              </a:rPr>
              <a:t>головного мозга</a:t>
            </a:r>
            <a:r>
              <a:rPr lang="ru-RU" dirty="0" smtClean="0"/>
              <a:t>. Встречается также традиционное название </a:t>
            </a:r>
            <a:r>
              <a:rPr lang="ru-RU" i="1" dirty="0" err="1" smtClean="0"/>
              <a:t>bulbus</a:t>
            </a:r>
            <a:r>
              <a:rPr lang="ru-RU" dirty="0" smtClean="0"/>
              <a:t> (</a:t>
            </a:r>
            <a:r>
              <a:rPr lang="ru-RU" dirty="0" smtClean="0">
                <a:hlinkClick r:id="rId4" tooltip="Луковица"/>
              </a:rPr>
              <a:t>луковица</a:t>
            </a:r>
            <a:r>
              <a:rPr lang="ru-RU" dirty="0" smtClean="0"/>
              <a:t>, из-за формы этого отдела).</a:t>
            </a:r>
          </a:p>
          <a:p>
            <a:r>
              <a:rPr lang="ru-RU" dirty="0" smtClean="0"/>
              <a:t>Продолговатый мозг входит в </a:t>
            </a:r>
            <a:r>
              <a:rPr lang="ru-RU" dirty="0" smtClean="0">
                <a:hlinkClick r:id="rId5" tooltip="Мозговой ствол"/>
              </a:rPr>
              <a:t>ствол головного мозга</a:t>
            </a:r>
            <a:r>
              <a:rPr lang="ru-RU" dirty="0" smtClean="0"/>
              <a:t>. От моста продолговатый мозг ограничен поперечной бороздой, медуллярными полосками (мозговые полоски, часть слуховых путей) в </a:t>
            </a:r>
            <a:r>
              <a:rPr lang="ru-RU" dirty="0" smtClean="0">
                <a:hlinkClick r:id="rId6" tooltip="Ромбовидная ямка"/>
              </a:rPr>
              <a:t>ромбовидной ямке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</a:p>
        </p:txBody>
      </p:sp>
      <p:pic>
        <p:nvPicPr>
          <p:cNvPr id="8" name="~PP984.WAV">
            <a:hlinkClick r:id="" action="ppaction://media"/>
          </p:cNvPr>
          <p:cNvPicPr>
            <a:picLocks noRot="1" noChangeAspect="1"/>
          </p:cNvPicPr>
          <p:nvPr>
            <a:wavAudioFile r:embed="rId1" name="~PP984.WAV"/>
          </p:nvPr>
        </p:nvPicPr>
        <p:blipFill>
          <a:blip r:embed="rId7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723</Words>
  <Application>Microsoft Office PowerPoint</Application>
  <PresentationFormat>Экран (4:3)</PresentationFormat>
  <Paragraphs>56</Paragraphs>
  <Slides>13</Slides>
  <Notes>0</Notes>
  <HiddenSlides>0</HiddenSlides>
  <MMClips>13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Презентация PowerPoint</vt:lpstr>
      <vt:lpstr>Нервная система</vt:lpstr>
      <vt:lpstr>Общая  характеристика нервной системы</vt:lpstr>
      <vt:lpstr>Нейроны</vt:lpstr>
      <vt:lpstr>Рефлекторная дуга, рефлекс </vt:lpstr>
      <vt:lpstr>Спинной мозг</vt:lpstr>
      <vt:lpstr>Спинномозговые нервы</vt:lpstr>
      <vt:lpstr>Головной мозг</vt:lpstr>
      <vt:lpstr>Продолговатый мозг</vt:lpstr>
      <vt:lpstr>Задний мозг  мост и мозжечок</vt:lpstr>
      <vt:lpstr>Средний мозг</vt:lpstr>
      <vt:lpstr>Промежуточный мозг</vt:lpstr>
      <vt:lpstr>Вывод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34</cp:revision>
  <dcterms:modified xsi:type="dcterms:W3CDTF">2021-06-05T14:33:20Z</dcterms:modified>
</cp:coreProperties>
</file>