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sldIdLst>
    <p:sldId id="278" r:id="rId2"/>
    <p:sldId id="273" r:id="rId3"/>
    <p:sldId id="256" r:id="rId4"/>
    <p:sldId id="257" r:id="rId5"/>
    <p:sldId id="260" r:id="rId6"/>
    <p:sldId id="259" r:id="rId7"/>
    <p:sldId id="261" r:id="rId8"/>
    <p:sldId id="262" r:id="rId9"/>
    <p:sldId id="264" r:id="rId10"/>
    <p:sldId id="263" r:id="rId11"/>
    <p:sldId id="275" r:id="rId12"/>
    <p:sldId id="271" r:id="rId13"/>
    <p:sldId id="268" r:id="rId14"/>
    <p:sldId id="269" r:id="rId15"/>
    <p:sldId id="270" r:id="rId16"/>
    <p:sldId id="276" r:id="rId17"/>
    <p:sldId id="265" r:id="rId18"/>
    <p:sldId id="27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261" autoAdjust="0"/>
  </p:normalViewPr>
  <p:slideViewPr>
    <p:cSldViewPr>
      <p:cViewPr varScale="1">
        <p:scale>
          <a:sx n="64" d="100"/>
          <a:sy n="64" d="100"/>
        </p:scale>
        <p:origin x="-154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C9B2C4-6482-43DB-94E9-D39C97A0F1A2}" type="datetimeFigureOut">
              <a:rPr lang="ru-RU" smtClean="0"/>
              <a:pPr/>
              <a:t>05.06.2021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88C703-18F7-478D-A66D-78975EF68CD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3966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3.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8C703-18F7-478D-A66D-78975EF68CD1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Живое вещество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8C703-18F7-478D-A66D-78975EF68CD1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Литосфера.</a:t>
            </a:r>
            <a:r>
              <a:rPr lang="ru-RU" baseline="0" dirty="0" smtClean="0"/>
              <a:t> Основная</a:t>
            </a:r>
            <a:r>
              <a:rPr lang="ru-RU" dirty="0" smtClean="0"/>
              <a:t> масса организмов,</a:t>
            </a:r>
          </a:p>
          <a:p>
            <a:r>
              <a:rPr lang="ru-RU" dirty="0" smtClean="0"/>
              <a:t>Обитающих</a:t>
            </a:r>
            <a:r>
              <a:rPr lang="ru-RU" baseline="0" dirty="0" smtClean="0"/>
              <a:t> в пределах литосферы,</a:t>
            </a:r>
          </a:p>
          <a:p>
            <a:r>
              <a:rPr lang="ru-RU" baseline="0" dirty="0" smtClean="0"/>
              <a:t>находится в почвенном </a:t>
            </a:r>
            <a:r>
              <a:rPr lang="ru-RU" baseline="0" dirty="0" err="1" smtClean="0"/>
              <a:t>слое,глубина</a:t>
            </a:r>
            <a:r>
              <a:rPr lang="ru-RU" baseline="0" dirty="0" smtClean="0"/>
              <a:t> </a:t>
            </a:r>
          </a:p>
          <a:p>
            <a:r>
              <a:rPr lang="ru-RU" baseline="0" dirty="0" smtClean="0"/>
              <a:t>Которого не превышает нескольких метров.</a:t>
            </a:r>
          </a:p>
          <a:p>
            <a:r>
              <a:rPr lang="ru-RU" baseline="0" dirty="0" smtClean="0"/>
              <a:t>Почва включает минеральные вещества,</a:t>
            </a:r>
          </a:p>
          <a:p>
            <a:r>
              <a:rPr lang="ru-RU" baseline="0" dirty="0" smtClean="0"/>
              <a:t>Образующиеся при разрушении горных пород,</a:t>
            </a:r>
          </a:p>
          <a:p>
            <a:r>
              <a:rPr lang="ru-RU" baseline="0" dirty="0" smtClean="0"/>
              <a:t>И органические вещества продукты жизнедеятельности</a:t>
            </a:r>
          </a:p>
          <a:p>
            <a:r>
              <a:rPr lang="ru-RU" baseline="0" dirty="0" smtClean="0"/>
              <a:t> организмов.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8C703-18F7-478D-A66D-78975EF68CD1}" type="slidenum">
              <a:rPr lang="ru-RU" smtClean="0"/>
              <a:pPr/>
              <a:t>16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D585ACD-7756-4B07-9846-47056E6C89AA}" type="datetimeFigureOut">
              <a:rPr lang="ru-RU" smtClean="0"/>
              <a:pPr/>
              <a:t>05.06.2021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403BBC9-E592-45A5-B75D-74D4504B1E0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585ACD-7756-4B07-9846-47056E6C89AA}" type="datetimeFigureOut">
              <a:rPr lang="ru-RU" smtClean="0"/>
              <a:pPr/>
              <a:t>05.06.2021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03BBC9-E592-45A5-B75D-74D4504B1E0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585ACD-7756-4B07-9846-47056E6C89AA}" type="datetimeFigureOut">
              <a:rPr lang="ru-RU" smtClean="0"/>
              <a:pPr/>
              <a:t>05.06.2021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03BBC9-E592-45A5-B75D-74D4504B1E0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585ACD-7756-4B07-9846-47056E6C89AA}" type="datetimeFigureOut">
              <a:rPr lang="ru-RU" smtClean="0"/>
              <a:pPr/>
              <a:t>05.06.2021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03BBC9-E592-45A5-B75D-74D4504B1E0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585ACD-7756-4B07-9846-47056E6C89AA}" type="datetimeFigureOut">
              <a:rPr lang="ru-RU" smtClean="0"/>
              <a:pPr/>
              <a:t>05.06.2021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03BBC9-E592-45A5-B75D-74D4504B1E0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585ACD-7756-4B07-9846-47056E6C89AA}" type="datetimeFigureOut">
              <a:rPr lang="ru-RU" smtClean="0"/>
              <a:pPr/>
              <a:t>05.06.2021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03BBC9-E592-45A5-B75D-74D4504B1E0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585ACD-7756-4B07-9846-47056E6C89AA}" type="datetimeFigureOut">
              <a:rPr lang="ru-RU" smtClean="0"/>
              <a:pPr/>
              <a:t>05.06.2021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03BBC9-E592-45A5-B75D-74D4504B1E0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585ACD-7756-4B07-9846-47056E6C89AA}" type="datetimeFigureOut">
              <a:rPr lang="ru-RU" smtClean="0"/>
              <a:pPr/>
              <a:t>05.06.2021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03BBC9-E592-45A5-B75D-74D4504B1E0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585ACD-7756-4B07-9846-47056E6C89AA}" type="datetimeFigureOut">
              <a:rPr lang="ru-RU" smtClean="0"/>
              <a:pPr/>
              <a:t>05.06.2021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03BBC9-E592-45A5-B75D-74D4504B1E0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D585ACD-7756-4B07-9846-47056E6C89AA}" type="datetimeFigureOut">
              <a:rPr lang="ru-RU" smtClean="0"/>
              <a:pPr/>
              <a:t>05.06.2021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03BBC9-E592-45A5-B75D-74D4504B1E0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D585ACD-7756-4B07-9846-47056E6C89AA}" type="datetimeFigureOut">
              <a:rPr lang="ru-RU" smtClean="0"/>
              <a:pPr/>
              <a:t>05.06.2021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403BBC9-E592-45A5-B75D-74D4504B1E0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D585ACD-7756-4B07-9846-47056E6C89AA}" type="datetimeFigureOut">
              <a:rPr lang="ru-RU" smtClean="0"/>
              <a:pPr/>
              <a:t>05.06.2021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403BBC9-E592-45A5-B75D-74D4504B1E0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f.ru/application/public/news/715/dd86f94e5c9f8ca3288b361481be10ae_big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best-zastawki.narod.ru/ocean/ocean-big/262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1928802"/>
            <a:ext cx="850109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</a:p>
          <a:p>
            <a:endParaRPr lang="ru-RU" sz="2800" dirty="0" smtClean="0"/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sz="2800" dirty="0" smtClean="0"/>
              <a:t>:</a:t>
            </a:r>
          </a:p>
          <a:p>
            <a:pPr>
              <a:buNone/>
            </a:pPr>
            <a:r>
              <a:rPr lang="ru-RU" sz="2800" dirty="0" smtClean="0"/>
              <a:t>«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Биосфера - живая оболочка планеты.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Структура и компоненты биосферы</a:t>
            </a:r>
            <a:r>
              <a:rPr lang="ru-RU" sz="2800" b="1" dirty="0" smtClean="0"/>
              <a:t>»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smtClean="0"/>
              <a:t>                                   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F:\Lena\земной шар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4"/>
            <a:ext cx="1428750" cy="1428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121553" y="1500174"/>
            <a:ext cx="3489031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   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Владимир Иванович Вернадский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                                     (1863-1945)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571612"/>
            <a:ext cx="421484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В.И. Вернадский впервые отвёл живым организмам роль главнейшей преобразующей силы планеты Земля, учитывая их деятельность не только в настоящее время, но и в прошлом.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Учение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«Биосфера» 1926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F:\Lena\земной шар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42852"/>
            <a:ext cx="1428750" cy="1428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5918" y="500042"/>
            <a:ext cx="6600844" cy="100013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Структура биосферы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2143116"/>
            <a:ext cx="7772400" cy="2668195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dirty="0" smtClean="0"/>
              <a:t>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Биосфера многокомпонентная система, состоящая из отдельных  структур.</a:t>
            </a:r>
          </a:p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Система считается открытой,т.к. получает энергию Солнца извне.</a:t>
            </a:r>
          </a:p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Структурным звеном является биогеоценоз.</a:t>
            </a:r>
          </a:p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Деятельность живых организмов обеспечивает круговорот веществ.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F:\Lena\земной шар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1428750" cy="14287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500042"/>
            <a:ext cx="2143140" cy="20717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2643182"/>
            <a:ext cx="2143140" cy="20717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5" cstate="print"/>
          <a:srcRect r="23000" b="56329"/>
          <a:stretch>
            <a:fillRect/>
          </a:stretch>
        </p:blipFill>
        <p:spPr bwMode="auto">
          <a:xfrm>
            <a:off x="928662" y="2571744"/>
            <a:ext cx="2143140" cy="21431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14744" y="4714884"/>
            <a:ext cx="2214578" cy="20002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2" descr="F:\Lena\земной шар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596" y="285728"/>
            <a:ext cx="1428750" cy="14287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 useBgFill="1">
        <p:nvSpPr>
          <p:cNvPr id="8" name="Овал 7"/>
          <p:cNvSpPr/>
          <p:nvPr/>
        </p:nvSpPr>
        <p:spPr>
          <a:xfrm>
            <a:off x="3643306" y="3000372"/>
            <a:ext cx="2143140" cy="128588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Компоненты</a:t>
            </a:r>
          </a:p>
          <a:p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биосферы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57224" y="1928802"/>
            <a:ext cx="4991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Биокосное</a:t>
            </a:r>
            <a:endParaRPr lang="ru-RU" b="1" dirty="0" smtClean="0"/>
          </a:p>
          <a:p>
            <a:r>
              <a:rPr lang="ru-RU" b="1" dirty="0" smtClean="0"/>
              <a:t> вещество</a:t>
            </a:r>
            <a:endParaRPr lang="ru-RU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7643834" y="1928802"/>
            <a:ext cx="26788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Косное</a:t>
            </a:r>
          </a:p>
          <a:p>
            <a:r>
              <a:rPr lang="ru-RU" b="1" dirty="0" smtClean="0"/>
              <a:t> вещество</a:t>
            </a:r>
            <a:endParaRPr lang="ru-RU" b="1" dirty="0"/>
          </a:p>
        </p:txBody>
      </p:sp>
      <p:sp useBgFill="1">
        <p:nvSpPr>
          <p:cNvPr id="39" name="Стрелка влево 38"/>
          <p:cNvSpPr/>
          <p:nvPr/>
        </p:nvSpPr>
        <p:spPr>
          <a:xfrm>
            <a:off x="5786446" y="3500438"/>
            <a:ext cx="500066" cy="428628"/>
          </a:xfrm>
          <a:prstGeom prst="lef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40" name="Стрелка вправо 39"/>
          <p:cNvSpPr/>
          <p:nvPr/>
        </p:nvSpPr>
        <p:spPr>
          <a:xfrm>
            <a:off x="3071802" y="3500438"/>
            <a:ext cx="571504" cy="428628"/>
          </a:xfrm>
          <a:prstGeom prst="rightArrow">
            <a:avLst>
              <a:gd name="adj1" fmla="val 50000"/>
              <a:gd name="adj2" fmla="val 52902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41" name="Стрелка вниз 40"/>
          <p:cNvSpPr/>
          <p:nvPr/>
        </p:nvSpPr>
        <p:spPr>
          <a:xfrm>
            <a:off x="4500562" y="2571744"/>
            <a:ext cx="500066" cy="428628"/>
          </a:xfrm>
          <a:prstGeom prst="downArrow">
            <a:avLst>
              <a:gd name="adj1" fmla="val 33052"/>
              <a:gd name="adj2" fmla="val 53459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42" name="Стрелка вверх 41"/>
          <p:cNvSpPr/>
          <p:nvPr/>
        </p:nvSpPr>
        <p:spPr>
          <a:xfrm>
            <a:off x="4572000" y="4286256"/>
            <a:ext cx="428628" cy="428628"/>
          </a:xfrm>
          <a:prstGeom prst="upArrow">
            <a:avLst>
              <a:gd name="adj1" fmla="val 50000"/>
              <a:gd name="adj2" fmla="val 53937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5643570" y="428604"/>
            <a:ext cx="26432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Биогенное</a:t>
            </a:r>
          </a:p>
          <a:p>
            <a:r>
              <a:rPr lang="ru-RU" b="1" dirty="0" smtClean="0"/>
              <a:t> вещество</a:t>
            </a:r>
            <a:endParaRPr lang="ru-RU" b="1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5929322" y="5786454"/>
            <a:ext cx="17859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Живое</a:t>
            </a:r>
          </a:p>
          <a:p>
            <a:r>
              <a:rPr lang="ru-RU" b="1" dirty="0" smtClean="0"/>
              <a:t> вещество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E0"/>
              </a:clrFrom>
              <a:clrTo>
                <a:srgbClr val="FFFFE0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190750" y="1600994"/>
            <a:ext cx="47625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Границы биосферы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F:\Lena\земной шар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85728"/>
            <a:ext cx="1428750" cy="14287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Lena\земной шар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1428750" cy="14287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8" descr="Картинка 3 из 10523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0779" y="0"/>
            <a:ext cx="6933221" cy="469405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14546" y="4714884"/>
            <a:ext cx="67151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Атмосфера. Газовая оболочка состоит в основном из азота и кислорода. В небольших количествах в ней содержится диоксид углерода (0,03%) и озон. Состояние атмосферы оказывает большое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влияние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физические, химические и биологические процессы на поверхности Земли и в водной среде.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Картинка 7 из 53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3276" y="0"/>
            <a:ext cx="7080724" cy="5286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143108" y="5214950"/>
            <a:ext cx="700089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Гидросфера. Вода — важный компонент биосферы и один из необходимых факторов существования живых организмов. Основная ее часты (95%) находится в Мировом океане, который занимает около 70% поверхности земного шара и содержит 1300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млн.км.куб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F:\Lena\земной шар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85728"/>
            <a:ext cx="1428750" cy="14287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Lena\земной шар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85728"/>
            <a:ext cx="1428750" cy="14287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F:\Distrib\Звери\8270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0"/>
            <a:ext cx="6858016" cy="433331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285984" y="4429132"/>
            <a:ext cx="68580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Литосфера. Основная масса организмов, обитающих в пределах литосферы, находится в почвенном слое, глубина которого не превышает нескольких метров. Почва включает минеральные вещества, образующиеся при разрушении горных пород, и органические вещества продукты жизнедеятельности  организмов.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14612" y="1500174"/>
            <a:ext cx="55721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Служа великим целям…</a:t>
            </a:r>
          </a:p>
          <a:p>
            <a:r>
              <a:rPr lang="ru-RU" dirty="0" smtClean="0"/>
              <a:t>                               Возникает вопрос: не следует  ли  нам  очень                               серьезно задуматься о Вернадской  революции,  как термине,   охватывающем   его   широкую концепцию, которая может эффективно привести  к  прогрессу в образовании,   касающемся                               окружающей среды, и  в  конечном  итоге,  к                               прогрессу в  благополучии  мира… </a:t>
            </a:r>
          </a:p>
          <a:p>
            <a:r>
              <a:rPr lang="ru-RU" dirty="0" smtClean="0"/>
              <a:t> Это  новый объект  для   приложения   усилий   мирового  научного сообщества. </a:t>
            </a:r>
          </a:p>
          <a:p>
            <a:r>
              <a:rPr lang="ru-RU" dirty="0" smtClean="0"/>
              <a:t>                                        Н. </a:t>
            </a:r>
            <a:r>
              <a:rPr lang="ru-RU" dirty="0" err="1" smtClean="0"/>
              <a:t>Полупип</a:t>
            </a:r>
            <a:endParaRPr lang="ru-RU" dirty="0" smtClean="0"/>
          </a:p>
          <a:p>
            <a:r>
              <a:rPr lang="ru-RU" dirty="0" smtClean="0"/>
              <a:t>                                        Ж. </a:t>
            </a:r>
            <a:r>
              <a:rPr lang="ru-RU" dirty="0" err="1" smtClean="0"/>
              <a:t>Гринсвольд</a:t>
            </a:r>
            <a:endParaRPr lang="ru-RU" dirty="0"/>
          </a:p>
        </p:txBody>
      </p:sp>
      <p:pic>
        <p:nvPicPr>
          <p:cNvPr id="5" name="Picture 2" descr="F:\Lena\земной шар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1428750" cy="14287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Distrib\Звери\824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448" y="0"/>
            <a:ext cx="915044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Distrib\Звери\8250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38142"/>
            <a:ext cx="9165521" cy="68961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28860" y="214291"/>
            <a:ext cx="5929354" cy="1714511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/>
              <a:t>Виды живых организмов интегрированы в сообщества-биоценозы, в которых связаны пищевыми цепями и многими другими взаимодействиями.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                                                                   С.В.Алексеев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57158" y="2071678"/>
            <a:ext cx="8429684" cy="4500594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1.Дайте определения понятиям:  </a:t>
            </a:r>
          </a:p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экология</a:t>
            </a:r>
          </a:p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биогеоценоз</a:t>
            </a:r>
          </a:p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продуценты</a:t>
            </a:r>
          </a:p>
          <a:p>
            <a:pPr algn="l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консументы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редуценты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агроценоз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биомасса</a:t>
            </a:r>
          </a:p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экологическая пирамида</a:t>
            </a:r>
          </a:p>
          <a:p>
            <a:pPr algn="l"/>
            <a:endParaRPr lang="ru-RU" dirty="0"/>
          </a:p>
        </p:txBody>
      </p:sp>
      <p:pic>
        <p:nvPicPr>
          <p:cNvPr id="1026" name="Picture 2" descr="F:\Lena\земной шар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4"/>
            <a:ext cx="1428750" cy="1428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2582690"/>
            <a:ext cx="3714776" cy="26237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Равнобедренный треугольник 36"/>
          <p:cNvSpPr/>
          <p:nvPr/>
        </p:nvSpPr>
        <p:spPr>
          <a:xfrm>
            <a:off x="5715008" y="2500306"/>
            <a:ext cx="2357454" cy="2214578"/>
          </a:xfrm>
          <a:prstGeom prst="triangle">
            <a:avLst>
              <a:gd name="adj" fmla="val 473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157161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2.Решите экологические задачи: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а) определите тип экологических пирамид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 useBgFill="1">
        <p:nvSpPr>
          <p:cNvPr id="5" name="Прямоугольник 4"/>
          <p:cNvSpPr/>
          <p:nvPr/>
        </p:nvSpPr>
        <p:spPr>
          <a:xfrm flipV="1">
            <a:off x="1714480" y="3429000"/>
            <a:ext cx="142876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6" name="Прямоугольник 5"/>
          <p:cNvSpPr/>
          <p:nvPr/>
        </p:nvSpPr>
        <p:spPr>
          <a:xfrm>
            <a:off x="1000100" y="3143248"/>
            <a:ext cx="2928958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7" name="Прямоугольник 6"/>
          <p:cNvSpPr/>
          <p:nvPr/>
        </p:nvSpPr>
        <p:spPr>
          <a:xfrm flipH="1">
            <a:off x="1214414" y="2786058"/>
            <a:ext cx="2428892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35" name="Равнобедренный треугольник 34"/>
          <p:cNvSpPr/>
          <p:nvPr/>
        </p:nvSpPr>
        <p:spPr>
          <a:xfrm>
            <a:off x="6000760" y="2500306"/>
            <a:ext cx="1785950" cy="1714512"/>
          </a:xfrm>
          <a:prstGeom prst="triangle">
            <a:avLst>
              <a:gd name="adj" fmla="val 470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36" name="Равнобедренный треугольник 35"/>
          <p:cNvSpPr/>
          <p:nvPr/>
        </p:nvSpPr>
        <p:spPr>
          <a:xfrm>
            <a:off x="6143636" y="2571744"/>
            <a:ext cx="1428760" cy="1285884"/>
          </a:xfrm>
          <a:prstGeom prst="triangle">
            <a:avLst>
              <a:gd name="adj" fmla="val 473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38" name="Равнобедренный треугольник 37"/>
          <p:cNvSpPr/>
          <p:nvPr/>
        </p:nvSpPr>
        <p:spPr>
          <a:xfrm>
            <a:off x="6357950" y="2571744"/>
            <a:ext cx="928694" cy="8572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39" name="Прямоугольник 38"/>
          <p:cNvSpPr/>
          <p:nvPr/>
        </p:nvSpPr>
        <p:spPr>
          <a:xfrm>
            <a:off x="2786050" y="6000768"/>
            <a:ext cx="2486036" cy="2714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40" name="Прямоугольник 39"/>
          <p:cNvSpPr/>
          <p:nvPr/>
        </p:nvSpPr>
        <p:spPr>
          <a:xfrm>
            <a:off x="3000364" y="5715016"/>
            <a:ext cx="198597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41" name="Прямоугольник 40"/>
          <p:cNvSpPr/>
          <p:nvPr/>
        </p:nvSpPr>
        <p:spPr>
          <a:xfrm>
            <a:off x="3428992" y="5429264"/>
            <a:ext cx="1285884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42" name="Прямоугольник 41"/>
          <p:cNvSpPr/>
          <p:nvPr/>
        </p:nvSpPr>
        <p:spPr>
          <a:xfrm>
            <a:off x="3714744" y="5143512"/>
            <a:ext cx="71438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Picture 2" descr="F:\Lena\земной шар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85728"/>
            <a:ext cx="1428750" cy="14287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3" y="4824397"/>
            <a:ext cx="2500330" cy="203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Прямоугольник 16"/>
          <p:cNvSpPr/>
          <p:nvPr/>
        </p:nvSpPr>
        <p:spPr>
          <a:xfrm>
            <a:off x="642910" y="3643314"/>
            <a:ext cx="50006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1.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572132" y="3500438"/>
            <a:ext cx="18573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2.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143108" y="5357826"/>
            <a:ext cx="39290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3.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4201482"/>
            <a:ext cx="2205210" cy="1793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642910" y="1857364"/>
            <a:ext cx="7572428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б) составьте пищевую цепь: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1.вариант                           2.вариант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цепь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выедания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              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цепь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разложения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в) укажите правильно составленную цепь питания: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1)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клевер-ястреб-шмель-мышь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2)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клевер-шмель-мышь-ястреб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3)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шмель-мышь-ястреб-клевер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4)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мышь-клевер-шмель-ястреб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F:\Lena\земной шар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28604"/>
            <a:ext cx="1428750" cy="1428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укажите отличия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агроценозов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от  природных биоценозов.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 descr="F:\Lena\земной шар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4"/>
            <a:ext cx="1428750" cy="1428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928662" y="2928934"/>
            <a:ext cx="2928958" cy="23431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2928934"/>
            <a:ext cx="3450616" cy="2286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500034" y="1285860"/>
            <a:ext cx="8286808" cy="5000660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Тема урока:</a:t>
            </a:r>
          </a:p>
          <a:p>
            <a:pPr>
              <a:buNone/>
            </a:pP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200" b="1" dirty="0" smtClean="0"/>
              <a:t>«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Биосфера - живая оболочка планеты.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Структура и компоненты биосферы</a:t>
            </a:r>
            <a:r>
              <a:rPr lang="ru-RU" sz="3200" b="1" dirty="0" smtClean="0"/>
              <a:t>»</a:t>
            </a:r>
            <a:endParaRPr lang="ru-RU" sz="3200" dirty="0" smtClean="0"/>
          </a:p>
          <a:p>
            <a:pPr>
              <a:buNone/>
            </a:pPr>
            <a:endParaRPr lang="ru-RU" sz="3200" b="1" dirty="0" smtClean="0"/>
          </a:p>
          <a:p>
            <a:pPr>
              <a:buNone/>
            </a:pPr>
            <a:endParaRPr lang="ru-RU" b="1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    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Биосфера Земли- оболочка  планеты, </a:t>
            </a:r>
            <a:br>
              <a:rPr lang="ru-RU" sz="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                            заселённая живыми организмами.</a:t>
            </a:r>
            <a:br>
              <a:rPr lang="ru-RU" sz="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В.                                                               В.И.Вернадский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F:\Lena\земной шар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4"/>
            <a:ext cx="1428750" cy="1428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Задачи :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1.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познакомиться с учением В.И.  Вернадского о биосфере,</a:t>
            </a:r>
          </a:p>
          <a:p>
            <a:pPr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2. обобщить и конкретизировать знания о структуре и составе биосферы.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F:\Lena\земной шар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1428750" cy="14287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1714488"/>
            <a:ext cx="2986607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Понятие «БИОСФЕРА».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F:\Lena\земной шар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85728"/>
            <a:ext cx="1428750" cy="14287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357818" y="5429264"/>
            <a:ext cx="30003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Эдуард Зюсс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1714488"/>
            <a:ext cx="3000396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1071538" y="5429264"/>
            <a:ext cx="30417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Ж. Б. Ламарк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790</TotalTime>
  <Words>488</Words>
  <Application>Microsoft Office PowerPoint</Application>
  <PresentationFormat>Экран (4:3)</PresentationFormat>
  <Paragraphs>89</Paragraphs>
  <Slides>18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Открытая</vt:lpstr>
      <vt:lpstr>Презентация PowerPoint</vt:lpstr>
      <vt:lpstr>Презентация PowerPoint</vt:lpstr>
      <vt:lpstr> Виды живых организмов интегрированы в сообщества-биоценозы, в которых связаны пищевыми цепями и многими другими взаимодействиями.                                                                      С.В.Алексеев</vt:lpstr>
      <vt:lpstr>Презентация PowerPoint</vt:lpstr>
      <vt:lpstr>Презентация PowerPoint</vt:lpstr>
      <vt:lpstr>       </vt:lpstr>
      <vt:lpstr>               Биосфера Земли- оболочка  планеты,                               заселённая живыми организмами. В.                                                               В.И.Вернадский</vt:lpstr>
      <vt:lpstr>Презентация PowerPoint</vt:lpstr>
      <vt:lpstr>            Понятие «БИОСФЕРА».</vt:lpstr>
      <vt:lpstr>              Владимир Иванович Вернадский                                       (1863-1945)</vt:lpstr>
      <vt:lpstr>Структура биосферы</vt:lpstr>
      <vt:lpstr>Презентация PowerPoint</vt:lpstr>
      <vt:lpstr>            Границы биосферы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экологии</dc:title>
  <dc:creator>Vlad</dc:creator>
  <cp:lastModifiedBy>1</cp:lastModifiedBy>
  <cp:revision>94</cp:revision>
  <dcterms:created xsi:type="dcterms:W3CDTF">2012-02-23T06:09:27Z</dcterms:created>
  <dcterms:modified xsi:type="dcterms:W3CDTF">2021-06-05T14:43:57Z</dcterms:modified>
</cp:coreProperties>
</file>