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B4C6D-C0F3-453A-9313-7E0340BE3208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39766-C990-4949-AD0D-7B577311DD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4C87D-F183-4799-BDC3-F8BB127A0151}" type="slidenum">
              <a:rPr lang="ru-RU"/>
              <a:pPr/>
              <a:t>1</a:t>
            </a:fld>
            <a:endParaRPr lang="ru-RU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80000"/>
              </a:lnSpc>
            </a:pPr>
            <a:r>
              <a:rPr lang="ru-RU" sz="1000"/>
              <a:t>Но, прежде чем мы приступим к рассмотрению 1 вопроса, нам необходимо вспомнить некоторый теоретический материал.</a:t>
            </a:r>
          </a:p>
          <a:p>
            <a:pPr marL="228600" indent="-228600">
              <a:lnSpc>
                <a:spcPct val="80000"/>
              </a:lnSpc>
            </a:pPr>
            <a:r>
              <a:rPr lang="ru-RU" sz="1000"/>
              <a:t>1. Что такое популяция с экологической и эволюционной точки зрения? (</a:t>
            </a:r>
            <a:r>
              <a:rPr lang="ru-RU" sz="1000">
                <a:solidFill>
                  <a:schemeClr val="accent2"/>
                </a:solidFill>
              </a:rPr>
              <a:t>это группа одновидовых организмов, занимающих определенный участок территории внутри ареала вида, свободно скрещивающихся между собой и частично или полностью изолированных от других популяций</a:t>
            </a:r>
          </a:p>
          <a:p>
            <a:pPr marL="228600" indent="-228600">
              <a:lnSpc>
                <a:spcPct val="80000"/>
              </a:lnSpc>
            </a:pPr>
            <a:r>
              <a:rPr lang="ru-RU" sz="1000" b="1">
                <a:solidFill>
                  <a:schemeClr val="accent2"/>
                </a:solidFill>
              </a:rPr>
              <a:t>– </a:t>
            </a:r>
            <a:r>
              <a:rPr lang="ru-RU" sz="1000">
                <a:solidFill>
                  <a:schemeClr val="accent2"/>
                </a:solidFill>
              </a:rPr>
              <a:t>элементарная эволюционная единица, она обладает собственной эволюционной судьбой.</a:t>
            </a:r>
          </a:p>
          <a:p>
            <a:pPr marL="228600" indent="-228600">
              <a:lnSpc>
                <a:spcPct val="80000"/>
              </a:lnSpc>
            </a:pPr>
            <a:r>
              <a:rPr lang="ru-RU" sz="1000">
                <a:solidFill>
                  <a:schemeClr val="accent2"/>
                </a:solidFill>
              </a:rPr>
              <a:t>-- это единица вида и эволюции)</a:t>
            </a:r>
            <a:r>
              <a:rPr lang="ru-RU" sz="1000"/>
              <a:t>Приведите примеры популяций?</a:t>
            </a:r>
          </a:p>
          <a:p>
            <a:pPr marL="228600" indent="-228600">
              <a:lnSpc>
                <a:spcPct val="80000"/>
              </a:lnSpc>
            </a:pPr>
            <a:r>
              <a:rPr lang="ru-RU" sz="1000"/>
              <a:t>2.  По каким популяционным или демографическим показателям мы можем охарактеризовать популяцию?( </a:t>
            </a:r>
            <a:r>
              <a:rPr lang="ru-RU" sz="1000">
                <a:solidFill>
                  <a:schemeClr val="accent2"/>
                </a:solidFill>
              </a:rPr>
              <a:t>биомасса, плотность расселения, общая численность, скорость роста численности, продолжительность жизни, рождаемость, смертность, возрастной состав)</a:t>
            </a:r>
            <a:endParaRPr lang="ru-RU" sz="1000"/>
          </a:p>
          <a:p>
            <a:pPr marL="228600" indent="-228600">
              <a:lnSpc>
                <a:spcPct val="80000"/>
              </a:lnSpc>
            </a:pPr>
            <a:r>
              <a:rPr lang="ru-RU" sz="1000"/>
              <a:t>(Эти показатели применимы только для популяции, но не для отдельной особи)</a:t>
            </a:r>
          </a:p>
          <a:p>
            <a:pPr marL="228600" indent="-228600">
              <a:lnSpc>
                <a:spcPct val="80000"/>
              </a:lnSpc>
            </a:pPr>
            <a:r>
              <a:rPr lang="ru-RU" sz="1000"/>
              <a:t>3. Какое  практическое значение имеют демографические показатели? </a:t>
            </a:r>
            <a:br>
              <a:rPr lang="ru-RU" sz="1000"/>
            </a:br>
            <a:r>
              <a:rPr lang="ru-RU" sz="1000"/>
              <a:t>(это необходимо для рационального использования видов: для правильного планирования рубки леса, упорядочение промысла, охраны редких видов, изучение популяций, например, мелких грызунов, как переносчиков опасных для человека возбудителей заболеваний, регулирование численности вредителей сельского хозяйства). </a:t>
            </a:r>
          </a:p>
          <a:p>
            <a:pPr marL="228600" indent="-228600">
              <a:lnSpc>
                <a:spcPct val="80000"/>
              </a:lnSpc>
            </a:pPr>
            <a:r>
              <a:rPr lang="ru-RU" sz="1000"/>
              <a:t>4. Какие условия влияют на численность популяции?( </a:t>
            </a:r>
            <a:r>
              <a:rPr lang="ru-RU" sz="1000">
                <a:solidFill>
                  <a:schemeClr val="accent2"/>
                </a:solidFill>
              </a:rPr>
              <a:t>пищевые ресурсы, ограниченность ареала обитания, эпидемии, болезни, природные катастрофы и т.д. )</a:t>
            </a:r>
            <a:endParaRPr lang="ru-RU" sz="1000"/>
          </a:p>
          <a:p>
            <a:pPr marL="228600" indent="-228600">
              <a:lnSpc>
                <a:spcPct val="80000"/>
              </a:lnSpc>
            </a:pPr>
            <a:r>
              <a:rPr lang="ru-RU" sz="1000"/>
              <a:t>5. Что такое емкость среды? (</a:t>
            </a:r>
            <a:r>
              <a:rPr lang="ru-RU" sz="1000">
                <a:solidFill>
                  <a:schemeClr val="accent2"/>
                </a:solidFill>
              </a:rPr>
              <a:t>способность территории вмещать определённое количество особей</a:t>
            </a:r>
            <a:r>
              <a:rPr lang="ru-RU" sz="1000"/>
              <a:t>)</a:t>
            </a:r>
          </a:p>
          <a:p>
            <a:pPr marL="228600" indent="-228600">
              <a:lnSpc>
                <a:spcPct val="80000"/>
              </a:lnSpc>
            </a:pPr>
            <a:r>
              <a:rPr lang="ru-RU" sz="1000"/>
              <a:t>Крайне важно для  рационального использования видов знание причин и скорости популяционных изменений, а также умение вести измерения природных показателей, ведь  жизнь популяции проявляется в ее динамике, т. е. в изменении ее основных характеристик. Процессы изменений биологических показателей популяции называются динамикой популяций Динамика популяции – одно из наиболее значимых биологических и экологических  явлений. И это тема нашего урока.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D9F82A-A1D9-466A-AC9D-DFCF4912A6C9}" type="slidenum">
              <a:rPr lang="ru-RU"/>
              <a:pPr/>
              <a:t>2</a:t>
            </a:fld>
            <a:endParaRPr lang="ru-RU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Стая волков, стадо слонов, лежбище котиков, лиственный или сосновый лес и </a:t>
            </a:r>
            <a:r>
              <a:rPr lang="ru-RU" dirty="0" err="1"/>
              <a:t>т.д</a:t>
            </a:r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D7942-EEF4-49FD-817E-D36633986D5D}" type="slidenum">
              <a:rPr lang="ru-RU"/>
              <a:pPr/>
              <a:t>3</a:t>
            </a:fld>
            <a:endParaRPr lang="ru-RU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Что же такое динамика популяций?</a:t>
            </a:r>
          </a:p>
          <a:p>
            <a:pPr>
              <a:lnSpc>
                <a:spcPct val="90000"/>
              </a:lnSpc>
            </a:pPr>
            <a:r>
              <a:rPr lang="ru-RU"/>
              <a:t>--колебания или изменения численности популяций во времени;</a:t>
            </a:r>
          </a:p>
          <a:p>
            <a:pPr>
              <a:lnSpc>
                <a:spcPct val="90000"/>
              </a:lnSpc>
            </a:pPr>
            <a:r>
              <a:rPr lang="ru-RU"/>
              <a:t> это процессы изменений ее основных биологических показателей во времени – численности, биомассы, популяционной структуры (возрастного состава);</a:t>
            </a:r>
          </a:p>
          <a:p>
            <a:pPr>
              <a:lnSpc>
                <a:spcPct val="90000"/>
              </a:lnSpc>
            </a:pPr>
            <a:r>
              <a:rPr lang="ru-RU"/>
              <a:t>одно из наиболее значимых биологических и экологических явлений</a:t>
            </a:r>
            <a:r>
              <a:rPr lang="ru-RU" b="1"/>
              <a:t>.</a:t>
            </a:r>
            <a:r>
              <a:rPr lang="ru-RU"/>
              <a:t> </a:t>
            </a:r>
          </a:p>
          <a:p>
            <a:pPr>
              <a:lnSpc>
                <a:spcPct val="90000"/>
              </a:lnSpc>
            </a:pPr>
            <a:r>
              <a:rPr lang="ru-RU" b="1"/>
              <a:t>. </a:t>
            </a:r>
            <a:r>
              <a:rPr lang="ru-RU"/>
              <a:t>Популяция не может существовать без постоянных изменений, за счет которых она как бы приспосабливается к изменяющимся условиям среды. В ходе эволюции популяции живых организмов обретают различные свойства. Некоторые из них приспособлены к существованию в суровых, но стабильных условиях, например, в пустынях, полупустынях, тундрах. Примером могут служить популяции таких растений, как саксаул, тамариск, обитающие в пустынных зонах, или некоторые виды мхов, населяющих зоны тундры. Популяции таких организмов не приспособлены к резким изменениям условий жизни, они крайне чувствительны к возрастающему воздействию человека, легкоуязвимые и трудно поддаются восстановлению. </a:t>
            </a:r>
            <a:br>
              <a:rPr lang="ru-RU"/>
            </a:br>
            <a:r>
              <a:rPr lang="ru-RU"/>
              <a:t>Популяции других организмов, обитающих в зонах умеренного климата, в особенности популяции однолетних животных (большинство насекомых) и растений (некоторые виды трав), способны выдерживать значительные нарушения условий жизни. Колебания их численности обладает очень большой амплитудой. </a:t>
            </a:r>
            <a:br>
              <a:rPr lang="ru-RU"/>
            </a:br>
            <a:endParaRPr lang="ru-RU"/>
          </a:p>
          <a:p>
            <a:pPr>
              <a:lnSpc>
                <a:spcPct val="90000"/>
              </a:lnSpc>
            </a:pP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891FE-8B17-4234-BAF7-8054A3E2506B}" type="slidenum">
              <a:rPr lang="ru-RU"/>
              <a:pPr/>
              <a:t>5</a:t>
            </a:fld>
            <a:endParaRPr lang="ru-RU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ru-RU" sz="900"/>
              <a:t>Кривые роста численности популяций крайне идеализированы. На самом деле численность популяций не застывает на одном уровне, а постоянно колеблется вокруг некоторого среднего уровня в соответствии с изменяющимися условиями. Размах этих колебаний может быть различным, он будет определять тип динамики популяций. </a:t>
            </a:r>
          </a:p>
          <a:p>
            <a:pPr>
              <a:lnSpc>
                <a:spcPct val="80000"/>
              </a:lnSpc>
            </a:pPr>
            <a:r>
              <a:rPr lang="ru-RU" sz="900"/>
              <a:t>У многих  видов животных и растений колебания численности популяций бывают вызваны сезонными изменениями условий жизни (температуры, влажности. освещенности, пищевой обеспеченности и др.). Примерами сезонных колебаний численности популяций являются тучи комаров и обилие птиц в лесах в летний период, отсутствие таковых зимой. Связано это с сезонными нехватками тех или иных факторов (пищи, тепла, света).</a:t>
            </a:r>
          </a:p>
          <a:p>
            <a:pPr>
              <a:lnSpc>
                <a:spcPct val="80000"/>
              </a:lnSpc>
            </a:pPr>
            <a:r>
              <a:rPr lang="ru-RU" sz="900"/>
              <a:t> У некоторых популяций колебания чмсленности носят правильный циклический характер. К наиболее известным </a:t>
            </a:r>
            <a:r>
              <a:rPr lang="ru-RU" sz="900" b="1"/>
              <a:t>примерам циклических колебаний</a:t>
            </a:r>
            <a:r>
              <a:rPr lang="ru-RU" sz="900"/>
              <a:t> можно отнести колебания численности некоторых видов грызунов (зайцев, полевок, мышей, и их хищников (полярной совы, песцов, рыси). </a:t>
            </a:r>
          </a:p>
          <a:p>
            <a:pPr>
              <a:lnSpc>
                <a:spcPct val="80000"/>
              </a:lnSpc>
            </a:pPr>
            <a:r>
              <a:rPr lang="ru-RU" sz="900"/>
              <a:t>Личинки (гусеницы) лиственничной листовертки питаются хвоей лиственницы. Колебания численности этого насекомого носят циклический характер, пики размножения происходят примерно через 4-10 лет. Колебания численности этих видов определяются и динамикой биомассы деревьев, и колебаниями численности птиц, питающимися насекомыми. По мере возрастания массы деревьев в лесу наиболее крупные и старые деревья становятся восприимчивыми к гусеницам, листовертки – почкоеда и нередко погибают от повторяющегося уничтожения листьев. Отмирание и размножение древесины возвращают в лесную почву питательные вещества. Их используют для своего развития молодые деревья, менее чувствительные к нападению насекомых. Росту молодых деревьев способствует также увеличение освещенности из-за гибели старых деревьев с большими кронами. Тем временем птицы снижают плотность листовертки. Однако в результате роста деревьев ее численность вновь начинает увеличиваться и процесс повторяется. И, если рассматривать , существование хвойных лесов в больших промежутках, то становится ясно, что листовертка не представляет собой катастрофу – лес погиб, а способствует периодическому омолаживанию хвойного леса, и является неотъемлемой частью данной экосистемы.</a:t>
            </a:r>
          </a:p>
          <a:p>
            <a:pPr>
              <a:lnSpc>
                <a:spcPct val="80000"/>
              </a:lnSpc>
            </a:pPr>
            <a:r>
              <a:rPr lang="ru-RU" sz="900"/>
              <a:t>Известны колебания численности у саранчи. Некоторые виды саранчи существуют в двух разных формах: одиночной и стадной. При изменении плотности популяции одна форма превращается в другую. Они отличаются внешне, а также по поведению настолько, что ранее их принимали за разные формы. В одиночной форме саранча живет оседло и питается умеренно. Стадная форма отличается прожорливостью, беспокойством и стремлением к перемене мест, у них развиваются более длинные крылья. Сначала форма передвигается большими группами по земле, а после того, как окрылится, поднимается и летит огромными тучами на расстояния в сотни и тысячи километров от мест рождения. Тем самым снимается угроза перенаселенности этих мест. Размеры стай перелетной саранчи фантастические, некоторые стадии достигали многих миллионов тонн веса. Улетевшая саранча чаще всего оседает в местах, неблагоприятных для размножения, и через некоторое время погибает.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2A1262-EE4A-4230-B488-3B717340F1C2}" type="slidenum">
              <a:rPr lang="ru-RU"/>
              <a:pPr/>
              <a:t>6</a:t>
            </a:fld>
            <a:endParaRPr lang="ru-RU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-Итак, р</a:t>
            </a:r>
            <a:r>
              <a:rPr lang="ru-RU" i="1"/>
              <a:t>ост численности популяций никогда не бывает бесконечным. Почему? </a:t>
            </a:r>
            <a:br>
              <a:rPr lang="ru-RU" i="1"/>
            </a:br>
            <a:r>
              <a:rPr lang="ru-RU" i="1"/>
              <a:t>А потому, что безграничный рост губителен для любого вида, так как приводит к подрыву его жизнеобеспечения. При увеличении численности популяции включаются регуляторные системы природного сообщества – хищники, паразиты, возбудители инфекционных заболеваний. При еще более высокой плотности вступает в силу внутривидовая конкуренция. Вся эволюция видов шла в таком направлении, что выработались механизмы реакции на собственную плотность. Таким образом, на пути увеличения численности вида возникает множество последовательных преград, </a:t>
            </a:r>
            <a:r>
              <a:rPr lang="ru-RU" i="1" u="sng"/>
              <a:t>образующих надежную систему регуляции</a:t>
            </a:r>
            <a:r>
              <a:rPr lang="ru-RU" i="1"/>
              <a:t>. Поэтому, хотя в природе миллионы видов, большинство из них не дает вспышек массового размножения. Таким образом, регуляция численности – это способность популяции к самовосстановлению числа особей до своей обычной величины. Эта способность обеспечивается системой механизмов, которые как бы автоматически срабатывают, когда плотность популяции достигает или слишком высоких, или слишком низких значений.</a:t>
            </a:r>
            <a:br>
              <a:rPr lang="ru-RU" i="1"/>
            </a:br>
            <a:r>
              <a:rPr lang="ru-RU" i="1"/>
              <a:t>Существует несколько способов регуляции численности популяций:</a:t>
            </a:r>
          </a:p>
          <a:p>
            <a:r>
              <a:rPr lang="ru-RU" i="1"/>
              <a:t>1.  </a:t>
            </a:r>
            <a:r>
              <a:rPr lang="ru-RU"/>
              <a:t>Уменьшение плодовитости. При росте популяции снижается обеспеченность пищей, а у многих животных от потребления пищи зависит плодовитость: при увеличении численности плодовитость падает, и это предотвращает дальнейший рост популяции</a:t>
            </a:r>
          </a:p>
          <a:p>
            <a:r>
              <a:rPr lang="ru-RU"/>
              <a:t>2. Конкуренция («самоизреживание»). Это пример внутривидовых взаимодействий у растений. Молодые растения могут существовать при высокой плотности, не погибая. Но по мере роста у деревьев увеличиваются размеры кроны, усиливается взаимное затенение, начинает не хватать воды. В результате часть деревьев погибает, происходит «самоизреживание».</a:t>
            </a:r>
          </a:p>
          <a:p>
            <a:r>
              <a:rPr lang="ru-RU"/>
              <a:t>3. Распространение заболеваний. С ростом численности популяции вероятность передачи инфекций возрастает, часто возникают массовые заболевания, и смертность от них приводит к падению численности.</a:t>
            </a:r>
          </a:p>
          <a:p>
            <a:r>
              <a:rPr lang="ru-RU"/>
              <a:t>4. Поведенческие факторы. Они играют важную роль в регуляции плотности популяций у животных. Н., в популяциях многих грызунов, при высокой плотности, когда особи слишком часто встречаются друг с другом, у них нарастает агрессивность и возникают гормональные расстройства и у самок происходит рассасывание эмбрионов, численность перестает нарастать, что предотвращает перенаселение. Зайцы-беляки в период пика численности часто внезапно погибают от «шоковой болезни». У некоторых видов рыб при высоком обилии особей взрослые переходят на питание своей молодью, в результате чего численность популяции начинает снижаться.</a:t>
            </a:r>
          </a:p>
          <a:p>
            <a:r>
              <a:rPr lang="ru-RU"/>
              <a:t> Регуляция популяционных изменений – очень сложный процесс и взаимодействие разных популяций никогда не бывает односторонним: н., популяция хищника не только влияет на популяцию жертвы, но и сама испытывает ее влияние. Выстраивая графики мы обратим на это внимание.</a:t>
            </a:r>
          </a:p>
          <a:p>
            <a:r>
              <a:rPr lang="ru-RU"/>
              <a:t>Все эти способы регуляции объединяет то, что сигнал к их действию дает сама популяция, точнее ее плотность.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93E283-02B5-494D-A86C-EDFF746A5317}" type="slidenum">
              <a:rPr lang="ru-RU"/>
              <a:pPr/>
              <a:t>7</a:t>
            </a:fld>
            <a:endParaRPr lang="ru-RU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solidFill>
                  <a:schemeClr val="accent2"/>
                </a:solidFill>
              </a:rPr>
              <a:t>Современные представления о динамике популяций, построение и работа с моделями развития популяций дают возможность предсказывать изменение  численности отдельных видов, а также усиливать или ослаблять регуляторные связи в управлении их численностью. Обязательным условием для этого является глубокая изученность экологических связей конкретных популяций. </a:t>
            </a:r>
          </a:p>
          <a:p>
            <a:r>
              <a:rPr lang="ru-RU">
                <a:solidFill>
                  <a:schemeClr val="accent2"/>
                </a:solidFill>
              </a:rPr>
              <a:t>     ??? Как Вы думаете, люди каких профессий могут использовать подобные модели в своей профессиональной деятельности? (</a:t>
            </a:r>
            <a:r>
              <a:rPr lang="ru-RU" b="1">
                <a:solidFill>
                  <a:schemeClr val="accent2"/>
                </a:solidFill>
              </a:rPr>
              <a:t>егерь; эколог; лесник; работники сельского хозяйства (животноводство, растениеводство); работники рыбодобывающей отрасли; и др.</a:t>
            </a:r>
            <a:r>
              <a:rPr lang="ru-RU">
                <a:solidFill>
                  <a:schemeClr val="accent2"/>
                </a:solidFill>
              </a:rPr>
              <a:t>)</a:t>
            </a:r>
          </a:p>
          <a:p>
            <a:r>
              <a:rPr lang="ru-RU">
                <a:solidFill>
                  <a:schemeClr val="accent2"/>
                </a:solidFill>
              </a:rPr>
              <a:t>     ??? Возможно ли применение биологических моделей развития популяций в повседневной жизни и народном хозяйстве?</a:t>
            </a:r>
          </a:p>
          <a:p>
            <a:pPr algn="ctr"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В последнее время человек всё больше и больше вмешивается в природные процессы. Исследуя модели развития популяций, можно сохранить видовое разнообразие растений и животных, чтобы не пришлось заносить их в Красную книгу.</a:t>
            </a:r>
          </a:p>
          <a:p>
            <a:endParaRPr lang="ru-RU">
              <a:solidFill>
                <a:schemeClr val="accent2"/>
              </a:solidFill>
            </a:endParaRP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9B34EB-4FB7-4C21-9B97-A08C2AD010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CCBC753-483D-43DC-9B59-E63A95D0D2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992A021-A193-47ED-AEA3-DAF80A2623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DC461-B3DF-4FB0-A686-19218C3DFED2}" type="datetimeFigureOut">
              <a:rPr lang="ru-RU" smtClean="0"/>
              <a:t>03.11.2011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F7F9F-2504-444E-A527-0831670DDD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jpeg"/><Relationship Id="rId5" Type="http://schemas.openxmlformats.org/officeDocument/2006/relationships/image" Target="../media/image8.gif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65163" y="388938"/>
            <a:ext cx="7759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AB180D"/>
                </a:solidFill>
                <a:latin typeface="Times New Roman" pitchFamily="18" charset="0"/>
              </a:rPr>
              <a:t>Популяция, её показатели</a:t>
            </a:r>
            <a:r>
              <a:rPr lang="ru-RU" sz="2400">
                <a:latin typeface="Times New Roman" pitchFamily="18" charset="0"/>
              </a:rPr>
              <a:t> 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358775" y="1276350"/>
            <a:ext cx="1617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  <a:latin typeface="Times New Roman" pitchFamily="18" charset="0"/>
              </a:rPr>
              <a:t>Популяция 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1627188" y="1262063"/>
            <a:ext cx="6624637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ru-RU" sz="1600" b="1">
                <a:solidFill>
                  <a:schemeClr val="accent2"/>
                </a:solidFill>
                <a:latin typeface="Times New Roman" pitchFamily="18" charset="0"/>
              </a:rPr>
              <a:t>– это группа одновидовых организмов, занимающих определенный участок территории внутри ареала вида, свободно скрещивающихся между собой и частично или полностью изолированных от других популяций.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358775" y="4676775"/>
            <a:ext cx="2455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  <a:latin typeface="Times New Roman" pitchFamily="18" charset="0"/>
              </a:rPr>
              <a:t>Условия, влияющие на численность популяции 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2693988" y="4681538"/>
            <a:ext cx="5473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chemeClr val="accent2"/>
                </a:solidFill>
                <a:latin typeface="Times New Roman" pitchFamily="18" charset="0"/>
              </a:rPr>
              <a:t>– пищевые ресурсы, ограниченность ареала обитания, эпидемии, болезни, природные катастрофы и т.д. </a:t>
            </a: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358775" y="5562600"/>
            <a:ext cx="15970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  <a:latin typeface="Times New Roman" pitchFamily="18" charset="0"/>
              </a:rPr>
              <a:t>Ёмкость среды </a:t>
            </a: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1911350" y="5468938"/>
            <a:ext cx="54721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solidFill>
                  <a:schemeClr val="accent2"/>
                </a:solidFill>
                <a:latin typeface="Times New Roman" pitchFamily="18" charset="0"/>
              </a:rPr>
              <a:t>– </a:t>
            </a:r>
            <a:r>
              <a:rPr lang="ru-RU" sz="1600" b="1">
                <a:solidFill>
                  <a:schemeClr val="accent2"/>
                </a:solidFill>
                <a:latin typeface="Times New Roman" pitchFamily="18" charset="0"/>
              </a:rPr>
              <a:t>способность территории вмещать определённое количество особей.</a:t>
            </a:r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2093913" y="3598863"/>
            <a:ext cx="61261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chemeClr val="accent2"/>
                </a:solidFill>
                <a:latin typeface="Times New Roman" pitchFamily="18" charset="0"/>
              </a:rPr>
              <a:t>– биомасса, плотность расселения, общая численность, скорость роста численности, продолжительность жизни, рождаемость, смертность, возрастной состав.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358775" y="3598863"/>
            <a:ext cx="22256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FF3300"/>
                </a:solidFill>
                <a:latin typeface="Times New Roman" pitchFamily="18" charset="0"/>
              </a:rPr>
              <a:t>Демографические</a:t>
            </a:r>
          </a:p>
          <a:p>
            <a:r>
              <a:rPr lang="ru-RU" sz="1600" b="1">
                <a:solidFill>
                  <a:srgbClr val="FF3300"/>
                </a:solidFill>
                <a:latin typeface="Times New Roman" pitchFamily="18" charset="0"/>
              </a:rPr>
              <a:t>показатели</a:t>
            </a:r>
          </a:p>
        </p:txBody>
      </p:sp>
      <p:sp>
        <p:nvSpPr>
          <p:cNvPr id="40993" name="Text Box 33"/>
          <p:cNvSpPr txBox="1">
            <a:spLocks noChangeArrowheads="1"/>
          </p:cNvSpPr>
          <p:nvPr/>
        </p:nvSpPr>
        <p:spPr bwMode="auto">
          <a:xfrm>
            <a:off x="1749425" y="3101975"/>
            <a:ext cx="3195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chemeClr val="accent2"/>
                </a:solidFill>
                <a:latin typeface="Times New Roman" pitchFamily="18" charset="0"/>
              </a:rPr>
              <a:t>– это единица вида и эволюции.</a:t>
            </a:r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1679575" y="2366963"/>
            <a:ext cx="52720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chemeClr val="accent2"/>
                </a:solidFill>
                <a:latin typeface="Times New Roman" pitchFamily="18" charset="0"/>
              </a:rPr>
              <a:t>– элементарная эволюционная единица, именно на уровне популяций идет эволюция.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2" grpId="0"/>
      <p:bldP spid="40976" grpId="0"/>
      <p:bldP spid="40981" grpId="0"/>
      <p:bldP spid="40989" grpId="0"/>
      <p:bldP spid="409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13" y="0"/>
            <a:ext cx="5846762" cy="1143000"/>
          </a:xfrm>
        </p:spPr>
        <p:txBody>
          <a:bodyPr/>
          <a:lstStyle/>
          <a:p>
            <a:r>
              <a:rPr lang="ru-RU" b="1">
                <a:solidFill>
                  <a:srgbClr val="AB180D"/>
                </a:solidFill>
                <a:latin typeface="Times New Roman" pitchFamily="18" charset="0"/>
              </a:rPr>
              <a:t>Примеры популяций</a:t>
            </a:r>
          </a:p>
        </p:txBody>
      </p:sp>
      <p:pic>
        <p:nvPicPr>
          <p:cNvPr id="58372" name="Picture 4" descr="iCA1Z6ER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7850" y="1354138"/>
            <a:ext cx="1682750" cy="1265237"/>
          </a:xfrm>
          <a:prstGeom prst="rect">
            <a:avLst/>
          </a:prstGeom>
          <a:noFill/>
        </p:spPr>
      </p:pic>
      <p:pic>
        <p:nvPicPr>
          <p:cNvPr id="58373" name="Picture 5" descr="iCA559CV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4425" y="3249613"/>
            <a:ext cx="1270000" cy="1244600"/>
          </a:xfrm>
          <a:prstGeom prst="rect">
            <a:avLst/>
          </a:prstGeom>
          <a:noFill/>
        </p:spPr>
      </p:pic>
      <p:pic>
        <p:nvPicPr>
          <p:cNvPr id="58375" name="Picture 7" descr="iCAZ9XOY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0388" y="3279775"/>
            <a:ext cx="1943100" cy="1439863"/>
          </a:xfrm>
          <a:prstGeom prst="rect">
            <a:avLst/>
          </a:prstGeom>
          <a:noFill/>
        </p:spPr>
      </p:pic>
      <p:pic>
        <p:nvPicPr>
          <p:cNvPr id="58376" name="Picture 8" descr="iCA0ID0Y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03963" y="1368425"/>
            <a:ext cx="1849437" cy="1220788"/>
          </a:xfrm>
          <a:prstGeom prst="rect">
            <a:avLst/>
          </a:prstGeom>
          <a:noFill/>
        </p:spPr>
      </p:pic>
      <p:pic>
        <p:nvPicPr>
          <p:cNvPr id="58377" name="Picture 9" descr="iCAG1H93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72213" y="3213100"/>
            <a:ext cx="1879600" cy="1409700"/>
          </a:xfrm>
          <a:prstGeom prst="rect">
            <a:avLst/>
          </a:prstGeom>
          <a:noFill/>
        </p:spPr>
      </p:pic>
      <p:pic>
        <p:nvPicPr>
          <p:cNvPr id="58378" name="Picture 10" descr="Водяные лили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19463" y="1335088"/>
            <a:ext cx="2114550" cy="1327150"/>
          </a:xfrm>
          <a:prstGeom prst="rect">
            <a:avLst/>
          </a:prstGeom>
          <a:noFill/>
        </p:spPr>
      </p:pic>
      <p:pic>
        <p:nvPicPr>
          <p:cNvPr id="58379" name="Picture 11" descr="Лиственница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82650" y="4808538"/>
            <a:ext cx="7143750" cy="18573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16163"/>
            <a:ext cx="7772400" cy="768350"/>
          </a:xfrm>
        </p:spPr>
        <p:txBody>
          <a:bodyPr/>
          <a:lstStyle/>
          <a:p>
            <a:pPr>
              <a:buClr>
                <a:schemeClr val="accent2"/>
              </a:buClr>
              <a:buSzPct val="90000"/>
            </a:pPr>
            <a:r>
              <a:rPr lang="ru-RU" sz="2000" b="1">
                <a:solidFill>
                  <a:schemeClr val="accent2"/>
                </a:solidFill>
                <a:latin typeface="Courier New" pitchFamily="49" charset="0"/>
              </a:rPr>
              <a:t>колебания или изменения численности популяций во времени;</a:t>
            </a:r>
          </a:p>
        </p:txBody>
      </p:sp>
      <p:sp>
        <p:nvSpPr>
          <p:cNvPr id="62475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>
                <a:solidFill>
                  <a:srgbClr val="AB180D"/>
                </a:solidFill>
                <a:latin typeface="Arial" charset="0"/>
              </a:rPr>
              <a:t> </a:t>
            </a:r>
            <a:r>
              <a:rPr lang="ru-RU">
                <a:solidFill>
                  <a:srgbClr val="AB180D"/>
                </a:solidFill>
                <a:latin typeface="Times New Roman" pitchFamily="18" charset="0"/>
              </a:rPr>
              <a:t>Динамика популяций, как биологическое явление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838200" y="4257675"/>
            <a:ext cx="74342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  <a:latin typeface="Times New Roman" pitchFamily="18" charset="0"/>
              </a:rPr>
              <a:t>Вывод: популяция не может сосуществовать без постоянных изменений, так как за счет них она приспосабливается к изменяющимся условиям среды</a:t>
            </a: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827088" y="2894013"/>
            <a:ext cx="78438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SzPct val="90000"/>
              <a:buFontTx/>
              <a:buChar char="•"/>
            </a:pPr>
            <a:r>
              <a:rPr lang="ru-RU" sz="2000" b="1" i="1">
                <a:solidFill>
                  <a:schemeClr val="accent2"/>
                </a:solidFill>
                <a:latin typeface="Courier New" pitchFamily="49" charset="0"/>
              </a:rPr>
              <a:t>это процессы изменений ее основных демографических показателей во времени – численности, биомассы, популяционной структуры (возрастного состава).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  <p:bldP spid="62476" grpId="0"/>
      <p:bldP spid="624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8125"/>
            <a:ext cx="7891463" cy="1123950"/>
          </a:xfrm>
          <a:noFill/>
        </p:spPr>
        <p:txBody>
          <a:bodyPr>
            <a:normAutofit fontScale="90000"/>
          </a:bodyPr>
          <a:lstStyle/>
          <a:p>
            <a:r>
              <a:rPr lang="ru-RU">
                <a:solidFill>
                  <a:srgbClr val="AB180D"/>
                </a:solidFill>
                <a:latin typeface="Arial" charset="0"/>
              </a:rPr>
              <a:t> </a:t>
            </a:r>
            <a:r>
              <a:rPr lang="ru-RU" b="1">
                <a:solidFill>
                  <a:srgbClr val="AB180D"/>
                </a:solidFill>
                <a:latin typeface="Times New Roman" pitchFamily="18" charset="0"/>
              </a:rPr>
              <a:t>Колебания численности особей в популяции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1525" y="1476375"/>
            <a:ext cx="3035300" cy="561975"/>
          </a:xfrm>
          <a:noFill/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Blip>
                <a:blip r:embed="rId2"/>
              </a:buBlip>
            </a:pPr>
            <a:r>
              <a:rPr lang="ru-RU" sz="2400"/>
              <a:t> </a:t>
            </a:r>
            <a:r>
              <a:rPr lang="ru-RU">
                <a:solidFill>
                  <a:srgbClr val="680F08"/>
                </a:solidFill>
              </a:rPr>
              <a:t>Сезонные.</a:t>
            </a:r>
          </a:p>
        </p:txBody>
      </p:sp>
      <p:pic>
        <p:nvPicPr>
          <p:cNvPr id="88068" name="Picture 4" descr="Комары2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624513" y="2055813"/>
            <a:ext cx="2684462" cy="1946275"/>
          </a:xfrm>
          <a:noFill/>
          <a:ln/>
        </p:spPr>
      </p:pic>
      <p:pic>
        <p:nvPicPr>
          <p:cNvPr id="88072" name="Picture 8" descr="Одуванчики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6250" y="4835525"/>
            <a:ext cx="1905000" cy="1435100"/>
          </a:xfrm>
          <a:prstGeom prst="rect">
            <a:avLst/>
          </a:prstGeom>
          <a:noFill/>
        </p:spPr>
      </p:pic>
      <p:pic>
        <p:nvPicPr>
          <p:cNvPr id="88074" name="Picture 10" descr="Воробьи1"/>
          <p:cNvPicPr>
            <a:picLocks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5902325" y="4321175"/>
            <a:ext cx="2451100" cy="1766888"/>
          </a:xfrm>
          <a:noFill/>
          <a:ln/>
        </p:spPr>
      </p:pic>
      <p:pic>
        <p:nvPicPr>
          <p:cNvPr id="88076" name="Picture 12" descr="Стая птиц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47775" y="1976438"/>
            <a:ext cx="3981450" cy="2652712"/>
          </a:xfrm>
          <a:prstGeom prst="rect">
            <a:avLst/>
          </a:prstGeom>
          <a:noFill/>
        </p:spPr>
      </p:pic>
      <p:pic>
        <p:nvPicPr>
          <p:cNvPr id="88077" name="Picture 13" descr="Васильки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94050" y="4848225"/>
            <a:ext cx="1951038" cy="14636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422400"/>
          </a:xfrm>
        </p:spPr>
        <p:txBody>
          <a:bodyPr>
            <a:normAutofit fontScale="90000"/>
          </a:bodyPr>
          <a:lstStyle/>
          <a:p>
            <a:r>
              <a:rPr lang="ru-RU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Колебания численности особей в популяции</a:t>
            </a:r>
          </a:p>
        </p:txBody>
      </p:sp>
      <p:pic>
        <p:nvPicPr>
          <p:cNvPr id="57348" name="Picture 4" descr="1 006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41363" y="2771775"/>
            <a:ext cx="3182937" cy="2484438"/>
          </a:xfrm>
          <a:noFill/>
          <a:ln/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588125" y="6092825"/>
            <a:ext cx="2232025" cy="431800"/>
            <a:chOff x="3515" y="3748"/>
            <a:chExt cx="1588" cy="317"/>
          </a:xfrm>
        </p:grpSpPr>
        <p:sp>
          <p:nvSpPr>
            <p:cNvPr id="57351" name="AutoShape 7">
              <a:hlinkClick r:id="" action="ppaction://hlinkshowjump?jump=firstslide" highlightClick="1"/>
            </p:cNvPr>
            <p:cNvSpPr>
              <a:spLocks noChangeArrowheads="1"/>
            </p:cNvSpPr>
            <p:nvPr/>
          </p:nvSpPr>
          <p:spPr bwMode="auto">
            <a:xfrm>
              <a:off x="3515" y="3748"/>
              <a:ext cx="317" cy="317"/>
            </a:xfrm>
            <a:prstGeom prst="actionButtonHome">
              <a:avLst/>
            </a:prstGeom>
            <a:solidFill>
              <a:schemeClr val="folHlink"/>
            </a:solidFill>
            <a:ln w="158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2" name="AutoShape 8">
              <a:hlinkClick r:id="" action="ppaction://hlinkshowjump?jump=previousslide" highlightClick="1"/>
            </p:cNvPr>
            <p:cNvSpPr>
              <a:spLocks noChangeArrowheads="1"/>
            </p:cNvSpPr>
            <p:nvPr/>
          </p:nvSpPr>
          <p:spPr bwMode="auto">
            <a:xfrm>
              <a:off x="3833" y="3748"/>
              <a:ext cx="318" cy="317"/>
            </a:xfrm>
            <a:prstGeom prst="actionButtonBackPrevious">
              <a:avLst/>
            </a:prstGeom>
            <a:solidFill>
              <a:schemeClr val="folHlink"/>
            </a:solidFill>
            <a:ln w="158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3" name="AutoShape 9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4150" y="3748"/>
              <a:ext cx="317" cy="317"/>
            </a:xfrm>
            <a:prstGeom prst="actionButtonForwardNext">
              <a:avLst/>
            </a:prstGeom>
            <a:solidFill>
              <a:schemeClr val="folHlink"/>
            </a:solidFill>
            <a:ln w="158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4" name="AutoShape 10">
              <a:hlinkClick r:id="" action="ppaction://hlinkshowjump?jump=lastslide" highlightClick="1"/>
            </p:cNvPr>
            <p:cNvSpPr>
              <a:spLocks noChangeArrowheads="1"/>
            </p:cNvSpPr>
            <p:nvPr/>
          </p:nvSpPr>
          <p:spPr bwMode="auto">
            <a:xfrm>
              <a:off x="4468" y="3748"/>
              <a:ext cx="317" cy="317"/>
            </a:xfrm>
            <a:prstGeom prst="actionButtonEnd">
              <a:avLst/>
            </a:prstGeom>
            <a:solidFill>
              <a:schemeClr val="folHlink"/>
            </a:solidFill>
            <a:ln w="158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5" name="AutoShape 11">
              <a:hlinkClick r:id="" action="ppaction://hlinkshowjump?jump=endshow" highlightClick="1"/>
            </p:cNvPr>
            <p:cNvSpPr>
              <a:spLocks noChangeArrowheads="1"/>
            </p:cNvSpPr>
            <p:nvPr/>
          </p:nvSpPr>
          <p:spPr bwMode="auto">
            <a:xfrm>
              <a:off x="4785" y="3748"/>
              <a:ext cx="318" cy="317"/>
            </a:xfrm>
            <a:prstGeom prst="actionButtonBlank">
              <a:avLst/>
            </a:prstGeom>
            <a:solidFill>
              <a:schemeClr val="folHlink"/>
            </a:solidFill>
            <a:ln w="158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>
                  <a:solidFill>
                    <a:schemeClr val="accent2"/>
                  </a:solidFill>
                  <a:latin typeface="Times New Roman" pitchFamily="18" charset="0"/>
                  <a:sym typeface="Webdings" pitchFamily="18" charset="2"/>
                </a:rPr>
                <a:t></a:t>
              </a:r>
              <a:endParaRPr lang="ru-RU" sz="2400">
                <a:latin typeface="Times New Roman" pitchFamily="18" charset="0"/>
              </a:endParaRPr>
            </a:p>
          </p:txBody>
        </p:sp>
      </p:grpSp>
      <p:pic>
        <p:nvPicPr>
          <p:cNvPr id="57356" name="Picture 12" descr="Миграция саранчи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389438" y="4467225"/>
            <a:ext cx="1698625" cy="1981200"/>
          </a:xfrm>
          <a:noFill/>
          <a:ln/>
        </p:spPr>
      </p:pic>
      <p:sp>
        <p:nvSpPr>
          <p:cNvPr id="57359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1235075" y="2174875"/>
            <a:ext cx="3494088" cy="635000"/>
          </a:xfrm>
          <a:noFill/>
          <a:ln/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Blip>
                <a:blip r:embed="rId5"/>
              </a:buBlip>
            </a:pPr>
            <a:r>
              <a:rPr lang="ru-RU" sz="2800"/>
              <a:t> </a:t>
            </a:r>
            <a:r>
              <a:rPr lang="ru-RU">
                <a:solidFill>
                  <a:srgbClr val="680F08"/>
                </a:solidFill>
              </a:rPr>
              <a:t>Циклические.</a:t>
            </a:r>
          </a:p>
        </p:txBody>
      </p:sp>
      <p:pic>
        <p:nvPicPr>
          <p:cNvPr id="57360" name="Picture 16" descr="Листовертк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71975" y="1966913"/>
            <a:ext cx="4013200" cy="23431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/>
          <a:lstStyle/>
          <a:p>
            <a:r>
              <a:rPr lang="ru-RU" b="1">
                <a:solidFill>
                  <a:srgbClr val="AB180D"/>
                </a:solidFill>
                <a:latin typeface="Times New Roman" pitchFamily="18" charset="0"/>
              </a:rPr>
              <a:t>Способы регуляции численности популяций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302125" cy="4114800"/>
          </a:xfrm>
        </p:spPr>
        <p:txBody>
          <a:bodyPr/>
          <a:lstStyle/>
          <a:p>
            <a:r>
              <a:rPr lang="ru-RU" sz="2800">
                <a:solidFill>
                  <a:srgbClr val="680F08"/>
                </a:solidFill>
                <a:latin typeface="Times New Roman" pitchFamily="18" charset="0"/>
              </a:rPr>
              <a:t>Уменьшение плодовитости</a:t>
            </a:r>
          </a:p>
          <a:p>
            <a:r>
              <a:rPr lang="ru-RU" sz="2800">
                <a:solidFill>
                  <a:srgbClr val="680F08"/>
                </a:solidFill>
                <a:latin typeface="Times New Roman" pitchFamily="18" charset="0"/>
              </a:rPr>
              <a:t>Конкуренция («самоизреживание»)</a:t>
            </a:r>
          </a:p>
          <a:p>
            <a:r>
              <a:rPr lang="ru-RU" sz="2800">
                <a:solidFill>
                  <a:srgbClr val="680F08"/>
                </a:solidFill>
                <a:latin typeface="Times New Roman" pitchFamily="18" charset="0"/>
              </a:rPr>
              <a:t>Распространение заболеваний</a:t>
            </a:r>
          </a:p>
          <a:p>
            <a:r>
              <a:rPr lang="ru-RU" sz="2800">
                <a:solidFill>
                  <a:srgbClr val="680F08"/>
                </a:solidFill>
                <a:latin typeface="Times New Roman" pitchFamily="18" charset="0"/>
              </a:rPr>
              <a:t>Поведенческие факторы</a:t>
            </a:r>
          </a:p>
          <a:p>
            <a:endParaRPr lang="ru-RU" sz="2800">
              <a:solidFill>
                <a:srgbClr val="680F08"/>
              </a:solidFill>
              <a:latin typeface="Times New Roman" pitchFamily="18" charset="0"/>
            </a:endParaRPr>
          </a:p>
        </p:txBody>
      </p:sp>
      <p:pic>
        <p:nvPicPr>
          <p:cNvPr id="60428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0938" y="2286000"/>
            <a:ext cx="3889375" cy="30718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81013" y="609600"/>
            <a:ext cx="8662987" cy="2111375"/>
          </a:xfrm>
        </p:spPr>
        <p:txBody>
          <a:bodyPr>
            <a:normAutofit fontScale="90000"/>
          </a:bodyPr>
          <a:lstStyle/>
          <a:p>
            <a:r>
              <a:rPr lang="ru-RU" sz="3200" b="1">
                <a:latin typeface="Times New Roman" pitchFamily="18" charset="0"/>
              </a:rPr>
              <a:t>Значение исследований моделей развития популяций</a:t>
            </a:r>
            <a:br>
              <a:rPr lang="ru-RU" sz="3200" b="1">
                <a:latin typeface="Times New Roman" pitchFamily="18" charset="0"/>
              </a:rPr>
            </a:br>
            <a:r>
              <a:rPr lang="ru-RU" sz="4000"/>
              <a:t> </a:t>
            </a:r>
            <a:r>
              <a:rPr lang="ru-RU" sz="1800" b="1">
                <a:solidFill>
                  <a:srgbClr val="CC0000"/>
                </a:solidFill>
              </a:rPr>
              <a:t>Будущее человечества, жизнь наших детей, внуков и более отдалённых потомков целиком зависят от совместных усилий людей, населяющих Землю сегодня.</a:t>
            </a:r>
            <a:br>
              <a:rPr lang="ru-RU" sz="1800" b="1">
                <a:solidFill>
                  <a:srgbClr val="CC0000"/>
                </a:solidFill>
              </a:rPr>
            </a:br>
            <a:r>
              <a:rPr lang="ru-RU" sz="1800" b="1">
                <a:solidFill>
                  <a:srgbClr val="CC0000"/>
                </a:solidFill>
              </a:rPr>
              <a:t>				Академик А. Виноградов, геофизик</a:t>
            </a:r>
            <a:br>
              <a:rPr lang="ru-RU" sz="1800" b="1">
                <a:solidFill>
                  <a:srgbClr val="CC0000"/>
                </a:solidFill>
              </a:rPr>
            </a:br>
            <a:endParaRPr lang="ru-RU" sz="1800" b="1">
              <a:solidFill>
                <a:srgbClr val="CC0000"/>
              </a:solidFill>
            </a:endParaRPr>
          </a:p>
        </p:txBody>
      </p:sp>
      <p:pic>
        <p:nvPicPr>
          <p:cNvPr id="59396" name="Picture 4" descr="0010"/>
          <p:cNvPicPr>
            <a:picLocks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348038" y="3044825"/>
            <a:ext cx="1936750" cy="1371600"/>
          </a:xfrm>
          <a:noFill/>
          <a:ln/>
        </p:spPr>
      </p:pic>
      <p:pic>
        <p:nvPicPr>
          <p:cNvPr id="59398" name="Picture 6" descr="YA_507"/>
          <p:cNvPicPr>
            <a:picLocks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5746750" y="2917825"/>
            <a:ext cx="2257425" cy="1417638"/>
          </a:xfrm>
          <a:noFill/>
          <a:ln/>
        </p:spPr>
      </p:pic>
      <p:pic>
        <p:nvPicPr>
          <p:cNvPr id="59419" name="Picture 27" descr="0014"/>
          <p:cNvPicPr>
            <a:picLocks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6191250" y="4843463"/>
            <a:ext cx="1873250" cy="1244600"/>
          </a:xfrm>
          <a:noFill/>
          <a:ln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2575" y="2832100"/>
            <a:ext cx="2592388" cy="3384550"/>
            <a:chOff x="3696" y="1616"/>
            <a:chExt cx="1633" cy="2132"/>
          </a:xfrm>
        </p:grpSpPr>
        <p:sp>
          <p:nvSpPr>
            <p:cNvPr id="59401" name="Rectangle 9"/>
            <p:cNvSpPr>
              <a:spLocks noChangeArrowheads="1"/>
            </p:cNvSpPr>
            <p:nvPr/>
          </p:nvSpPr>
          <p:spPr bwMode="auto">
            <a:xfrm>
              <a:off x="3696" y="1616"/>
              <a:ext cx="1633" cy="213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pic>
          <p:nvPicPr>
            <p:cNvPr id="59402" name="Picture 10" descr="animal010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87" y="2478"/>
              <a:ext cx="589" cy="589"/>
            </a:xfrm>
            <a:prstGeom prst="rect">
              <a:avLst/>
            </a:prstGeom>
            <a:noFill/>
          </p:spPr>
        </p:pic>
        <p:pic>
          <p:nvPicPr>
            <p:cNvPr id="59403" name="Picture 11" descr="animal010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649" y="3067"/>
              <a:ext cx="590" cy="590"/>
            </a:xfrm>
            <a:prstGeom prst="rect">
              <a:avLst/>
            </a:prstGeom>
            <a:noFill/>
          </p:spPr>
        </p:pic>
        <p:pic>
          <p:nvPicPr>
            <p:cNvPr id="59404" name="Picture 12" descr="tiger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467" y="2524"/>
              <a:ext cx="762" cy="508"/>
            </a:xfrm>
            <a:prstGeom prst="rect">
              <a:avLst/>
            </a:prstGeom>
            <a:noFill/>
          </p:spPr>
        </p:pic>
        <p:pic>
          <p:nvPicPr>
            <p:cNvPr id="59405" name="Picture 13" descr="flamingo_01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96" y="3158"/>
              <a:ext cx="589" cy="590"/>
            </a:xfrm>
            <a:prstGeom prst="rect">
              <a:avLst/>
            </a:prstGeom>
            <a:noFill/>
          </p:spPr>
        </p:pic>
        <p:pic>
          <p:nvPicPr>
            <p:cNvPr id="59406" name="Picture 14" descr="animal0058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286" y="3294"/>
              <a:ext cx="363" cy="363"/>
            </a:xfrm>
            <a:prstGeom prst="rect">
              <a:avLst/>
            </a:prstGeom>
            <a:noFill/>
          </p:spPr>
        </p:pic>
      </p:grpSp>
      <p:sp>
        <p:nvSpPr>
          <p:cNvPr id="59415" name="WordArt 23"/>
          <p:cNvSpPr>
            <a:spLocks noChangeArrowheads="1" noChangeShapeType="1" noTextEdit="1"/>
          </p:cNvSpPr>
          <p:nvPr/>
        </p:nvSpPr>
        <p:spPr bwMode="auto">
          <a:xfrm>
            <a:off x="587375" y="3138488"/>
            <a:ext cx="2159000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КРАСНАЯ КНИГА</a:t>
            </a:r>
          </a:p>
        </p:txBody>
      </p:sp>
      <p:pic>
        <p:nvPicPr>
          <p:cNvPr id="59421" name="Picture 29" descr="A_545"/>
          <p:cNvPicPr>
            <a:picLocks noChangeAspect="1" noChangeArrowheads="1"/>
          </p:cNvPicPr>
          <p:nvPr>
            <p:ph sz="quarter" idx="4"/>
          </p:nvPr>
        </p:nvPicPr>
        <p:blipFill>
          <a:blip r:embed="rId11"/>
          <a:srcRect/>
          <a:stretch>
            <a:fillRect/>
          </a:stretch>
        </p:blipFill>
        <p:spPr>
          <a:xfrm>
            <a:off x="3892550" y="4637088"/>
            <a:ext cx="1198563" cy="19812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1132</Words>
  <Application>Microsoft Office PowerPoint</Application>
  <PresentationFormat>Экран (4:3)</PresentationFormat>
  <Paragraphs>67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Примеры популяций</vt:lpstr>
      <vt:lpstr> Динамика популяций, как биологическое явление</vt:lpstr>
      <vt:lpstr> Колебания численности особей в популяции</vt:lpstr>
      <vt:lpstr> Колебания численности особей в популяции</vt:lpstr>
      <vt:lpstr>Способы регуляции численности популяций</vt:lpstr>
      <vt:lpstr>Значение исследований моделей развития популяций  Будущее человечества, жизнь наших детей, внуков и более отдалённых потомков целиком зависят от совместных усилий людей, населяющих Землю сегодня.     Академик А. Виноградов, геофизик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САНЯ</dc:creator>
  <cp:lastModifiedBy>САНЯ</cp:lastModifiedBy>
  <cp:revision>3</cp:revision>
  <dcterms:created xsi:type="dcterms:W3CDTF">2011-11-03T14:05:51Z</dcterms:created>
  <dcterms:modified xsi:type="dcterms:W3CDTF">2011-11-03T14:24:31Z</dcterms:modified>
</cp:coreProperties>
</file>