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F1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DEC4-7230-4C12-A133-EAB44E7BA17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426E-ACB9-4BFC-AF6F-97F1350A1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DEC4-7230-4C12-A133-EAB44E7BA17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426E-ACB9-4BFC-AF6F-97F1350A1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DEC4-7230-4C12-A133-EAB44E7BA17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426E-ACB9-4BFC-AF6F-97F1350A1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DEC4-7230-4C12-A133-EAB44E7BA17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426E-ACB9-4BFC-AF6F-97F1350A1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DEC4-7230-4C12-A133-EAB44E7BA17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426E-ACB9-4BFC-AF6F-97F1350A1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DEC4-7230-4C12-A133-EAB44E7BA17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426E-ACB9-4BFC-AF6F-97F1350A1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DEC4-7230-4C12-A133-EAB44E7BA17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426E-ACB9-4BFC-AF6F-97F1350A1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DEC4-7230-4C12-A133-EAB44E7BA17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426E-ACB9-4BFC-AF6F-97F1350A1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DEC4-7230-4C12-A133-EAB44E7BA17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426E-ACB9-4BFC-AF6F-97F1350A1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DEC4-7230-4C12-A133-EAB44E7BA17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426E-ACB9-4BFC-AF6F-97F1350A1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DEC4-7230-4C12-A133-EAB44E7BA17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426E-ACB9-4BFC-AF6F-97F1350A1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DEC4-7230-4C12-A133-EAB44E7BA17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426E-ACB9-4BFC-AF6F-97F1350A1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500306"/>
            <a:ext cx="8786874" cy="13858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Игра «Обитатели белорусских просторов»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Untitled-Scanned-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28"/>
            <a:ext cx="3071834" cy="2329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17899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4000504"/>
            <a:ext cx="3238509" cy="257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1" y="4000504"/>
            <a:ext cx="3429011" cy="257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571868" y="4069788"/>
            <a:ext cx="1714512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ГУО «Средняя школа № 23 </a:t>
            </a: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Орши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биологии</a:t>
            </a: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Крикунова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О.В.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4282" y="214290"/>
            <a:ext cx="421484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Один из самых крупных зверей нашей страны. Длина тела самца 2,5-3 м, хвоста 12-13 см, высота в холке до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2,35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м, масса 300-400 кг. Самки насколько меньше, их масса достигает 200 кг. Голова большая,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горбоносая, с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подвижной верхней  губой, нависающей над нижней.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14876" y="571480"/>
            <a:ext cx="41354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Уши большие, подвижные, глаза маленькие. Шерсть длинная, густая, ее окраска темно-бурая, ноги светлые.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86314" y="2143116"/>
            <a:ext cx="40639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редпочитает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молодые леса, зарастающие гари и лесосеки, расположенные среди участков старого леса, а также пойменные леса с густыми зарослями ивняка вблизи лесных болот и водоемов, богатых водно-болотной растительностью. Очень ловок в движениях, может проходить любые  топкие болота.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2" y="5643578"/>
            <a:ext cx="4086196" cy="95567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i="1" dirty="0" smtClean="0">
                <a:solidFill>
                  <a:srgbClr val="FF0000"/>
                </a:solidFill>
              </a:rPr>
              <a:t>Лось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4214842" cy="3714776"/>
          </a:xfrm>
          <a:prstGeom prst="rect">
            <a:avLst/>
          </a:prstGeom>
          <a:noFill/>
          <a:ln w="127000" cmpd="tri">
            <a:solidFill>
              <a:srgbClr val="00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«Птицы родного края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 библейских сказаниях»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5000636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Птицы привлекали внимание людей многие века: они летали.  Этого человек не мог, как ни старался. Человек мечтал о крыльях, но оставался бессилен.  Птицы часто становились созданиями сказочными и даже божественными.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3116"/>
            <a:ext cx="3071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Есть одна планета-сад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В этом космосе холодном.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Только здесь леса шумят,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Птиц скликая перелётных.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ІІІ  в. считалось преступлением разорить гнездо  или убить эту птицу в окрестностях деревни.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Вероятно, на это повлияло давнее представление о нём как о вестнике весны.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Только Оксана\природа фото\природа\IMG_08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85728"/>
            <a:ext cx="3357586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214818"/>
            <a:ext cx="49292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Христиане охраняли персонажей  библейских сказаний.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 птица  при распятии Христа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вытаскивал гвозди, поэтому её клюв имеет форму клещей.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488" y="2285992"/>
            <a:ext cx="2500330" cy="7143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Скворец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714612" y="5857892"/>
            <a:ext cx="250033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Клёст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86124"/>
            <a:ext cx="3805241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000108"/>
            <a:ext cx="435771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Эта красивая птица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ломала иглы тернового венца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голове Спасителя, и одна капля крови попала на грудь.</a:t>
            </a:r>
          </a:p>
        </p:txBody>
      </p:sp>
      <p:pic>
        <p:nvPicPr>
          <p:cNvPr id="5" name="Picture 3" descr="C:\Documents and Settings\САНЯ\Мои документы\Мои рисунки\снегир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71480"/>
            <a:ext cx="3286148" cy="24892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3929066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эта всем известная птица известила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Ноя о появлении земли во время Всемирного потопа.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Documents and Settings\САНЯ\Мои документы\Мои рисунки\голуб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14"/>
            <a:ext cx="2857520" cy="2643206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2285992"/>
            <a:ext cx="2500330" cy="7143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Снегирь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29058" y="5572140"/>
            <a:ext cx="207170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Голубь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5143536" cy="1797040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/>
              <a:t>Традиция привлечения на гнездование этой птицы, возникла в связи с </a:t>
            </a:r>
            <a:r>
              <a:rPr lang="ru-RU" sz="2200" b="1" dirty="0" err="1" smtClean="0"/>
              <a:t>убежде-нием</a:t>
            </a:r>
            <a:r>
              <a:rPr lang="ru-RU" sz="2200" b="1" dirty="0" smtClean="0"/>
              <a:t>, что он приносит счастье, здоровье, благосостояние, защищает дом от пожаров, молний, стихийных бедствий.</a:t>
            </a:r>
            <a:endParaRPr lang="ru-RU" sz="2200" b="1" dirty="0"/>
          </a:p>
        </p:txBody>
      </p:sp>
      <p:pic>
        <p:nvPicPr>
          <p:cNvPr id="5" name="Picture 2" descr="C:\Documents and Settings\САНЯ\Мои документы\Мои рисунки\CAIBO1U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714356"/>
            <a:ext cx="3298308" cy="2643206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00430" y="2357430"/>
            <a:ext cx="192882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Аист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29058" y="4286256"/>
            <a:ext cx="500066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latin typeface="+mj-lt"/>
                <a:ea typeface="+mj-ea"/>
                <a:cs typeface="+mj-cs"/>
              </a:rPr>
              <a:t>Большим грехом было разорение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latin typeface="+mj-lt"/>
                <a:ea typeface="+mj-ea"/>
                <a:cs typeface="+mj-cs"/>
              </a:rPr>
              <a:t>гнезда </a:t>
            </a:r>
            <a:r>
              <a:rPr lang="ru-RU" sz="2200" b="1" dirty="0">
                <a:latin typeface="+mj-lt"/>
                <a:ea typeface="+mj-ea"/>
                <a:cs typeface="+mj-cs"/>
              </a:rPr>
              <a:t> </a:t>
            </a:r>
            <a:r>
              <a:rPr lang="ru-RU" sz="2200" b="1" dirty="0" smtClean="0">
                <a:latin typeface="+mj-lt"/>
                <a:ea typeface="+mj-ea"/>
                <a:cs typeface="+mj-cs"/>
              </a:rPr>
              <a:t>этой божьей птички. Которая строила свои гнёзда под крышей дома человека.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29058" y="5857892"/>
            <a:ext cx="250033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Ласточка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3643306" cy="330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  «Растения  леса»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214546" y="285728"/>
            <a:ext cx="500066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На земле исчезают цветы,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С каждым годом заметнее это.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Меньше радости и красоты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Оставляет нам каждое лето.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Если я сорву цветок,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Если ты сорвёшь цветок,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Если все :  и я, и ты,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Если мы сорвём цветы,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Опустеют все поляны,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И не будет красоты.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3714752"/>
            <a:ext cx="1928826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Названье ему очень звонкое дали,</a:t>
            </a:r>
          </a:p>
          <a:p>
            <a:pPr>
              <a:buNone/>
            </a:pPr>
            <a:r>
              <a:rPr lang="ru-RU" sz="2000" b="1" dirty="0" smtClean="0"/>
              <a:t>Но только звенеть он сумеет едва ли.</a:t>
            </a:r>
            <a:endParaRPr lang="ru-RU" sz="2000" b="1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31913" y="476250"/>
            <a:ext cx="719137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000" b="1">
                <a:solidFill>
                  <a:schemeClr val="bg1"/>
                </a:solidFill>
              </a:rPr>
              <a:t>к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051050" y="476250"/>
            <a:ext cx="7207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 о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771775" y="47625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000" b="1">
                <a:solidFill>
                  <a:schemeClr val="bg1"/>
                </a:solidFill>
              </a:rPr>
              <a:t>л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419475" y="47625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000" b="1">
                <a:solidFill>
                  <a:schemeClr val="bg1"/>
                </a:solidFill>
              </a:rPr>
              <a:t>о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067175" y="476250"/>
            <a:ext cx="7207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к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787900" y="47625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000" b="1">
                <a:solidFill>
                  <a:schemeClr val="bg1"/>
                </a:solidFill>
              </a:rPr>
              <a:t>о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435600" y="47625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000" b="1">
                <a:solidFill>
                  <a:schemeClr val="bg1"/>
                </a:solidFill>
              </a:rPr>
              <a:t>л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084888" y="47625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732588" y="476250"/>
            <a:ext cx="649287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000" b="1">
                <a:solidFill>
                  <a:schemeClr val="bg1"/>
                </a:solidFill>
              </a:rPr>
              <a:t>ч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7380288" y="47625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000" b="1">
                <a:solidFill>
                  <a:schemeClr val="bg1"/>
                </a:solidFill>
              </a:rPr>
              <a:t>и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8027988" y="47625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000" b="1">
                <a:solidFill>
                  <a:schemeClr val="bg1"/>
                </a:solidFill>
              </a:rPr>
              <a:t>к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6161" name="Picture 17" descr="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3116"/>
            <a:ext cx="6257925" cy="417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285992"/>
            <a:ext cx="1928826" cy="428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Цветёт он майскою порой,</a:t>
            </a:r>
          </a:p>
          <a:p>
            <a:pPr>
              <a:buNone/>
            </a:pPr>
            <a:r>
              <a:rPr lang="ru-RU" sz="2000" b="1" dirty="0" smtClean="0"/>
              <a:t> Его найдёшь в тени лесной: </a:t>
            </a:r>
          </a:p>
          <a:p>
            <a:pPr>
              <a:buNone/>
            </a:pPr>
            <a:r>
              <a:rPr lang="ru-RU" sz="2000" b="1" dirty="0" smtClean="0"/>
              <a:t>На стебельке, как бусы в ряд, </a:t>
            </a:r>
          </a:p>
          <a:p>
            <a:pPr>
              <a:buNone/>
            </a:pPr>
            <a:r>
              <a:rPr lang="ru-RU" sz="2000" b="1" dirty="0" smtClean="0"/>
              <a:t>Цветы душистые висят.</a:t>
            </a:r>
            <a:endParaRPr lang="ru-RU" sz="2000" b="1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331913" y="47625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л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68538" y="47625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03575" y="47625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н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140200" y="47625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д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076825" y="47625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ы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011863" y="47625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ш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7178" name="Picture 10" descr="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357430"/>
            <a:ext cx="6186487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40"/>
            <a:ext cx="2185974" cy="41259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В местах, где огонь превращается в воду,</a:t>
            </a:r>
          </a:p>
          <a:p>
            <a:pPr>
              <a:buNone/>
            </a:pPr>
            <a:r>
              <a:rPr lang="ru-RU" sz="2000" b="1" dirty="0" smtClean="0"/>
              <a:t> На горных холмах, дня и ночи творенье</a:t>
            </a:r>
          </a:p>
          <a:p>
            <a:pPr>
              <a:buNone/>
            </a:pPr>
            <a:r>
              <a:rPr lang="ru-RU" sz="2000" b="1" dirty="0" smtClean="0"/>
              <a:t>Во все времена и в любую погоду </a:t>
            </a:r>
          </a:p>
          <a:p>
            <a:pPr>
              <a:buNone/>
            </a:pPr>
            <a:r>
              <a:rPr lang="ru-RU" sz="2000" b="1" dirty="0" smtClean="0"/>
              <a:t>Растет Анемоне – цветок вдохновенья.</a:t>
            </a:r>
            <a:endParaRPr lang="ru-RU" sz="2000" b="1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11188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в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76375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е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11413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т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276600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р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140200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е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003800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н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940425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и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877050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7812088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а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8206" name="Picture 14" descr="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785926"/>
            <a:ext cx="4143404" cy="4809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0024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1785926"/>
            <a:ext cx="23574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Цветок изменчив:</a:t>
            </a:r>
          </a:p>
          <a:p>
            <a:r>
              <a:rPr lang="ru-RU" sz="2000" b="1" dirty="0" smtClean="0"/>
              <a:t> То красный венчик,</a:t>
            </a:r>
          </a:p>
          <a:p>
            <a:r>
              <a:rPr lang="ru-RU" sz="2000" b="1" dirty="0" smtClean="0"/>
              <a:t> То синий венчик.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Это прозвище недаром у красивого цветка:</a:t>
            </a:r>
          </a:p>
          <a:p>
            <a:r>
              <a:rPr lang="ru-RU" sz="2000" b="1" dirty="0" smtClean="0"/>
              <a:t> Капля сочного нектара и душиста, и сладка!</a:t>
            </a:r>
          </a:p>
          <a:p>
            <a:r>
              <a:rPr lang="ru-RU" sz="2000" b="1" dirty="0" smtClean="0"/>
              <a:t> От простуды излечиться</a:t>
            </a:r>
          </a:p>
          <a:p>
            <a:r>
              <a:rPr lang="ru-RU" sz="2000" b="1" dirty="0" smtClean="0"/>
              <a:t> Вам поможет …</a:t>
            </a:r>
            <a:endParaRPr lang="ru-RU" sz="2000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1188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76375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е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411413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76600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140200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003800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940425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877050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285992"/>
            <a:ext cx="8229600" cy="2303462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Даже знакомый, давно исхоженный лес таит в себе массу загадок. Несмотря на царящую в нем обычно тишину, лес полон жизни. Его населяет великое множество животных, птиц, насекомых и растений.</a:t>
            </a:r>
          </a:p>
        </p:txBody>
      </p:sp>
      <p:pic>
        <p:nvPicPr>
          <p:cNvPr id="67589" name="Picture 5" descr="042056"/>
          <p:cNvPicPr>
            <a:picLocks noChangeAspect="1" noChangeArrowheads="1"/>
          </p:cNvPicPr>
          <p:nvPr/>
        </p:nvPicPr>
        <p:blipFill>
          <a:blip r:embed="rId2"/>
          <a:srcRect l="6079" r="24248"/>
          <a:stretch>
            <a:fillRect/>
          </a:stretch>
        </p:blipFill>
        <p:spPr bwMode="auto">
          <a:xfrm rot="-1146473">
            <a:off x="6877050" y="4797425"/>
            <a:ext cx="1655763" cy="1439863"/>
          </a:xfrm>
          <a:prstGeom prst="rect">
            <a:avLst/>
          </a:prstGeom>
          <a:noFill/>
          <a:ln w="127000" cmpd="tri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7591" name="Picture 7" descr="042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99033">
            <a:off x="755650" y="476250"/>
            <a:ext cx="1584325" cy="1452563"/>
          </a:xfrm>
          <a:prstGeom prst="rect">
            <a:avLst/>
          </a:prstGeom>
          <a:noFill/>
          <a:ln w="127000" cmpd="tri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7592" name="Picture 8" descr="16a"/>
          <p:cNvPicPr>
            <a:picLocks noChangeAspect="1" noChangeArrowheads="1"/>
          </p:cNvPicPr>
          <p:nvPr/>
        </p:nvPicPr>
        <p:blipFill>
          <a:blip r:embed="rId4"/>
          <a:srcRect l="13066" t="3297" r="17421" b="13927"/>
          <a:stretch>
            <a:fillRect/>
          </a:stretch>
        </p:blipFill>
        <p:spPr bwMode="auto">
          <a:xfrm rot="21591186" flipH="1">
            <a:off x="3716807" y="4860342"/>
            <a:ext cx="2016125" cy="1611312"/>
          </a:xfrm>
          <a:prstGeom prst="rect">
            <a:avLst/>
          </a:prstGeom>
          <a:noFill/>
          <a:ln w="127000" cmpd="tri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67593" name="Picture 9" descr="5414_ext"/>
          <p:cNvPicPr>
            <a:picLocks noChangeAspect="1" noChangeArrowheads="1"/>
          </p:cNvPicPr>
          <p:nvPr/>
        </p:nvPicPr>
        <p:blipFill>
          <a:blip r:embed="rId5"/>
          <a:srcRect l="30098" t="43971" r="1044"/>
          <a:stretch>
            <a:fillRect/>
          </a:stretch>
        </p:blipFill>
        <p:spPr bwMode="auto">
          <a:xfrm>
            <a:off x="3132138" y="333375"/>
            <a:ext cx="2449512" cy="1439863"/>
          </a:xfrm>
          <a:prstGeom prst="rect">
            <a:avLst/>
          </a:prstGeom>
          <a:noFill/>
          <a:ln w="127000" cmpd="tri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7603" name="Picture 19" descr="8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05127">
            <a:off x="6659563" y="333375"/>
            <a:ext cx="1655762" cy="1584325"/>
          </a:xfrm>
          <a:prstGeom prst="rect">
            <a:avLst/>
          </a:prstGeom>
          <a:noFill/>
          <a:ln w="127000" cmpd="tri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7604" name="Picture 20" descr="042002"/>
          <p:cNvPicPr>
            <a:picLocks noChangeAspect="1" noChangeArrowheads="1"/>
          </p:cNvPicPr>
          <p:nvPr/>
        </p:nvPicPr>
        <p:blipFill>
          <a:blip r:embed="rId7"/>
          <a:srcRect l="21941" t="20396" r="9039" b="19398"/>
          <a:stretch>
            <a:fillRect/>
          </a:stretch>
        </p:blipFill>
        <p:spPr bwMode="auto">
          <a:xfrm rot="992522">
            <a:off x="539750" y="4868863"/>
            <a:ext cx="2089150" cy="1439862"/>
          </a:xfrm>
          <a:prstGeom prst="rect">
            <a:avLst/>
          </a:prstGeom>
          <a:noFill/>
          <a:ln w="127000" cmpd="tri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5875" y="857232"/>
            <a:ext cx="7572375" cy="3000396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	«Рыбе – вода, птице – воздух, человеку нужна Родина. Охранять природу – значит охранять Родину.»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М. Пришвин</a:t>
            </a:r>
          </a:p>
        </p:txBody>
      </p:sp>
      <p:pic>
        <p:nvPicPr>
          <p:cNvPr id="5123" name="Picture 4" descr="MCj040605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929063"/>
            <a:ext cx="4392613" cy="2520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Не шумите на природе! Не берите с собой на экскурсию магнитофоны.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Не ломайте ветки деревьев и кустарников!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Убирайте за собой мусор! Не оставляйте его на природе!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Берегите почву!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При сборе трав, плодов будьте бережны!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Не разводите костры!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Не собирайте цветы для букетов.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Ходите только по тропинкам!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b="1" i="1" dirty="0" smtClean="0">
                <a:solidFill>
                  <a:srgbClr val="FF0000"/>
                </a:solidFill>
              </a:rPr>
              <a:t>Литература: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Навукова-метадычны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часоп</a:t>
            </a:r>
            <a:r>
              <a:rPr lang="be-BY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іс “Экалогія” № 4 (28) 2010, РУП “Выдавецтва “Адукацыя і выхаванне”” Міністэрства адукацыі Рэспублікі Беларусь</a:t>
            </a:r>
            <a:endParaRPr lang="ru-RU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Большой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атлас природы России.- М.: Эгмонт Россия Лтд., 2003. – 644 с.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Плешаков А.А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.; От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земли до неба: атлас – определитель для учащихся </a:t>
            </a: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нач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кл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/А.А. Плешаков. – 6-е изд.. – М.; Просвещение, 2005. – 222 с.: ил. - (Зеленый дом)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«Дикие животные леса»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500174"/>
            <a:ext cx="4572032" cy="47863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Здравствуй, лес,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Дремучий лес,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Полный сказок и чудес!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Ты о чем шумишь листвою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Ночью тёмной, грозовою?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Что нам шепчешь на заре,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Весь в росе, как в серебре?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Кто в глуши твоей таится –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Что за зверь?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Какая птица?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Всё открой, не утаи: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Ты же видишь, – мы свои!</a:t>
            </a:r>
          </a:p>
          <a:p>
            <a:pPr algn="ctr">
              <a:buNone/>
            </a:pPr>
            <a:endParaRPr lang="ru-RU" sz="20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                                (С. </a:t>
            </a:r>
            <a:r>
              <a:rPr lang="ru-RU" sz="2000" b="1" dirty="0" err="1" smtClean="0">
                <a:solidFill>
                  <a:srgbClr val="FFFF00"/>
                </a:solidFill>
              </a:rPr>
              <a:t>Погореловский</a:t>
            </a:r>
            <a:r>
              <a:rPr lang="ru-RU" sz="2000" b="1" dirty="0" smtClean="0">
                <a:solidFill>
                  <a:srgbClr val="FFFF00"/>
                </a:solidFill>
              </a:rPr>
              <a:t>)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143372" y="1285860"/>
            <a:ext cx="46815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Крупный наземный хищник. Длина тела до 2 м, средняя масса – 150 кг. Тело массивное, слегка вытянутое, на коротких, но  толстых пятипалых стопоходящих ногах. Голова широкая с короткой мордой. Уши небольшие.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214810" y="3786190"/>
            <a:ext cx="46085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Окраска меха от буровато-палевой до темно-бурой. На груди иногда бывает небольшое беловатое пятно.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85852" y="5143512"/>
            <a:ext cx="6480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Бурый медведь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6248" y="642918"/>
            <a:ext cx="4476748" cy="187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Хищник средних размеров. Длина тела 60-90 см, хвоста 40-60 см, масса самцов достигает 6-10 кг, самок 5-6 кг. Тело стройное, удлиненное, ноги сравнительно короткие, хвост пушистый. Мордочка вытянутая,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заостроненная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Уши высокие, остроконечные.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14876" y="2857496"/>
            <a:ext cx="381793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Окраска тела разнообразна: от красновато-оранжевой до желто-серой, грудь и кончик хвоста белые.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14876" y="4143380"/>
            <a:ext cx="417671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Обитает на различных участках леса, но предпочитает опушки смешанного леса, старые вырубки  и гари, берега лесных рек и озер.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143512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i="1" dirty="0" smtClean="0">
                <a:solidFill>
                  <a:srgbClr val="FF0000"/>
                </a:solidFill>
                <a:latin typeface="Comic Sans MS" pitchFamily="66" charset="0"/>
              </a:rPr>
              <a:t>Лисица</a:t>
            </a:r>
          </a:p>
        </p:txBody>
      </p:sp>
      <p:pic>
        <p:nvPicPr>
          <p:cNvPr id="8" name="Picture 4" descr="042002"/>
          <p:cNvPicPr>
            <a:picLocks noChangeAspect="1" noChangeArrowheads="1"/>
          </p:cNvPicPr>
          <p:nvPr/>
        </p:nvPicPr>
        <p:blipFill>
          <a:blip r:embed="rId2"/>
          <a:srcRect l="21960" t="20404" r="9033" b="19400"/>
          <a:stretch>
            <a:fillRect/>
          </a:stretch>
        </p:blipFill>
        <p:spPr bwMode="auto">
          <a:xfrm>
            <a:off x="357158" y="1142984"/>
            <a:ext cx="4024231" cy="3643338"/>
          </a:xfrm>
          <a:prstGeom prst="rect">
            <a:avLst/>
          </a:prstGeom>
          <a:noFill/>
          <a:ln w="127000" cmpd="tri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429124" y="357166"/>
            <a:ext cx="43910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Типичный лесной зверек длина тела 20-30 см, масса до 1 кг. Тело удлиненное с пушистым хвостом, длина которого лишь ненамного меньше длины туловища. На концах ушей кисточки. У северных мех летом рыжий, а зимой светло-серый; после осенний линьки мех становится гуще.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0" y="3429000"/>
            <a:ext cx="39957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Зверёк летом активен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утренние и вечерние часы, а зимой – в течение всего дня. В особенно морозные дни на кормежку не выходит. Ведет древесный образ жизни.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72074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i="1" dirty="0" smtClean="0">
                <a:solidFill>
                  <a:srgbClr val="FF0000"/>
                </a:solidFill>
                <a:latin typeface="Comic Sans MS" pitchFamily="66" charset="0"/>
              </a:rPr>
              <a:t>Обыкновенная белка</a:t>
            </a:r>
          </a:p>
        </p:txBody>
      </p:sp>
      <p:pic>
        <p:nvPicPr>
          <p:cNvPr id="7" name="Picture 4" descr="16a"/>
          <p:cNvPicPr>
            <a:picLocks noChangeAspect="1" noChangeArrowheads="1"/>
          </p:cNvPicPr>
          <p:nvPr/>
        </p:nvPicPr>
        <p:blipFill>
          <a:blip r:embed="rId2"/>
          <a:srcRect l="13066" t="3297" r="17421" b="13927"/>
          <a:stretch>
            <a:fillRect/>
          </a:stretch>
        </p:blipFill>
        <p:spPr>
          <a:xfrm rot="21591186" flipH="1">
            <a:off x="357255" y="1214336"/>
            <a:ext cx="3786201" cy="3357574"/>
          </a:xfrm>
          <a:prstGeom prst="rect">
            <a:avLst/>
          </a:prstGeom>
          <a:noFill/>
          <a:ln w="127000" cmpd="tri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29058" y="285728"/>
            <a:ext cx="49688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Небольшой зверек, длина его тела около 30 см, масса 700-800 г. Тело грузное, на коротких ногах, сверху и с боков покрыто иглами и шерстью. Морда вытянутая и заостренная. В окраске преобладают бурые и серовато-бурые тона. Панцирь из игл окрашен в буроватый цвет и испещрен беловатыми штрихами.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000496" y="2928934"/>
            <a:ext cx="49244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Он обитает в смешанных и лиственных лесах, предпочитает опушки, вырубки, заросли кустарников. Этот зверек ведет одиночный сумеречный образ жизни: днем спит, свернувшись в клубок, а ночью бродит в поисках корма. Питается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дождевыми червями, жуками, мышевидными грызунами, птицами, их яйцами и птенцами.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1538" y="5572140"/>
            <a:ext cx="7272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Обыкновенный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ёж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4" descr="еж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133755" cy="4286280"/>
          </a:xfrm>
          <a:prstGeom prst="rect">
            <a:avLst/>
          </a:prstGeom>
          <a:noFill/>
          <a:ln w="127000" cmpd="tri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57818" y="571480"/>
            <a:ext cx="35290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Длина тела 40-75 см, масса от 2,5 до 5,5 кг. Голова относительно большая, широкая, с тупой закругленной мордой, уши длинные; глаза расположены по бокам головы и широко расставлены, задние ноги длиннее передних.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57818" y="3500438"/>
            <a:ext cx="34956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Окраска тела летом бурая или рыжевато-бурая, зимой – белая. Кончики ушей черные круглый год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2910" y="5357826"/>
            <a:ext cx="7775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Заяц-беляк</a:t>
            </a:r>
          </a:p>
        </p:txBody>
      </p:sp>
      <p:pic>
        <p:nvPicPr>
          <p:cNvPr id="7" name="Picture 5" descr="5414_ext"/>
          <p:cNvPicPr>
            <a:picLocks noChangeAspect="1" noChangeArrowheads="1"/>
          </p:cNvPicPr>
          <p:nvPr/>
        </p:nvPicPr>
        <p:blipFill>
          <a:blip r:embed="rId2"/>
          <a:srcRect l="30098" t="43971" r="1044"/>
          <a:stretch>
            <a:fillRect/>
          </a:stretch>
        </p:blipFill>
        <p:spPr bwMode="auto">
          <a:xfrm>
            <a:off x="468313" y="1000108"/>
            <a:ext cx="4460877" cy="3929090"/>
          </a:xfrm>
          <a:prstGeom prst="rect">
            <a:avLst/>
          </a:prstGeom>
          <a:noFill/>
          <a:ln w="127000" cmpd="tri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29058" y="785794"/>
            <a:ext cx="49672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Крупный зверь с относительно высокими и сильными ногами; морда вытянутая, уши остроконечные. Длина тела 105-160 см, хвоста 35-50 см, масса достигает 32-50 кг. Окраска обычно серая с рыжеватым оттенком. Волосяной покров грубый, но густой, брюхо и лапы несколько светлее туловища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929058" y="3429000"/>
            <a:ext cx="48513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Везде охотится за крупной добычей: дикими копытными (кабан, лось, и др.), домашними животными. Успешно ловит зайцев, мелких грызунов, птиц, поедает падаль.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14414" y="5143512"/>
            <a:ext cx="698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Волк </a:t>
            </a:r>
          </a:p>
        </p:txBody>
      </p:sp>
      <p:pic>
        <p:nvPicPr>
          <p:cNvPr id="7" name="Picture 5" descr="042056"/>
          <p:cNvPicPr>
            <a:picLocks noChangeAspect="1" noChangeArrowheads="1"/>
          </p:cNvPicPr>
          <p:nvPr/>
        </p:nvPicPr>
        <p:blipFill>
          <a:blip r:embed="rId2"/>
          <a:srcRect l="6079" r="24248"/>
          <a:stretch>
            <a:fillRect/>
          </a:stretch>
        </p:blipFill>
        <p:spPr>
          <a:xfrm>
            <a:off x="357158" y="1285860"/>
            <a:ext cx="3324041" cy="3643338"/>
          </a:xfrm>
          <a:prstGeom prst="rect">
            <a:avLst/>
          </a:prstGeom>
          <a:noFill/>
          <a:ln w="127000" cmpd="tri"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1321</Words>
  <Application>Microsoft Office PowerPoint</Application>
  <PresentationFormat>Экран (4:3)</PresentationFormat>
  <Paragraphs>143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Игра «Обитатели белорусских просторов»</vt:lpstr>
      <vt:lpstr>Презентация PowerPoint</vt:lpstr>
      <vt:lpstr>Станция «Дикие животные леса»</vt:lpstr>
      <vt:lpstr>Презентация PowerPoint</vt:lpstr>
      <vt:lpstr>Лисица</vt:lpstr>
      <vt:lpstr>Обыкновенная белка</vt:lpstr>
      <vt:lpstr>Презентация PowerPoint</vt:lpstr>
      <vt:lpstr>Презентация PowerPoint</vt:lpstr>
      <vt:lpstr>Презентация PowerPoint</vt:lpstr>
      <vt:lpstr>Лось</vt:lpstr>
      <vt:lpstr>Станция «Птицы родного края в  библейских сказаниях»</vt:lpstr>
      <vt:lpstr>Скворец</vt:lpstr>
      <vt:lpstr>Снегирь</vt:lpstr>
      <vt:lpstr>Традиция привлечения на гнездование этой птицы, возникла в связи с убежде-нием, что он приносит счастье, здоровье, благосостояние, защищает дом от пожаров, молний, стихийных бедствий.</vt:lpstr>
      <vt:lpstr>Станция   «Растения  леса»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«Обитатели белорусского леса»</dc:title>
  <dc:creator>САНЯ</dc:creator>
  <cp:lastModifiedBy>1</cp:lastModifiedBy>
  <cp:revision>48</cp:revision>
  <dcterms:created xsi:type="dcterms:W3CDTF">2013-01-20T11:54:31Z</dcterms:created>
  <dcterms:modified xsi:type="dcterms:W3CDTF">2021-06-05T15:42:27Z</dcterms:modified>
</cp:coreProperties>
</file>