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81" r:id="rId2"/>
    <p:sldId id="3788" r:id="rId3"/>
    <p:sldId id="3780" r:id="rId4"/>
    <p:sldId id="3781" r:id="rId5"/>
    <p:sldId id="3773" r:id="rId6"/>
    <p:sldId id="3774" r:id="rId7"/>
    <p:sldId id="3772" r:id="rId8"/>
    <p:sldId id="3442" r:id="rId9"/>
    <p:sldId id="3459" r:id="rId10"/>
    <p:sldId id="3460" r:id="rId11"/>
    <p:sldId id="2507" r:id="rId12"/>
    <p:sldId id="3416" r:id="rId13"/>
    <p:sldId id="3786" r:id="rId14"/>
    <p:sldId id="3467" r:id="rId15"/>
    <p:sldId id="3469" r:id="rId16"/>
    <p:sldId id="3492" r:id="rId17"/>
    <p:sldId id="3771" r:id="rId18"/>
    <p:sldId id="3482" r:id="rId19"/>
    <p:sldId id="3576" r:id="rId20"/>
    <p:sldId id="3211" r:id="rId21"/>
    <p:sldId id="3715" r:id="rId22"/>
    <p:sldId id="3487" r:id="rId23"/>
    <p:sldId id="3783" r:id="rId24"/>
    <p:sldId id="3585" r:id="rId25"/>
    <p:sldId id="3590" r:id="rId26"/>
    <p:sldId id="3596" r:id="rId27"/>
    <p:sldId id="3767" r:id="rId28"/>
    <p:sldId id="3639" r:id="rId29"/>
    <p:sldId id="3641" r:id="rId30"/>
    <p:sldId id="3649" r:id="rId31"/>
    <p:sldId id="3650" r:id="rId32"/>
    <p:sldId id="3666" r:id="rId33"/>
    <p:sldId id="3766" r:id="rId34"/>
    <p:sldId id="3681" r:id="rId35"/>
    <p:sldId id="3768" r:id="rId36"/>
    <p:sldId id="3691" r:id="rId37"/>
    <p:sldId id="3748" r:id="rId38"/>
    <p:sldId id="3784" r:id="rId39"/>
    <p:sldId id="3785" r:id="rId40"/>
    <p:sldId id="3787" r:id="rId41"/>
  </p:sldIdLst>
  <p:sldSz cx="12192000" cy="6858000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avier Dalloz" initials="XD" lastIdx="1" clrIdx="0">
    <p:extLst>
      <p:ext uri="{19B8F6BF-5375-455C-9EA6-DF929625EA0E}">
        <p15:presenceInfo xmlns:p15="http://schemas.microsoft.com/office/powerpoint/2012/main" userId="Xavier Dallo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99CC"/>
    <a:srgbClr val="0070C4"/>
    <a:srgbClr val="0078D2"/>
    <a:srgbClr val="6699FF"/>
    <a:srgbClr val="FFFF00"/>
    <a:srgbClr val="FFFF99"/>
    <a:srgbClr val="EAEAEA"/>
    <a:srgbClr val="6EC4CF"/>
    <a:srgbClr val="B3C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1" autoAdjust="0"/>
    <p:restoredTop sz="93447" autoAdjust="0"/>
  </p:normalViewPr>
  <p:slideViewPr>
    <p:cSldViewPr>
      <p:cViewPr varScale="1">
        <p:scale>
          <a:sx n="51" d="100"/>
          <a:sy n="51" d="100"/>
        </p:scale>
        <p:origin x="48" y="1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7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20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59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546850" cy="368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9" y="4680269"/>
            <a:ext cx="4924425" cy="4434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77" tIns="44493" rIns="90577" bIns="44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857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1420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92c1b49989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92c1b49989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92c1b49989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92c1b49989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08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 bwMode="auto">
          <a:xfrm>
            <a:off x="0" y="4832350"/>
            <a:ext cx="657225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286752" y="0"/>
            <a:ext cx="3905249" cy="37861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9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047715" y="3857629"/>
            <a:ext cx="9810819" cy="827083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25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de 3"/>
          <p:cNvSpPr/>
          <p:nvPr/>
        </p:nvSpPr>
        <p:spPr bwMode="auto">
          <a:xfrm rot="10800000">
            <a:off x="-469900" y="117476"/>
            <a:ext cx="935567" cy="739775"/>
          </a:xfrm>
          <a:prstGeom prst="chord">
            <a:avLst>
              <a:gd name="adj1" fmla="val 5417173"/>
              <a:gd name="adj2" fmla="val 16190526"/>
            </a:avLst>
          </a:prstGeom>
          <a:solidFill>
            <a:srgbClr val="EA690B"/>
          </a:solidFill>
          <a:ln w="9525" cap="flat" cmpd="sng" algn="ctr">
            <a:solidFill>
              <a:srgbClr val="EA69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900" dirty="0"/>
          </a:p>
        </p:txBody>
      </p:sp>
      <p:cxnSp>
        <p:nvCxnSpPr>
          <p:cNvPr id="5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859363FF-8309-44D7-A553-65F50E095C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77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99500" y="304801"/>
            <a:ext cx="2762251" cy="59547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6401" y="304801"/>
            <a:ext cx="8089900" cy="59547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78364FB2-9656-493A-8259-8E6CF7B20E9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280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256" y="1122279"/>
            <a:ext cx="9145492" cy="2387364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256" y="3602048"/>
            <a:ext cx="9145492" cy="1656538"/>
          </a:xfrm>
        </p:spPr>
        <p:txBody>
          <a:bodyPr/>
          <a:lstStyle>
            <a:lvl1pPr marL="0" indent="0" algn="ctr">
              <a:buNone/>
              <a:defRPr sz="2800"/>
            </a:lvl1pPr>
            <a:lvl2pPr marL="537576" indent="0" algn="ctr">
              <a:buNone/>
              <a:defRPr sz="2400"/>
            </a:lvl2pPr>
            <a:lvl3pPr marL="1075152" indent="0" algn="ctr">
              <a:buNone/>
              <a:defRPr sz="2100"/>
            </a:lvl3pPr>
            <a:lvl4pPr marL="1612727" indent="0" algn="ctr">
              <a:buNone/>
              <a:defRPr sz="1900"/>
            </a:lvl4pPr>
            <a:lvl5pPr marL="2150303" indent="0" algn="ctr">
              <a:buNone/>
              <a:defRPr sz="1900"/>
            </a:lvl5pPr>
            <a:lvl6pPr marL="2687879" indent="0" algn="ctr">
              <a:buNone/>
              <a:defRPr sz="1900"/>
            </a:lvl6pPr>
            <a:lvl7pPr marL="3225455" indent="0" algn="ctr">
              <a:buNone/>
              <a:defRPr sz="1900"/>
            </a:lvl7pPr>
            <a:lvl8pPr marL="3763030" indent="0" algn="ctr">
              <a:buNone/>
              <a:defRPr sz="1900"/>
            </a:lvl8pPr>
            <a:lvl9pPr marL="4300606" indent="0" algn="ctr">
              <a:buNone/>
              <a:defRPr sz="1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3952" y="6248139"/>
            <a:ext cx="2540747" cy="456976"/>
          </a:xfrm>
          <a:prstGeom prst="rect">
            <a:avLst/>
          </a:prstGeom>
          <a:ln/>
        </p:spPr>
        <p:txBody>
          <a:bodyPr lIns="107515" tIns="53758" rIns="107515" bIns="53758"/>
          <a:lstStyle>
            <a:lvl1pPr>
              <a:defRPr/>
            </a:lvl1pPr>
          </a:lstStyle>
          <a:p>
            <a:fld id="{7C394808-1E2E-4843-957F-A9C25BB2A39B}" type="datetimeFigureOut">
              <a:rPr lang="fr-FR" altLang="fr-FR"/>
              <a:pPr/>
              <a:t>28/03/2024</a:t>
            </a:fld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18F3F-B838-4274-A595-1C38CF34A4B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200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>
            <a:cxnSpLocks noChangeShapeType="1"/>
          </p:cNvCxnSpPr>
          <p:nvPr/>
        </p:nvCxnSpPr>
        <p:spPr bwMode="auto">
          <a:xfrm>
            <a:off x="0" y="1069975"/>
            <a:ext cx="6572251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963" y="112359"/>
            <a:ext cx="8572560" cy="760413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D6556"/>
              </a:buClr>
              <a:buSzPct val="120000"/>
              <a:buFont typeface="Verdana" pitchFamily="34" charset="0"/>
              <a:buChar char="•"/>
              <a:defRPr sz="1600" b="1" i="0">
                <a:latin typeface="+mn-lt"/>
              </a:defRPr>
            </a:lvl1pPr>
            <a:lvl2pPr>
              <a:buClr>
                <a:srgbClr val="4C7587"/>
              </a:buClr>
              <a:buSzPct val="90000"/>
              <a:buFont typeface="Wingdings" pitchFamily="2" charset="2"/>
              <a:buChar char=""/>
              <a:defRPr sz="1400">
                <a:latin typeface="+mn-lt"/>
              </a:defRPr>
            </a:lvl2pPr>
            <a:lvl3pPr>
              <a:buClr>
                <a:srgbClr val="EA690B"/>
              </a:buClr>
              <a:buSzPct val="120000"/>
              <a:buFont typeface="Webdings" pitchFamily="18" charset="2"/>
              <a:buChar char=""/>
              <a:defRPr sz="1200" b="0">
                <a:effectLst/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564905"/>
            <a:ext cx="10363200" cy="1362075"/>
          </a:xfrm>
        </p:spPr>
        <p:txBody>
          <a:bodyPr anchor="t"/>
          <a:lstStyle>
            <a:lvl1pPr algn="l">
              <a:defRPr sz="2800" b="1" cap="none" baseline="0"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4581129"/>
            <a:ext cx="10363200" cy="1500187"/>
          </a:xfrm>
        </p:spPr>
        <p:txBody>
          <a:bodyPr anchor="b"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EAE8A3F8-0B7D-4ECD-B6BF-E147D4ECEE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9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1" y="1219201"/>
            <a:ext cx="5425017" cy="50403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34618" y="1219201"/>
            <a:ext cx="5427133" cy="504031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85BC42D4-9741-486C-AEEE-4E0DEA587B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893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433104B0-7009-4A3C-97B9-094268BD70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5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F1459D94-023A-4437-A7DA-8D0DBEC9B8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41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E1573CDB-1DBD-4198-98AE-AF3631BBD4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52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0B4808E8-E7AE-4B39-AB20-444443AE33C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25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6"/>
          <p:cNvCxnSpPr>
            <a:cxnSpLocks noChangeShapeType="1"/>
          </p:cNvCxnSpPr>
          <p:nvPr/>
        </p:nvCxnSpPr>
        <p:spPr bwMode="auto">
          <a:xfrm>
            <a:off x="0" y="998539"/>
            <a:ext cx="6572251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			</a:t>
            </a:r>
            <a:fld id="{972E529A-A0F2-4228-91CA-810E2D88390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27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219201"/>
            <a:ext cx="11055351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52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115888"/>
            <a:ext cx="8572500" cy="76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1" y="6400800"/>
            <a:ext cx="3867151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endParaRPr lang="fr-FR" sz="1000" dirty="0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/>
              <a:t>			</a:t>
            </a:r>
            <a:fld id="{3830C0DB-966F-438E-A565-57E868336C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1" charset="0"/>
        </a:defRPr>
      </a:lvl9pPr>
    </p:titleStyle>
    <p:bodyStyle>
      <a:lvl1pPr marL="342900" indent="-342900" algn="l" rtl="0" eaLnBrk="1" fontAlgn="base" hangingPunct="1">
        <a:spcBef>
          <a:spcPct val="45000"/>
        </a:spcBef>
        <a:spcAft>
          <a:spcPct val="25000"/>
        </a:spcAft>
        <a:buClr>
          <a:srgbClr val="6D6355"/>
        </a:buClr>
        <a:buSzPct val="120000"/>
        <a:buFont typeface="Verdana" pitchFamily="34" charset="0"/>
        <a:buChar char="•"/>
        <a:defRPr sz="16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rgbClr val="4C7587"/>
        </a:buClr>
        <a:buSzPct val="90000"/>
        <a:buFont typeface="Wingdings" pitchFamily="2" charset="2"/>
        <a:buChar char="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rgbClr val="EA690B"/>
        </a:buClr>
        <a:buSzPct val="120000"/>
        <a:buFont typeface="Webdings" pitchFamily="18" charset="2"/>
        <a:buChar char="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–"/>
        <a:defRPr sz="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50899" y="1453526"/>
            <a:ext cx="12000656" cy="78281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fr-FR" sz="7620" dirty="0">
                <a:ea typeface="ＭＳ Ｐゴシック" charset="0"/>
              </a:rPr>
              <a:t> </a:t>
            </a:r>
            <a:r>
              <a:rPr lang="fr-FR" sz="5400" dirty="0">
                <a:ea typeface="ＭＳ Ｐゴシック" charset="0"/>
              </a:rPr>
              <a:t>LES 10 STARS DU </a:t>
            </a:r>
            <a:r>
              <a:rPr lang="fr-FR" sz="6600" dirty="0">
                <a:ea typeface="ＭＳ Ｐゴシック" charset="0"/>
              </a:rPr>
              <a:t>CES 2024</a:t>
            </a:r>
            <a:endParaRPr lang="fr-FR" sz="7620" dirty="0">
              <a:ea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73617" y="5868506"/>
            <a:ext cx="7195691" cy="6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67710">
              <a:spcBef>
                <a:spcPct val="20000"/>
              </a:spcBef>
              <a:buSzPct val="60000"/>
            </a:pPr>
            <a:r>
              <a:rPr lang="fr-FR" altLang="fr-FR" sz="3387" b="1" dirty="0">
                <a:latin typeface="Trebuchet MS" panose="020B0603020202020204" pitchFamily="34" charset="0"/>
                <a:cs typeface="Arial" panose="020B0604020202020204" pitchFamily="34" charset="0"/>
              </a:rPr>
              <a:t>Xavier Dalloz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33AFB7-0E4F-4F88-933C-7F24C520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2276872"/>
            <a:ext cx="9200001" cy="6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67710">
              <a:spcBef>
                <a:spcPct val="20000"/>
              </a:spcBef>
              <a:buSzPct val="60000"/>
            </a:pPr>
            <a:endParaRPr lang="fr-FR" altLang="fr-FR" sz="3387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267A75-4BC0-47D4-ADE8-D59748C2A40F}"/>
              </a:ext>
            </a:extLst>
          </p:cNvPr>
          <p:cNvSpPr txBox="1"/>
          <p:nvPr/>
        </p:nvSpPr>
        <p:spPr>
          <a:xfrm>
            <a:off x="494527" y="1966250"/>
            <a:ext cx="11377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0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endParaRPr lang="fr-F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6CC2EB-EC65-7046-C635-F07FF5267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55" y="169486"/>
            <a:ext cx="4068816" cy="8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5">
            <a:extLst>
              <a:ext uri="{FF2B5EF4-FFF2-40B4-BE49-F238E27FC236}">
                <a16:creationId xmlns:a16="http://schemas.microsoft.com/office/drawing/2014/main" id="{849D70E9-6274-1F3E-EF95-2044AB0BFCB0}"/>
              </a:ext>
            </a:extLst>
          </p:cNvPr>
          <p:cNvSpPr txBox="1">
            <a:spLocks/>
          </p:cNvSpPr>
          <p:nvPr/>
        </p:nvSpPr>
        <p:spPr bwMode="auto">
          <a:xfrm>
            <a:off x="926575" y="2949916"/>
            <a:ext cx="10513168" cy="2304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1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1" charset="0"/>
              </a:defRPr>
            </a:lvl9pPr>
          </a:lstStyle>
          <a:p>
            <a:r>
              <a:rPr lang="fr-FR" sz="2800" kern="0" dirty="0">
                <a:solidFill>
                  <a:srgbClr val="FF0000"/>
                </a:solidFill>
              </a:rPr>
              <a:t>NOUS N’AVONS ENCORE RIEN VU.</a:t>
            </a:r>
            <a:br>
              <a:rPr lang="fr-FR" sz="2800" kern="0" dirty="0">
                <a:solidFill>
                  <a:srgbClr val="FF0000"/>
                </a:solidFill>
              </a:rPr>
            </a:br>
            <a:br>
              <a:rPr lang="fr-FR" sz="2800" kern="0" dirty="0">
                <a:solidFill>
                  <a:srgbClr val="FF0000"/>
                </a:solidFill>
              </a:rPr>
            </a:br>
            <a:r>
              <a:rPr lang="fr-FR" sz="2800" kern="0" dirty="0">
                <a:solidFill>
                  <a:srgbClr val="FF0000"/>
                </a:solidFill>
              </a:rPr>
              <a:t>UNE NOUVELLE VAGUE D’INNOVATIONS ARRIVE.</a:t>
            </a:r>
            <a:br>
              <a:rPr lang="fr-FR" sz="2800" kern="0" dirty="0">
                <a:solidFill>
                  <a:srgbClr val="FF0000"/>
                </a:solidFill>
              </a:rPr>
            </a:br>
            <a:br>
              <a:rPr lang="fr-FR" sz="2800" kern="0" dirty="0">
                <a:solidFill>
                  <a:srgbClr val="FF0000"/>
                </a:solidFill>
              </a:rPr>
            </a:br>
            <a:r>
              <a:rPr lang="fr-FR" sz="2800" kern="0" dirty="0">
                <a:solidFill>
                  <a:srgbClr val="FF0000"/>
                </a:solidFill>
              </a:rPr>
              <a:t>ELLE VA RADICALEMENT TOUT CHANGER</a:t>
            </a:r>
          </a:p>
        </p:txBody>
      </p:sp>
    </p:spTree>
    <p:extLst>
      <p:ext uri="{BB962C8B-B14F-4D97-AF65-F5344CB8AC3E}">
        <p14:creationId xmlns:p14="http://schemas.microsoft.com/office/powerpoint/2010/main" val="116502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BE5CAF-7B1A-DF52-1BD1-DB417871D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881444-208B-D203-B69C-DE1C51A2B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563A7E-3CD7-E9D9-0D14-D5F561411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2" y="1292243"/>
            <a:ext cx="10866516" cy="4080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96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AB287-ED54-4892-B68B-4F698419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4331"/>
            <a:ext cx="11055351" cy="760413"/>
          </a:xfrm>
        </p:spPr>
        <p:txBody>
          <a:bodyPr/>
          <a:lstStyle/>
          <a:p>
            <a: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 sens de l’IoT a changé. </a:t>
            </a:r>
            <a:b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IoT = Intelligence of Things et Interactions of Things.</a:t>
            </a:r>
            <a:b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Tout </a:t>
            </a:r>
            <a:r>
              <a:rPr lang="en-US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connecté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à un euro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408B43-8E92-4BC5-8BB5-E11452604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75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4C458B-E596-4699-84AF-FC5D2C9106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22027F-04B4-49F4-9517-DC74E8BE08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8" y="1414031"/>
            <a:ext cx="11794932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7D76C2-6556-2883-CDD6-73EE1456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2" y="3868177"/>
            <a:ext cx="3571282" cy="29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58A21-6AA9-4088-1E76-B5E416B4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04" y="18316"/>
            <a:ext cx="11665296" cy="760413"/>
          </a:xfrm>
        </p:spPr>
        <p:txBody>
          <a:bodyPr/>
          <a:lstStyle/>
          <a:p>
            <a:pPr algn="ctr"/>
            <a:r>
              <a:rPr lang="fr-FR" sz="4000" dirty="0"/>
              <a:t>LES GRANDES TENDACES DU CES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D629C5-D498-D62D-F3CE-6A5DE94610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25390A-E0F0-DBAF-9755-DFC4D60E8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F74429-104A-9B07-E814-F74BDE3B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183223"/>
            <a:ext cx="10460890" cy="55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5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0E973-FB4C-EB3A-3E62-5EFC8F43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048793"/>
            <a:ext cx="10081120" cy="760413"/>
          </a:xfrm>
        </p:spPr>
        <p:txBody>
          <a:bodyPr/>
          <a:lstStyle/>
          <a:p>
            <a:pPr algn="ctr"/>
            <a:r>
              <a:rPr lang="fr-FR" sz="4400" dirty="0"/>
              <a:t>LES 10 STARS DU CES 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F11C95-DBB8-B6A1-988C-E82519ACE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019954-925B-23B4-F962-4B1773088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00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4"/>
          <p:cNvSpPr/>
          <p:nvPr/>
        </p:nvSpPr>
        <p:spPr>
          <a:xfrm>
            <a:off x="3132344" y="16668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81" name="Google Shape;1281;p44"/>
          <p:cNvSpPr txBox="1"/>
          <p:nvPr/>
        </p:nvSpPr>
        <p:spPr>
          <a:xfrm>
            <a:off x="3132344" y="1841217"/>
            <a:ext cx="5483936" cy="29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INTELLIGENCE ARTIFICIELLE ET LE ROLE DES DATAS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3" name="Google Shape;1283;p44"/>
          <p:cNvSpPr txBox="1"/>
          <p:nvPr/>
        </p:nvSpPr>
        <p:spPr>
          <a:xfrm>
            <a:off x="1339368" y="1677650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4" name="Google Shape;1284;p44"/>
          <p:cNvSpPr/>
          <p:nvPr/>
        </p:nvSpPr>
        <p:spPr>
          <a:xfrm>
            <a:off x="3132344" y="26262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85" name="Google Shape;1285;p44"/>
          <p:cNvSpPr txBox="1"/>
          <p:nvPr/>
        </p:nvSpPr>
        <p:spPr>
          <a:xfrm>
            <a:off x="4151784" y="2800617"/>
            <a:ext cx="379156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C0MPOSANTS ELECTRONIQUES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7" name="Google Shape;1287;p44"/>
          <p:cNvSpPr txBox="1"/>
          <p:nvPr/>
        </p:nvSpPr>
        <p:spPr>
          <a:xfrm>
            <a:off x="1335498" y="2650223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8" name="Google Shape;1288;p44"/>
          <p:cNvSpPr/>
          <p:nvPr/>
        </p:nvSpPr>
        <p:spPr>
          <a:xfrm>
            <a:off x="3132344" y="3585633"/>
            <a:ext cx="6060000" cy="73160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89" name="Google Shape;1289;p44"/>
          <p:cNvSpPr txBox="1"/>
          <p:nvPr/>
        </p:nvSpPr>
        <p:spPr>
          <a:xfrm>
            <a:off x="3359696" y="3864913"/>
            <a:ext cx="5472608" cy="212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MOBILITES, ENGINS ELECTRIQUES ET AUTONOMES 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1" name="Google Shape;1291;p44"/>
          <p:cNvSpPr txBox="1"/>
          <p:nvPr/>
        </p:nvSpPr>
        <p:spPr>
          <a:xfrm>
            <a:off x="1313080" y="3665501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2" name="Google Shape;1292;p44"/>
          <p:cNvSpPr/>
          <p:nvPr/>
        </p:nvSpPr>
        <p:spPr>
          <a:xfrm>
            <a:off x="3132344" y="45450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93" name="Google Shape;1293;p44"/>
          <p:cNvSpPr txBox="1"/>
          <p:nvPr/>
        </p:nvSpPr>
        <p:spPr>
          <a:xfrm>
            <a:off x="3647728" y="4719417"/>
            <a:ext cx="4968552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ENERGIE DECENTALISEE ET SUSTAINABILITY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5" name="Google Shape;1295;p44"/>
          <p:cNvSpPr txBox="1"/>
          <p:nvPr/>
        </p:nvSpPr>
        <p:spPr>
          <a:xfrm>
            <a:off x="1335498" y="4597742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22" name="Google Shape;1322;p44"/>
          <p:cNvSpPr/>
          <p:nvPr/>
        </p:nvSpPr>
        <p:spPr>
          <a:xfrm>
            <a:off x="3132344" y="55044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323" name="Google Shape;1323;p44"/>
          <p:cNvSpPr txBox="1"/>
          <p:nvPr/>
        </p:nvSpPr>
        <p:spPr>
          <a:xfrm>
            <a:off x="4727848" y="5678817"/>
            <a:ext cx="3215496" cy="34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CONNECTIVITE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25" name="Google Shape;1325;p44"/>
          <p:cNvSpPr txBox="1"/>
          <p:nvPr/>
        </p:nvSpPr>
        <p:spPr>
          <a:xfrm>
            <a:off x="1380839" y="5504433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05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4"/>
          <p:cNvSpPr/>
          <p:nvPr/>
        </p:nvSpPr>
        <p:spPr>
          <a:xfrm>
            <a:off x="3132344" y="16668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81" name="Google Shape;1281;p44"/>
          <p:cNvSpPr txBox="1"/>
          <p:nvPr/>
        </p:nvSpPr>
        <p:spPr>
          <a:xfrm>
            <a:off x="3791744" y="1868335"/>
            <a:ext cx="4367624" cy="3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IoT et ROBOTIQUE AS A SERVVICE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3" name="Google Shape;1283;p44"/>
          <p:cNvSpPr txBox="1"/>
          <p:nvPr/>
        </p:nvSpPr>
        <p:spPr>
          <a:xfrm>
            <a:off x="1339368" y="1677650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06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4" name="Google Shape;1284;p44"/>
          <p:cNvSpPr/>
          <p:nvPr/>
        </p:nvSpPr>
        <p:spPr>
          <a:xfrm>
            <a:off x="3165850" y="2657839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87" name="Google Shape;1287;p44"/>
          <p:cNvSpPr txBox="1"/>
          <p:nvPr/>
        </p:nvSpPr>
        <p:spPr>
          <a:xfrm>
            <a:off x="1335498" y="2615933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07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8" name="Google Shape;1288;p44"/>
          <p:cNvSpPr/>
          <p:nvPr/>
        </p:nvSpPr>
        <p:spPr>
          <a:xfrm>
            <a:off x="3165850" y="3612394"/>
            <a:ext cx="6060000" cy="73160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89" name="Google Shape;1289;p44"/>
          <p:cNvSpPr txBox="1"/>
          <p:nvPr/>
        </p:nvSpPr>
        <p:spPr>
          <a:xfrm>
            <a:off x="4007768" y="2783685"/>
            <a:ext cx="3935576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ECRANS/INTERFACES UTILISATEURS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1" name="Google Shape;1291;p44"/>
          <p:cNvSpPr txBox="1"/>
          <p:nvPr/>
        </p:nvSpPr>
        <p:spPr>
          <a:xfrm>
            <a:off x="1313080" y="3665501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08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2" name="Google Shape;1292;p44"/>
          <p:cNvSpPr/>
          <p:nvPr/>
        </p:nvSpPr>
        <p:spPr>
          <a:xfrm>
            <a:off x="3132344" y="45450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293" name="Google Shape;1293;p44"/>
          <p:cNvSpPr txBox="1"/>
          <p:nvPr/>
        </p:nvSpPr>
        <p:spPr>
          <a:xfrm>
            <a:off x="4295800" y="4719417"/>
            <a:ext cx="3647544" cy="36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SMART HOME/SMART LIFE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5" name="Google Shape;1295;p44"/>
          <p:cNvSpPr txBox="1"/>
          <p:nvPr/>
        </p:nvSpPr>
        <p:spPr>
          <a:xfrm>
            <a:off x="1335498" y="4597742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latin typeface="Fira Sans"/>
                <a:ea typeface="Fira Sans"/>
                <a:cs typeface="Fira Sans"/>
                <a:sym typeface="Fira Sans"/>
              </a:rPr>
              <a:t>09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22" name="Google Shape;1322;p44"/>
          <p:cNvSpPr/>
          <p:nvPr/>
        </p:nvSpPr>
        <p:spPr>
          <a:xfrm>
            <a:off x="3132344" y="5504433"/>
            <a:ext cx="6060000" cy="7316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200"/>
          </a:p>
        </p:txBody>
      </p:sp>
      <p:sp>
        <p:nvSpPr>
          <p:cNvPr id="1323" name="Google Shape;1323;p44"/>
          <p:cNvSpPr txBox="1"/>
          <p:nvPr/>
        </p:nvSpPr>
        <p:spPr>
          <a:xfrm>
            <a:off x="4178668" y="3786794"/>
            <a:ext cx="4968551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WEARABLE ET POST SMARPHONE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25" name="Google Shape;1325;p44"/>
          <p:cNvSpPr txBox="1"/>
          <p:nvPr/>
        </p:nvSpPr>
        <p:spPr>
          <a:xfrm>
            <a:off x="1380839" y="5504433"/>
            <a:ext cx="1264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243833" rIns="243833" bIns="243833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" sz="3200" b="1">
                <a:latin typeface="Fira Sans"/>
                <a:ea typeface="Fira Sans"/>
                <a:cs typeface="Fira Sans"/>
                <a:sym typeface="Fira Sans"/>
              </a:rPr>
              <a:t>10</a:t>
            </a:r>
            <a:endParaRPr sz="32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Google Shape;1285;p44"/>
          <p:cNvSpPr txBox="1"/>
          <p:nvPr/>
        </p:nvSpPr>
        <p:spPr>
          <a:xfrm>
            <a:off x="5015880" y="5678833"/>
            <a:ext cx="25608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METAVERS/WEB3</a:t>
            </a:r>
            <a:endParaRPr sz="1800" b="1" dirty="0">
              <a:solidFill>
                <a:schemeClr val="bg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06578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D1723-472E-B17C-0A49-8BC10FF4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420888"/>
            <a:ext cx="11564664" cy="760413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</a:rPr>
              <a:t>INTELLIGENCE ARTIFICIELLE ET LE ROLE DES DATAS</a:t>
            </a:r>
            <a:br>
              <a:rPr lang="fr-FR" sz="2800" dirty="0">
                <a:solidFill>
                  <a:srgbClr val="FF0000"/>
                </a:solidFill>
              </a:rPr>
            </a:b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800" dirty="0"/>
              <a:t>LA CONSOMMATION DE L’IA EST COMME LA CONSOMMATION DE L’OXYGENE SANS LE SAVOIR ET ACCORDER BEAUCOUP d’ATTENTION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EA7398-D143-EA13-23DF-4064406A2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7E3DCC-4629-6CC8-7923-2839AAA628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70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823593-EA38-7744-3B4B-77B971A37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8DCAF0-9F1D-4169-5E63-8028B1F5D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8" name="Image 7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62D109B-B8FB-1E27-50BC-D712647AC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8" y="609600"/>
            <a:ext cx="1179593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1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FC613-2B44-5FFB-8894-03D691C8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5888"/>
            <a:ext cx="10662591" cy="760412"/>
          </a:xfrm>
        </p:spPr>
        <p:txBody>
          <a:bodyPr/>
          <a:lstStyle/>
          <a:p>
            <a:r>
              <a:rPr lang="fr-FR" sz="3600" dirty="0"/>
              <a:t>Exemple de la réinvention de la voiture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DEBEF7-7F78-96E6-24F8-E47FF78CB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B659C8-6494-2D3A-C066-A9D43BC6F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F1459D94-023A-4437-A7DA-8D0DBEC9B82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5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90C5E2A-9D5E-EB6D-27A8-87C7441B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6" y="1451246"/>
            <a:ext cx="5771387" cy="46420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9C7AEF-B315-1AF6-7649-2755702F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32" y="2021246"/>
            <a:ext cx="5917526" cy="35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8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C1F5-07D8-FDE2-93FF-1A6C4C910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98CD4-B509-667F-1D68-E47A4E23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048793"/>
            <a:ext cx="10513168" cy="760413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</a:rPr>
              <a:t>MOBILITES, ENGINS ELECTRIQUES ET AUTONOMES</a:t>
            </a:r>
            <a:br>
              <a:rPr lang="fr-FR" sz="2800" dirty="0">
                <a:solidFill>
                  <a:srgbClr val="FF0000"/>
                </a:solidFill>
              </a:rPr>
            </a:b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800" dirty="0"/>
              <a:t>TOUT EST REINVENTE EN « AS A SERVICE »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B93C98-DD7E-E3A1-1297-2DF95A88B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F8EC32-D707-0471-016B-1B7A22DFB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16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7652E-7B90-0AE3-D1B4-9E1A4472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67" y="1616259"/>
            <a:ext cx="11181873" cy="760413"/>
          </a:xfrm>
        </p:spPr>
        <p:txBody>
          <a:bodyPr/>
          <a:lstStyle/>
          <a:p>
            <a:r>
              <a:rPr lang="fr-FR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Tous les 10 ans, une nouvelle vague d’innovations digitales change tout :</a:t>
            </a:r>
            <a:br>
              <a:rPr lang="fr-F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8FD08-F5D9-DD2B-BAE6-DFE7356C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669414"/>
            <a:ext cx="11055351" cy="3145903"/>
          </a:xfrm>
        </p:spPr>
        <p:txBody>
          <a:bodyPr/>
          <a:lstStyle/>
          <a:p>
            <a:pPr lvl="1"/>
            <a:r>
              <a:rPr lang="fr-FR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nouvelles technologies, </a:t>
            </a:r>
          </a:p>
          <a:p>
            <a:pPr lvl="1"/>
            <a:r>
              <a:rPr lang="fr-FR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nouveaux métiers, </a:t>
            </a:r>
          </a:p>
          <a:p>
            <a:pPr lvl="1"/>
            <a:r>
              <a:rPr lang="fr-FR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nouveaux modèles économiques </a:t>
            </a:r>
          </a:p>
          <a:p>
            <a:pPr lvl="1"/>
            <a:r>
              <a:rPr lang="fr-FR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nouveaux enjeux 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623E0F-B040-A944-FD6B-9CEA2FB8C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7848D0-0B97-3BA2-8172-917675170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779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5388-4EA2-0893-8C01-6E058AFD2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43B093-6CE4-7431-F135-8DBBCDF2A0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BA49BA-2E48-AC27-34C4-844DE7CB0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B9BF7130-8CF2-4CEB-8B6F-1E71F62DC50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3BD5221-05E0-9FFE-7194-71E60AC8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04664"/>
            <a:ext cx="988760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6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4B76-DCE2-8180-6A37-99D6A385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BD616-DA9A-9D01-850B-C45848A9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62" y="112359"/>
            <a:ext cx="10590621" cy="760413"/>
          </a:xfrm>
        </p:spPr>
        <p:txBody>
          <a:bodyPr/>
          <a:lstStyle/>
          <a:p>
            <a:r>
              <a:rPr lang="fr-FR" sz="3600" dirty="0"/>
              <a:t>Exemple de l’infrastructure des drones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7B583D-5386-245B-DA5E-6C049EC445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B0F93A-98B2-F0D9-F433-9C8982EC3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9" name="Image 8" descr="Une image contenant carte&#10;&#10;Description générée automatiquement">
            <a:extLst>
              <a:ext uri="{FF2B5EF4-FFF2-40B4-BE49-F238E27FC236}">
                <a16:creationId xmlns:a16="http://schemas.microsoft.com/office/drawing/2014/main" id="{C0CFFEE9-F639-0D35-C0DF-79302C62C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168639"/>
            <a:ext cx="8398844" cy="53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8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7D4F4-E2CE-8D01-08F7-0DEC496E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420888"/>
            <a:ext cx="8572560" cy="760413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COMPOSANTS ELECTRONIQUES</a:t>
            </a:r>
            <a:br>
              <a:rPr lang="fr-FR" sz="2800" dirty="0">
                <a:solidFill>
                  <a:srgbClr val="FF0000"/>
                </a:solidFill>
              </a:rPr>
            </a:b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800" dirty="0"/>
              <a:t>LES COMPOSANTS ELECTRONIQUES SONT AU CŒUR DE TOUS LES OBJETS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F91AB6-D9B4-3484-C361-545257A09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2D68E3-A738-212D-400E-E93B927D4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38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0F9D97-F30B-A67F-621D-288EDD569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6EFD29-0127-9BDC-0FAA-0BAA1D1F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7" name="Image 6" descr="Une image contenant texte, capture d’écran, Téléphone mobile, multimédia&#10;&#10;Description générée automatiquement">
            <a:extLst>
              <a:ext uri="{FF2B5EF4-FFF2-40B4-BE49-F238E27FC236}">
                <a16:creationId xmlns:a16="http://schemas.microsoft.com/office/drawing/2014/main" id="{2273ED3A-DF6F-73F6-722A-030AE5E64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2" y="332656"/>
            <a:ext cx="11329678" cy="63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4D231-2583-E353-8490-BAB734B8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048793"/>
            <a:ext cx="11492656" cy="2036391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</a:rPr>
              <a:t>ENERGIE DECENTRALISEE ET SUSTAINABILITY</a:t>
            </a:r>
            <a:br>
              <a:rPr lang="fr-FR" sz="2800" dirty="0">
                <a:solidFill>
                  <a:srgbClr val="FF0000"/>
                </a:solidFill>
              </a:rPr>
            </a:b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400" dirty="0"/>
              <a:t>TOUT EST ORIENTE VERS UNE INFRSTRUCTURE SMART GRID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FBFAC7-D572-FE23-4EE7-711EBB593D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CBB51D-14F7-44B6-1D89-A22D09815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13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9EAFB67-6ADE-E8C6-425A-028FB551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FF0000"/>
                </a:solidFill>
              </a:rPr>
              <a:t>ENERGIE DECENTRALISEE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800BB2-F318-CACF-0960-E956EDCAAC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B48C1-C1F7-B765-1E79-6CC40666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55E512-55CF-9595-A02F-A98980F78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84222"/>
            <a:ext cx="8317265" cy="55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0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D4ACB-F581-8A0C-7E42-72555B4F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284984"/>
            <a:ext cx="11737304" cy="760413"/>
          </a:xfrm>
        </p:spPr>
        <p:txBody>
          <a:bodyPr/>
          <a:lstStyle/>
          <a:p>
            <a:pPr lvl="0" algn="ctr"/>
            <a:r>
              <a:rPr lang="fr-FR" sz="4400" dirty="0">
                <a:solidFill>
                  <a:srgbClr val="FF0000"/>
                </a:solidFill>
              </a:rPr>
              <a:t>CONNECTIVITE</a:t>
            </a:r>
            <a:br>
              <a:rPr lang="fr-FR" sz="4400" dirty="0">
                <a:solidFill>
                  <a:srgbClr val="FF0000"/>
                </a:solidFill>
              </a:rPr>
            </a:br>
            <a:br>
              <a:rPr lang="fr-FR" sz="4400" dirty="0">
                <a:solidFill>
                  <a:srgbClr val="FF0000"/>
                </a:solidFill>
              </a:rPr>
            </a:br>
            <a:r>
              <a:rPr lang="fr-FR" sz="4000" dirty="0"/>
              <a:t>Tout est connecté et collabore avec tout</a:t>
            </a:r>
            <a:endParaRPr lang="fr-FR" sz="4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218875-0120-F9B0-8213-457A3CD015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70C425-52F4-ECDD-E58B-9FCFC53CC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1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02FD3-CAFC-08E5-EDFE-0A175D65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D72EC8-0B63-4A79-8B97-9D67A1708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A71912-6498-D9E2-8463-4B4EB13BF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7" name="Image 6" descr="Une image contenant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76F8C9FE-EDFD-5EDD-F685-F32117AF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97" y="2276872"/>
            <a:ext cx="4536504" cy="3154204"/>
          </a:xfrm>
          <a:prstGeom prst="rect">
            <a:avLst/>
          </a:prstGeom>
        </p:spPr>
      </p:pic>
      <p:pic>
        <p:nvPicPr>
          <p:cNvPr id="9" name="Image 8" descr="Une image contenant texte, diagramme, capture d’écran, cercle&#10;&#10;Description générée automatiquement">
            <a:extLst>
              <a:ext uri="{FF2B5EF4-FFF2-40B4-BE49-F238E27FC236}">
                <a16:creationId xmlns:a16="http://schemas.microsoft.com/office/drawing/2014/main" id="{2712A8BF-DEBF-CF85-0512-B2351B84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9" y="1295907"/>
            <a:ext cx="7236512" cy="47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46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3B956F-FAF3-3163-B4FF-FEC8FBFE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36" y="2132856"/>
            <a:ext cx="11953328" cy="2376264"/>
          </a:xfrm>
        </p:spPr>
        <p:txBody>
          <a:bodyPr/>
          <a:lstStyle/>
          <a:p>
            <a:pPr lvl="0" algn="ctr"/>
            <a:r>
              <a:rPr lang="fr-FR" sz="5400" dirty="0">
                <a:solidFill>
                  <a:srgbClr val="FF0000"/>
                </a:solidFill>
              </a:rPr>
              <a:t>ROBOTIQUE AS A SERVICE</a:t>
            </a:r>
            <a:br>
              <a:rPr lang="fr-FR" sz="5400" dirty="0">
                <a:solidFill>
                  <a:srgbClr val="FF0000"/>
                </a:solidFill>
              </a:rPr>
            </a:br>
            <a:br>
              <a:rPr lang="fr-FR" sz="5400" dirty="0">
                <a:solidFill>
                  <a:srgbClr val="FF0000"/>
                </a:solidFill>
              </a:rPr>
            </a:br>
            <a:r>
              <a:rPr lang="fr-FR" sz="5400" dirty="0">
                <a:latin typeface="Calibri" panose="020F0502020204030204" pitchFamily="34" charset="0"/>
                <a:ea typeface="Times New Roman" panose="02020603050405020304" pitchFamily="18" charset="0"/>
              </a:rPr>
              <a:t>Les machines peuvent agir à notre place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350D22-3B75-DF6C-93D1-BDC04B814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E54F70-892C-FDB9-E89E-C7F244A3B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11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800BB2-F318-CACF-0960-E956EDCAAC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B48C1-C1F7-B765-1E79-6CC40666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3C5111-6850-CEE7-9DDC-04AB94AE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246757"/>
            <a:ext cx="10233360" cy="50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1E1295-103B-C548-52ED-A67C37E3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4" y="1124744"/>
            <a:ext cx="11055351" cy="5580856"/>
          </a:xfrm>
        </p:spPr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1924 : la première publicité par la radio  (avec WEAF) </a:t>
            </a:r>
          </a:p>
          <a:p>
            <a:pPr lvl="1" algn="just"/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la communication de masse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1934 : le premier poste de télévision (avec</a:t>
            </a:r>
            <a:r>
              <a:rPr lang="fr-FR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0" dirty="0" err="1">
                <a:solidFill>
                  <a:srgbClr val="1F1F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Telefunken</a:t>
            </a:r>
            <a:r>
              <a:rPr lang="fr-FR" sz="2400" b="1" dirty="0">
                <a:solidFill>
                  <a:srgbClr val="1F1F1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/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la diffusion des informations et des divertissements à un large public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1944 : le premier ordinateur (avec ENIAC)</a:t>
            </a:r>
          </a:p>
          <a:p>
            <a:pPr lvl="1" algn="just"/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du système d'information programmable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1954 : le premier mainframe (avec IBM)</a:t>
            </a:r>
          </a:p>
          <a:p>
            <a:pPr lvl="1" algn="just"/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ordinateurs suffisamment fiables pour être produits et vendus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1964 : le premier mini ordinateur (avec DEC)</a:t>
            </a:r>
          </a:p>
          <a:p>
            <a:pPr lvl="1" algn="just"/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la digitalisation des organisations</a:t>
            </a: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9C7445-33D7-1343-6642-AD578A9181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6CF967-FF5E-EDE8-25F7-3EAE9208A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F1459D94-023A-4437-A7DA-8D0DBEC9B82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855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1601B-1F07-73CE-D89A-631C7C32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425592"/>
            <a:ext cx="11809312" cy="760413"/>
          </a:xfrm>
        </p:spPr>
        <p:txBody>
          <a:bodyPr/>
          <a:lstStyle/>
          <a:p>
            <a:pPr lvl="0" algn="ctr"/>
            <a:r>
              <a:rPr lang="fr-FR" sz="3200" dirty="0">
                <a:solidFill>
                  <a:srgbClr val="FF0000"/>
                </a:solidFill>
              </a:rPr>
              <a:t>ECRANS ET INTERFACES UTILISATEURS</a:t>
            </a:r>
            <a:br>
              <a:rPr lang="fr-FR" sz="3200" dirty="0">
                <a:solidFill>
                  <a:srgbClr val="FF0000"/>
                </a:solidFill>
              </a:rPr>
            </a:br>
            <a:br>
              <a:rPr lang="fr-FR" sz="3200" dirty="0">
                <a:solidFill>
                  <a:srgbClr val="FF0000"/>
                </a:solidFill>
              </a:rPr>
            </a:br>
            <a:r>
              <a:rPr lang="fr-FR" sz="3200" dirty="0"/>
              <a:t>Tout est centré sur l’assistance et l’anticipation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9E975B-258C-DF88-DE07-497643D72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C12008-CAF5-A602-531F-93A36233A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483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4E992C6D-118E-A57B-F251-DEEBF612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FF0000"/>
                </a:solidFill>
              </a:rPr>
              <a:t>ECRANS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800BB2-F318-CACF-0960-E956EDCAAC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B48C1-C1F7-B765-1E79-6CC406661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31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8B1D4D-9D2B-7816-E1DA-B1344A84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158011"/>
            <a:ext cx="3867151" cy="2145625"/>
          </a:xfrm>
          <a:prstGeom prst="rect">
            <a:avLst/>
          </a:prstGeom>
        </p:spPr>
      </p:pic>
      <p:pic>
        <p:nvPicPr>
          <p:cNvPr id="15" name="Image 14" descr="Une image contenant personne, intérieur, préparation&#10;&#10;Description générée automatiquement">
            <a:extLst>
              <a:ext uri="{FF2B5EF4-FFF2-40B4-BE49-F238E27FC236}">
                <a16:creationId xmlns:a16="http://schemas.microsoft.com/office/drawing/2014/main" id="{34082AF4-935C-5812-AA9E-5A3F35E2F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37" y="1328505"/>
            <a:ext cx="3867150" cy="217527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0E765D-32F6-274E-6884-FA7CAF30D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8" y="3779114"/>
            <a:ext cx="4105995" cy="2309623"/>
          </a:xfrm>
          <a:prstGeom prst="rect">
            <a:avLst/>
          </a:prstGeom>
        </p:spPr>
      </p:pic>
      <p:pic>
        <p:nvPicPr>
          <p:cNvPr id="21" name="Image 20" descr="Une image contenant herbe, extérieur, personne, arbre&#10;&#10;Description générée automatiquement">
            <a:extLst>
              <a:ext uri="{FF2B5EF4-FFF2-40B4-BE49-F238E27FC236}">
                <a16:creationId xmlns:a16="http://schemas.microsoft.com/office/drawing/2014/main" id="{749B5B24-07A1-1108-CBEE-7CDB7AF7B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37" y="3817365"/>
            <a:ext cx="4320563" cy="24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7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F920F-6274-1D37-DEA3-33348914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832"/>
            <a:ext cx="12000656" cy="2664296"/>
          </a:xfrm>
        </p:spPr>
        <p:txBody>
          <a:bodyPr/>
          <a:lstStyle/>
          <a:p>
            <a:pPr lvl="0" algn="ctr"/>
            <a:r>
              <a:rPr lang="fr-FR" sz="4000" dirty="0">
                <a:solidFill>
                  <a:srgbClr val="FF0000"/>
                </a:solidFill>
              </a:rPr>
              <a:t>WEARABLE</a:t>
            </a:r>
            <a:br>
              <a:rPr lang="fr-FR" sz="4000" dirty="0">
                <a:solidFill>
                  <a:srgbClr val="FF0000"/>
                </a:solidFill>
              </a:rPr>
            </a:br>
            <a:br>
              <a:rPr lang="fr-FR" sz="4000" dirty="0">
                <a:solidFill>
                  <a:srgbClr val="FF0000"/>
                </a:solidFill>
              </a:rPr>
            </a:br>
            <a:r>
              <a:rPr lang="fr-FR" sz="3200" dirty="0"/>
              <a:t>De la bataille de la poche à la bataille du corps</a:t>
            </a:r>
            <a:endParaRPr lang="fr-FR" sz="4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34BD8A-B295-D0A7-7833-BF29972F2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309E78-DD02-D27F-59D2-282FE2141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168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AB618-C244-4B88-974A-9B8433F6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62" y="112359"/>
            <a:ext cx="10662629" cy="760413"/>
          </a:xfrm>
        </p:spPr>
        <p:txBody>
          <a:bodyPr/>
          <a:lstStyle/>
          <a:p>
            <a:r>
              <a:rPr lang="fr-FR" dirty="0"/>
              <a:t>L’informatique portée/le corps augmenté  prépare l’</a:t>
            </a:r>
            <a:r>
              <a:rPr lang="fr-FR" dirty="0">
                <a:solidFill>
                  <a:srgbClr val="FF0000"/>
                </a:solidFill>
              </a:rPr>
              <a:t>après smartphone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5703F6-0378-4AA8-952F-BE1A9526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219201"/>
            <a:ext cx="5473575" cy="504031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Vision, voir (voir la parole, c'est-à-dire lire les lèvres et les mouvements du visage)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Audition, audio (audition de la parole, acoustique)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Odeur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Goût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Toucher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Vestibulaire (équilibre, sensation de gravité)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Proprioception (la capacité pour vous de fermer les yeux et de savoir où toucher votre nez)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Température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fr-FR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ondes cérébrales 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2050" name="Picture 2" descr="Résultat de recherche d'images pour &quot;wearable&quot;">
            <a:extLst>
              <a:ext uri="{FF2B5EF4-FFF2-40B4-BE49-F238E27FC236}">
                <a16:creationId xmlns:a16="http://schemas.microsoft.com/office/drawing/2014/main" id="{5EF78860-6FFB-4074-A0EE-79A5C2D3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891107"/>
            <a:ext cx="53475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89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39746-FD8E-C5B9-7E37-6064E094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9704"/>
            <a:ext cx="12072664" cy="1711424"/>
          </a:xfrm>
        </p:spPr>
        <p:txBody>
          <a:bodyPr/>
          <a:lstStyle/>
          <a:p>
            <a:pPr lvl="0" algn="ctr"/>
            <a:r>
              <a:rPr lang="fr-FR" sz="3600" dirty="0">
                <a:solidFill>
                  <a:srgbClr val="FF0000"/>
                </a:solidFill>
              </a:rPr>
              <a:t>SMART HOME / SMART LIFE</a:t>
            </a:r>
            <a:br>
              <a:rPr lang="fr-FR" sz="3600" dirty="0">
                <a:solidFill>
                  <a:srgbClr val="FF0000"/>
                </a:solidFill>
              </a:rPr>
            </a:b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3600" dirty="0"/>
              <a:t>LES LIEUX DE VIE ONT BESOIN D’UN COCKPIT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8CC5AE-EF73-9705-FDC2-D391109CE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52C7EF-FBAA-8CF8-76EE-56DF2BA6F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605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B0B0D-C313-9EFD-BF5C-1C89C6EE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C9906F-50CF-80F6-965E-6A3A531EF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36814D-B6DB-98B4-D212-C420C04B9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9D524DA7-2587-EF29-F8EB-88D4C29C5B6E}"/>
              </a:ext>
            </a:extLst>
          </p:cNvPr>
          <p:cNvGrpSpPr/>
          <p:nvPr/>
        </p:nvGrpSpPr>
        <p:grpSpPr>
          <a:xfrm>
            <a:off x="191344" y="2204864"/>
            <a:ext cx="5689599" cy="3647153"/>
            <a:chOff x="0" y="0"/>
            <a:chExt cx="12192000" cy="685800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7A8F2D06-8CB1-4BCF-F9B1-E25125626BB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B12C0B25-8555-B55A-48D9-D5EF4BD97197}"/>
                </a:ext>
              </a:extLst>
            </p:cNvPr>
            <p:cNvSpPr/>
            <p:nvPr/>
          </p:nvSpPr>
          <p:spPr>
            <a:xfrm>
              <a:off x="10684220" y="352074"/>
              <a:ext cx="152400" cy="118110"/>
            </a:xfrm>
            <a:custGeom>
              <a:avLst/>
              <a:gdLst/>
              <a:ahLst/>
              <a:cxnLst/>
              <a:rect l="l" t="t" r="r" b="b"/>
              <a:pathLst>
                <a:path w="152400" h="118109">
                  <a:moveTo>
                    <a:pt x="0" y="0"/>
                  </a:moveTo>
                  <a:lnTo>
                    <a:pt x="12735" y="118083"/>
                  </a:lnTo>
                  <a:lnTo>
                    <a:pt x="152133" y="100580"/>
                  </a:lnTo>
                  <a:lnTo>
                    <a:pt x="140464" y="42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CA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3C67DD08-31FF-D2BA-BC96-CB0753272083}"/>
                </a:ext>
              </a:extLst>
            </p:cNvPr>
            <p:cNvSpPr/>
            <p:nvPr/>
          </p:nvSpPr>
          <p:spPr>
            <a:xfrm>
              <a:off x="10403244" y="470158"/>
              <a:ext cx="545465" cy="330200"/>
            </a:xfrm>
            <a:custGeom>
              <a:avLst/>
              <a:gdLst/>
              <a:ahLst/>
              <a:cxnLst/>
              <a:rect l="l" t="t" r="r" b="b"/>
              <a:pathLst>
                <a:path w="545465" h="330200">
                  <a:moveTo>
                    <a:pt x="293712" y="0"/>
                  </a:moveTo>
                  <a:lnTo>
                    <a:pt x="0" y="36996"/>
                  </a:lnTo>
                  <a:lnTo>
                    <a:pt x="168361" y="329676"/>
                  </a:lnTo>
                  <a:lnTo>
                    <a:pt x="544847" y="277111"/>
                  </a:lnTo>
                  <a:lnTo>
                    <a:pt x="315985" y="237741"/>
                  </a:lnTo>
                  <a:lnTo>
                    <a:pt x="293712" y="0"/>
                  </a:lnTo>
                  <a:close/>
                </a:path>
              </a:pathLst>
            </a:custGeom>
            <a:solidFill>
              <a:srgbClr val="669FD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5B41C761-D009-3E45-5F39-B8990C923E94}"/>
                </a:ext>
              </a:extLst>
            </p:cNvPr>
            <p:cNvSpPr/>
            <p:nvPr/>
          </p:nvSpPr>
          <p:spPr>
            <a:xfrm>
              <a:off x="10820795" y="348383"/>
              <a:ext cx="367030" cy="372110"/>
            </a:xfrm>
            <a:custGeom>
              <a:avLst/>
              <a:gdLst/>
              <a:ahLst/>
              <a:cxnLst/>
              <a:rect l="l" t="t" r="r" b="b"/>
              <a:pathLst>
                <a:path w="367029" h="372109">
                  <a:moveTo>
                    <a:pt x="366560" y="0"/>
                  </a:moveTo>
                  <a:lnTo>
                    <a:pt x="0" y="27480"/>
                  </a:lnTo>
                  <a:lnTo>
                    <a:pt x="3889" y="46512"/>
                  </a:lnTo>
                  <a:lnTo>
                    <a:pt x="276433" y="129588"/>
                  </a:lnTo>
                  <a:lnTo>
                    <a:pt x="265196" y="363844"/>
                  </a:lnTo>
                  <a:lnTo>
                    <a:pt x="321381" y="372062"/>
                  </a:lnTo>
                  <a:lnTo>
                    <a:pt x="366560" y="0"/>
                  </a:lnTo>
                  <a:close/>
                </a:path>
              </a:pathLst>
            </a:custGeom>
            <a:solidFill>
              <a:srgbClr val="D3E1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365D785F-1E2F-B167-922D-C5ABD23983A4}"/>
                </a:ext>
              </a:extLst>
            </p:cNvPr>
            <p:cNvSpPr/>
            <p:nvPr/>
          </p:nvSpPr>
          <p:spPr>
            <a:xfrm>
              <a:off x="10696956" y="452654"/>
              <a:ext cx="251460" cy="294640"/>
            </a:xfrm>
            <a:custGeom>
              <a:avLst/>
              <a:gdLst/>
              <a:ahLst/>
              <a:cxnLst/>
              <a:rect l="l" t="t" r="r" b="b"/>
              <a:pathLst>
                <a:path w="251459" h="294640">
                  <a:moveTo>
                    <a:pt x="139397" y="0"/>
                  </a:moveTo>
                  <a:lnTo>
                    <a:pt x="0" y="17503"/>
                  </a:lnTo>
                  <a:lnTo>
                    <a:pt x="22272" y="255244"/>
                  </a:lnTo>
                  <a:lnTo>
                    <a:pt x="251135" y="294614"/>
                  </a:lnTo>
                  <a:lnTo>
                    <a:pt x="244220" y="235561"/>
                  </a:lnTo>
                  <a:lnTo>
                    <a:pt x="185643" y="225610"/>
                  </a:lnTo>
                  <a:lnTo>
                    <a:pt x="139397" y="0"/>
                  </a:lnTo>
                  <a:close/>
                </a:path>
              </a:pathLst>
            </a:custGeom>
            <a:solidFill>
              <a:srgbClr val="427DC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474E5773-4EA9-95DC-854F-E25EEC80B057}"/>
                </a:ext>
              </a:extLst>
            </p:cNvPr>
            <p:cNvSpPr/>
            <p:nvPr/>
          </p:nvSpPr>
          <p:spPr>
            <a:xfrm>
              <a:off x="10941176" y="688216"/>
              <a:ext cx="145415" cy="82550"/>
            </a:xfrm>
            <a:custGeom>
              <a:avLst/>
              <a:gdLst/>
              <a:ahLst/>
              <a:cxnLst/>
              <a:rect l="l" t="t" r="r" b="b"/>
              <a:pathLst>
                <a:path w="145415" h="82550">
                  <a:moveTo>
                    <a:pt x="0" y="0"/>
                  </a:moveTo>
                  <a:lnTo>
                    <a:pt x="6915" y="59053"/>
                  </a:lnTo>
                  <a:lnTo>
                    <a:pt x="141991" y="81983"/>
                  </a:lnTo>
                  <a:lnTo>
                    <a:pt x="144814" y="24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CA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4DDC035-7D49-426C-A6F0-3AFA7342CFC7}"/>
                </a:ext>
              </a:extLst>
            </p:cNvPr>
            <p:cNvSpPr/>
            <p:nvPr/>
          </p:nvSpPr>
          <p:spPr>
            <a:xfrm>
              <a:off x="10824685" y="394896"/>
              <a:ext cx="273050" cy="317500"/>
            </a:xfrm>
            <a:custGeom>
              <a:avLst/>
              <a:gdLst/>
              <a:ahLst/>
              <a:cxnLst/>
              <a:rect l="l" t="t" r="r" b="b"/>
              <a:pathLst>
                <a:path w="273050" h="317500">
                  <a:moveTo>
                    <a:pt x="0" y="0"/>
                  </a:moveTo>
                  <a:lnTo>
                    <a:pt x="57914" y="283368"/>
                  </a:lnTo>
                  <a:lnTo>
                    <a:pt x="261306" y="317331"/>
                  </a:lnTo>
                  <a:lnTo>
                    <a:pt x="272543" y="83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C39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E6C5A715-067C-FB58-8A55-0ED6EB771290}"/>
                </a:ext>
              </a:extLst>
            </p:cNvPr>
            <p:cNvSpPr/>
            <p:nvPr/>
          </p:nvSpPr>
          <p:spPr>
            <a:xfrm>
              <a:off x="11012085" y="492881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20" h="20954">
                  <a:moveTo>
                    <a:pt x="12965" y="0"/>
                  </a:moveTo>
                  <a:lnTo>
                    <a:pt x="0" y="13206"/>
                  </a:lnTo>
                  <a:lnTo>
                    <a:pt x="1066" y="15571"/>
                  </a:lnTo>
                  <a:lnTo>
                    <a:pt x="3025" y="17734"/>
                  </a:lnTo>
                  <a:lnTo>
                    <a:pt x="4955" y="19694"/>
                  </a:lnTo>
                  <a:lnTo>
                    <a:pt x="7347" y="20761"/>
                  </a:lnTo>
                  <a:lnTo>
                    <a:pt x="12965" y="20761"/>
                  </a:lnTo>
                  <a:lnTo>
                    <a:pt x="15328" y="19694"/>
                  </a:lnTo>
                  <a:lnTo>
                    <a:pt x="15760" y="19262"/>
                  </a:lnTo>
                  <a:lnTo>
                    <a:pt x="7779" y="19262"/>
                  </a:lnTo>
                  <a:lnTo>
                    <a:pt x="5618" y="18397"/>
                  </a:lnTo>
                  <a:lnTo>
                    <a:pt x="2160" y="14937"/>
                  </a:lnTo>
                  <a:lnTo>
                    <a:pt x="1377" y="12976"/>
                  </a:lnTo>
                  <a:lnTo>
                    <a:pt x="1296" y="8016"/>
                  </a:lnTo>
                  <a:lnTo>
                    <a:pt x="2160" y="5853"/>
                  </a:lnTo>
                  <a:lnTo>
                    <a:pt x="5618" y="2393"/>
                  </a:lnTo>
                  <a:lnTo>
                    <a:pt x="7779" y="1528"/>
                  </a:lnTo>
                  <a:lnTo>
                    <a:pt x="15767" y="1528"/>
                  </a:lnTo>
                  <a:lnTo>
                    <a:pt x="15328" y="1095"/>
                  </a:lnTo>
                  <a:lnTo>
                    <a:pt x="12965" y="0"/>
                  </a:lnTo>
                  <a:close/>
                </a:path>
                <a:path w="20320" h="20954">
                  <a:moveTo>
                    <a:pt x="15767" y="1528"/>
                  </a:moveTo>
                  <a:lnTo>
                    <a:pt x="12533" y="1528"/>
                  </a:lnTo>
                  <a:lnTo>
                    <a:pt x="14464" y="2393"/>
                  </a:lnTo>
                  <a:lnTo>
                    <a:pt x="17921" y="5853"/>
                  </a:lnTo>
                  <a:lnTo>
                    <a:pt x="18613" y="7583"/>
                  </a:lnTo>
                  <a:lnTo>
                    <a:pt x="18705" y="12976"/>
                  </a:lnTo>
                  <a:lnTo>
                    <a:pt x="17921" y="14937"/>
                  </a:lnTo>
                  <a:lnTo>
                    <a:pt x="14464" y="18397"/>
                  </a:lnTo>
                  <a:lnTo>
                    <a:pt x="12533" y="19262"/>
                  </a:lnTo>
                  <a:lnTo>
                    <a:pt x="15760" y="19262"/>
                  </a:lnTo>
                  <a:lnTo>
                    <a:pt x="17287" y="17734"/>
                  </a:lnTo>
                  <a:lnTo>
                    <a:pt x="19218" y="15571"/>
                  </a:lnTo>
                  <a:lnTo>
                    <a:pt x="20313" y="13206"/>
                  </a:lnTo>
                  <a:lnTo>
                    <a:pt x="20207" y="7353"/>
                  </a:lnTo>
                  <a:lnTo>
                    <a:pt x="19218" y="5190"/>
                  </a:lnTo>
                  <a:lnTo>
                    <a:pt x="17287" y="3027"/>
                  </a:lnTo>
                  <a:lnTo>
                    <a:pt x="15767" y="1528"/>
                  </a:lnTo>
                  <a:close/>
                </a:path>
                <a:path w="20320" h="20954">
                  <a:moveTo>
                    <a:pt x="12303" y="4757"/>
                  </a:moveTo>
                  <a:lnTo>
                    <a:pt x="6050" y="4757"/>
                  </a:lnTo>
                  <a:lnTo>
                    <a:pt x="6050" y="16003"/>
                  </a:lnTo>
                  <a:lnTo>
                    <a:pt x="7981" y="16003"/>
                  </a:lnTo>
                  <a:lnTo>
                    <a:pt x="7981" y="11476"/>
                  </a:lnTo>
                  <a:lnTo>
                    <a:pt x="13548" y="11476"/>
                  </a:lnTo>
                  <a:lnTo>
                    <a:pt x="13398" y="11246"/>
                  </a:lnTo>
                  <a:lnTo>
                    <a:pt x="12735" y="10813"/>
                  </a:lnTo>
                  <a:lnTo>
                    <a:pt x="11871" y="10813"/>
                  </a:lnTo>
                  <a:lnTo>
                    <a:pt x="12735" y="10611"/>
                  </a:lnTo>
                  <a:lnTo>
                    <a:pt x="13167" y="10380"/>
                  </a:lnTo>
                  <a:lnTo>
                    <a:pt x="13599" y="10179"/>
                  </a:lnTo>
                  <a:lnTo>
                    <a:pt x="7981" y="10179"/>
                  </a:lnTo>
                  <a:lnTo>
                    <a:pt x="7981" y="6055"/>
                  </a:lnTo>
                  <a:lnTo>
                    <a:pt x="14363" y="6055"/>
                  </a:lnTo>
                  <a:lnTo>
                    <a:pt x="14031" y="5623"/>
                  </a:lnTo>
                  <a:lnTo>
                    <a:pt x="12965" y="5190"/>
                  </a:lnTo>
                  <a:lnTo>
                    <a:pt x="12303" y="4757"/>
                  </a:lnTo>
                  <a:close/>
                </a:path>
                <a:path w="20320" h="20954">
                  <a:moveTo>
                    <a:pt x="13548" y="11476"/>
                  </a:moveTo>
                  <a:lnTo>
                    <a:pt x="10574" y="11476"/>
                  </a:lnTo>
                  <a:lnTo>
                    <a:pt x="11237" y="11678"/>
                  </a:lnTo>
                  <a:lnTo>
                    <a:pt x="11669" y="11909"/>
                  </a:lnTo>
                  <a:lnTo>
                    <a:pt x="12303" y="12341"/>
                  </a:lnTo>
                  <a:lnTo>
                    <a:pt x="12620" y="12976"/>
                  </a:lnTo>
                  <a:lnTo>
                    <a:pt x="12735" y="16003"/>
                  </a:lnTo>
                  <a:lnTo>
                    <a:pt x="14694" y="16003"/>
                  </a:lnTo>
                  <a:lnTo>
                    <a:pt x="14571" y="15571"/>
                  </a:lnTo>
                  <a:lnTo>
                    <a:pt x="14464" y="12976"/>
                  </a:lnTo>
                  <a:lnTo>
                    <a:pt x="14262" y="12341"/>
                  </a:lnTo>
                  <a:lnTo>
                    <a:pt x="13830" y="11909"/>
                  </a:lnTo>
                  <a:lnTo>
                    <a:pt x="13548" y="11476"/>
                  </a:lnTo>
                  <a:close/>
                </a:path>
                <a:path w="20320" h="20954">
                  <a:moveTo>
                    <a:pt x="14363" y="6055"/>
                  </a:moveTo>
                  <a:lnTo>
                    <a:pt x="10804" y="6055"/>
                  </a:lnTo>
                  <a:lnTo>
                    <a:pt x="11438" y="6286"/>
                  </a:lnTo>
                  <a:lnTo>
                    <a:pt x="12101" y="6488"/>
                  </a:lnTo>
                  <a:lnTo>
                    <a:pt x="12533" y="6718"/>
                  </a:lnTo>
                  <a:lnTo>
                    <a:pt x="12735" y="7353"/>
                  </a:lnTo>
                  <a:lnTo>
                    <a:pt x="12735" y="9083"/>
                  </a:lnTo>
                  <a:lnTo>
                    <a:pt x="12303" y="9515"/>
                  </a:lnTo>
                  <a:lnTo>
                    <a:pt x="11669" y="9948"/>
                  </a:lnTo>
                  <a:lnTo>
                    <a:pt x="11237" y="10179"/>
                  </a:lnTo>
                  <a:lnTo>
                    <a:pt x="13599" y="10179"/>
                  </a:lnTo>
                  <a:lnTo>
                    <a:pt x="14262" y="9746"/>
                  </a:lnTo>
                  <a:lnTo>
                    <a:pt x="14694" y="9083"/>
                  </a:lnTo>
                  <a:lnTo>
                    <a:pt x="14694" y="6488"/>
                  </a:lnTo>
                  <a:lnTo>
                    <a:pt x="14363" y="6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40B3694A-0A6B-7576-805C-BE001F34B9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1032" y="495274"/>
              <a:ext cx="173331" cy="222143"/>
            </a:xfrm>
            <a:prstGeom prst="rect">
              <a:avLst/>
            </a:prstGeom>
          </p:spPr>
        </p:pic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1DE27D01-01F4-FD59-4A09-3CD0386EF91E}"/>
                </a:ext>
              </a:extLst>
            </p:cNvPr>
            <p:cNvSpPr/>
            <p:nvPr/>
          </p:nvSpPr>
          <p:spPr>
            <a:xfrm>
              <a:off x="10718356" y="495274"/>
              <a:ext cx="297815" cy="222250"/>
            </a:xfrm>
            <a:custGeom>
              <a:avLst/>
              <a:gdLst/>
              <a:ahLst/>
              <a:cxnLst/>
              <a:rect l="l" t="t" r="r" b="b"/>
              <a:pathLst>
                <a:path w="297815" h="222250">
                  <a:moveTo>
                    <a:pt x="139166" y="178244"/>
                  </a:moveTo>
                  <a:lnTo>
                    <a:pt x="45148" y="178244"/>
                  </a:lnTo>
                  <a:lnTo>
                    <a:pt x="45148" y="129971"/>
                  </a:lnTo>
                  <a:lnTo>
                    <a:pt x="129463" y="129971"/>
                  </a:lnTo>
                  <a:lnTo>
                    <a:pt x="129463" y="90589"/>
                  </a:lnTo>
                  <a:lnTo>
                    <a:pt x="45148" y="90589"/>
                  </a:lnTo>
                  <a:lnTo>
                    <a:pt x="45148" y="43573"/>
                  </a:lnTo>
                  <a:lnTo>
                    <a:pt x="137007" y="43573"/>
                  </a:lnTo>
                  <a:lnTo>
                    <a:pt x="137007" y="4191"/>
                  </a:lnTo>
                  <a:lnTo>
                    <a:pt x="0" y="4191"/>
                  </a:lnTo>
                  <a:lnTo>
                    <a:pt x="0" y="43573"/>
                  </a:lnTo>
                  <a:lnTo>
                    <a:pt x="0" y="90589"/>
                  </a:lnTo>
                  <a:lnTo>
                    <a:pt x="0" y="129971"/>
                  </a:lnTo>
                  <a:lnTo>
                    <a:pt x="0" y="178244"/>
                  </a:lnTo>
                  <a:lnTo>
                    <a:pt x="0" y="218909"/>
                  </a:lnTo>
                  <a:lnTo>
                    <a:pt x="139166" y="218909"/>
                  </a:lnTo>
                  <a:lnTo>
                    <a:pt x="139166" y="178244"/>
                  </a:lnTo>
                  <a:close/>
                </a:path>
                <a:path w="297815" h="222250">
                  <a:moveTo>
                    <a:pt x="297383" y="157251"/>
                  </a:moveTo>
                  <a:lnTo>
                    <a:pt x="283679" y="114579"/>
                  </a:lnTo>
                  <a:lnTo>
                    <a:pt x="237744" y="89776"/>
                  </a:lnTo>
                  <a:lnTo>
                    <a:pt x="221322" y="84556"/>
                  </a:lnTo>
                  <a:lnTo>
                    <a:pt x="209638" y="78676"/>
                  </a:lnTo>
                  <a:lnTo>
                    <a:pt x="202653" y="71272"/>
                  </a:lnTo>
                  <a:lnTo>
                    <a:pt x="200342" y="61429"/>
                  </a:lnTo>
                  <a:lnTo>
                    <a:pt x="202222" y="52260"/>
                  </a:lnTo>
                  <a:lnTo>
                    <a:pt x="207746" y="45148"/>
                  </a:lnTo>
                  <a:lnTo>
                    <a:pt x="216763" y="40563"/>
                  </a:lnTo>
                  <a:lnTo>
                    <a:pt x="229095" y="38938"/>
                  </a:lnTo>
                  <a:lnTo>
                    <a:pt x="244309" y="40462"/>
                  </a:lnTo>
                  <a:lnTo>
                    <a:pt x="258406" y="44843"/>
                  </a:lnTo>
                  <a:lnTo>
                    <a:pt x="271729" y="51790"/>
                  </a:lnTo>
                  <a:lnTo>
                    <a:pt x="284619" y="60998"/>
                  </a:lnTo>
                  <a:lnTo>
                    <a:pt x="284619" y="15773"/>
                  </a:lnTo>
                  <a:lnTo>
                    <a:pt x="272732" y="9220"/>
                  </a:lnTo>
                  <a:lnTo>
                    <a:pt x="259499" y="4254"/>
                  </a:lnTo>
                  <a:lnTo>
                    <a:pt x="244563" y="1104"/>
                  </a:lnTo>
                  <a:lnTo>
                    <a:pt x="227571" y="0"/>
                  </a:lnTo>
                  <a:lnTo>
                    <a:pt x="199618" y="4191"/>
                  </a:lnTo>
                  <a:lnTo>
                    <a:pt x="176885" y="16459"/>
                  </a:lnTo>
                  <a:lnTo>
                    <a:pt x="161607" y="36398"/>
                  </a:lnTo>
                  <a:lnTo>
                    <a:pt x="156032" y="63588"/>
                  </a:lnTo>
                  <a:lnTo>
                    <a:pt x="159461" y="87591"/>
                  </a:lnTo>
                  <a:lnTo>
                    <a:pt x="170268" y="105854"/>
                  </a:lnTo>
                  <a:lnTo>
                    <a:pt x="189128" y="119532"/>
                  </a:lnTo>
                  <a:lnTo>
                    <a:pt x="216763" y="129781"/>
                  </a:lnTo>
                  <a:lnTo>
                    <a:pt x="231736" y="134772"/>
                  </a:lnTo>
                  <a:lnTo>
                    <a:pt x="242951" y="140627"/>
                  </a:lnTo>
                  <a:lnTo>
                    <a:pt x="249999" y="148310"/>
                  </a:lnTo>
                  <a:lnTo>
                    <a:pt x="252437" y="158775"/>
                  </a:lnTo>
                  <a:lnTo>
                    <a:pt x="249618" y="170040"/>
                  </a:lnTo>
                  <a:lnTo>
                    <a:pt x="242023" y="177533"/>
                  </a:lnTo>
                  <a:lnTo>
                    <a:pt x="231000" y="181711"/>
                  </a:lnTo>
                  <a:lnTo>
                    <a:pt x="217855" y="182994"/>
                  </a:lnTo>
                  <a:lnTo>
                    <a:pt x="200926" y="181279"/>
                  </a:lnTo>
                  <a:lnTo>
                    <a:pt x="185826" y="176593"/>
                  </a:lnTo>
                  <a:lnTo>
                    <a:pt x="172161" y="169583"/>
                  </a:lnTo>
                  <a:lnTo>
                    <a:pt x="159486" y="160934"/>
                  </a:lnTo>
                  <a:lnTo>
                    <a:pt x="159486" y="206578"/>
                  </a:lnTo>
                  <a:lnTo>
                    <a:pt x="171119" y="212839"/>
                  </a:lnTo>
                  <a:lnTo>
                    <a:pt x="185013" y="217766"/>
                  </a:lnTo>
                  <a:lnTo>
                    <a:pt x="200736" y="220992"/>
                  </a:lnTo>
                  <a:lnTo>
                    <a:pt x="217855" y="222148"/>
                  </a:lnTo>
                  <a:lnTo>
                    <a:pt x="248881" y="218338"/>
                  </a:lnTo>
                  <a:lnTo>
                    <a:pt x="274154" y="206578"/>
                  </a:lnTo>
                  <a:lnTo>
                    <a:pt x="291160" y="186372"/>
                  </a:lnTo>
                  <a:lnTo>
                    <a:pt x="297383" y="15725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17AD25B2-58B7-132B-0D1C-8ECE2828A3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45933" y="302304"/>
              <a:ext cx="692466" cy="543821"/>
            </a:xfrm>
            <a:prstGeom prst="rect">
              <a:avLst/>
            </a:prstGeom>
          </p:spPr>
        </p:pic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E5F6133C-F46E-1FE2-BD6F-F8A9A761C4D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348" y="525780"/>
              <a:ext cx="103631" cy="103632"/>
            </a:xfrm>
            <a:prstGeom prst="rect">
              <a:avLst/>
            </a:prstGeom>
          </p:spPr>
        </p:pic>
        <p:pic>
          <p:nvPicPr>
            <p:cNvPr id="21" name="object 15">
              <a:extLst>
                <a:ext uri="{FF2B5EF4-FFF2-40B4-BE49-F238E27FC236}">
                  <a16:creationId xmlns:a16="http://schemas.microsoft.com/office/drawing/2014/main" id="{DAD35F5A-3A0A-DBD4-281A-9ABCBF34804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748" y="525780"/>
              <a:ext cx="103631" cy="103632"/>
            </a:xfrm>
            <a:prstGeom prst="rect">
              <a:avLst/>
            </a:prstGeom>
          </p:spPr>
        </p:pic>
        <p:pic>
          <p:nvPicPr>
            <p:cNvPr id="22" name="object 16">
              <a:extLst>
                <a:ext uri="{FF2B5EF4-FFF2-40B4-BE49-F238E27FC236}">
                  <a16:creationId xmlns:a16="http://schemas.microsoft.com/office/drawing/2014/main" id="{0968E5B5-9B1B-3787-6788-B8F575B3DD6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1" y="525780"/>
              <a:ext cx="103631" cy="103632"/>
            </a:xfrm>
            <a:prstGeom prst="rect">
              <a:avLst/>
            </a:prstGeom>
          </p:spPr>
        </p:pic>
      </p:grpSp>
      <p:pic>
        <p:nvPicPr>
          <p:cNvPr id="26" name="Image 25" descr="Une image contenant texte, salle de bain, Appareil sanitaire, Accessoire de salle de bain&#10;&#10;Description générée automatiquement">
            <a:extLst>
              <a:ext uri="{FF2B5EF4-FFF2-40B4-BE49-F238E27FC236}">
                <a16:creationId xmlns:a16="http://schemas.microsoft.com/office/drawing/2014/main" id="{F06BD565-1A33-7C74-1898-575527893A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13" y="-67964"/>
            <a:ext cx="3869469" cy="3869469"/>
          </a:xfrm>
          <a:prstGeom prst="rect">
            <a:avLst/>
          </a:prstGeom>
        </p:spPr>
      </p:pic>
      <p:pic>
        <p:nvPicPr>
          <p:cNvPr id="28" name="Image 27" descr="Une image contenant texte, intérieur, mur, évier&#10;&#10;Description générée automatiquement">
            <a:extLst>
              <a:ext uri="{FF2B5EF4-FFF2-40B4-BE49-F238E27FC236}">
                <a16:creationId xmlns:a16="http://schemas.microsoft.com/office/drawing/2014/main" id="{E259679F-646D-D1B1-25D2-BAE46FD6BD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04" y="3922307"/>
            <a:ext cx="5159896" cy="290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B415C-B6B7-688F-DF20-C7C022DB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276872"/>
            <a:ext cx="8572560" cy="760413"/>
          </a:xfrm>
        </p:spPr>
        <p:txBody>
          <a:bodyPr/>
          <a:lstStyle/>
          <a:p>
            <a:pPr lvl="0" algn="ctr"/>
            <a:r>
              <a:rPr lang="fr-FR" sz="4000" dirty="0">
                <a:solidFill>
                  <a:srgbClr val="FF0000"/>
                </a:solidFill>
              </a:rPr>
              <a:t>METAVERS/WEB3</a:t>
            </a:r>
            <a:br>
              <a:rPr lang="fr-FR" sz="4000" dirty="0">
                <a:solidFill>
                  <a:srgbClr val="FF0000"/>
                </a:solidFill>
              </a:rPr>
            </a:br>
            <a:br>
              <a:rPr lang="fr-FR" sz="4000" dirty="0">
                <a:solidFill>
                  <a:srgbClr val="FF0000"/>
                </a:solidFill>
              </a:rPr>
            </a:br>
            <a:r>
              <a:rPr lang="fr-FR" sz="4000" dirty="0">
                <a:solidFill>
                  <a:srgbClr val="FF0000"/>
                </a:solidFill>
              </a:rPr>
              <a:t>EST LA PROCHAINE ETAPE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F4B8F2-76BD-CA5D-987D-8D27A8FF3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971EB5-D6D2-1C9E-8C69-239D1827FE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562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57370-85E3-41B1-D3F1-76D9325F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5888"/>
            <a:ext cx="8572500" cy="760412"/>
          </a:xfrm>
        </p:spPr>
        <p:txBody>
          <a:bodyPr wrap="square" anchor="ctr">
            <a:normAutofit/>
          </a:bodyPr>
          <a:lstStyle/>
          <a:p>
            <a:pPr lvl="0"/>
            <a:r>
              <a:rPr lang="fr-FR" sz="3600" dirty="0">
                <a:solidFill>
                  <a:srgbClr val="FF0000"/>
                </a:solidFill>
              </a:rPr>
              <a:t>METAVERS / WEB3</a:t>
            </a:r>
            <a:r>
              <a:rPr lang="fr-FR" dirty="0"/>
              <a:t>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0CB12B-00AF-39CD-9DC8-0ACD751E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18" y="1317194"/>
            <a:ext cx="10089482" cy="4691608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8540D2E-1BB3-26CE-53FC-0B5381D08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401" y="6400800"/>
            <a:ext cx="3867151" cy="304800"/>
          </a:xfrm>
        </p:spPr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8C8274-7D8A-BDFA-5557-E571468C5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spcAft>
                  <a:spcPts val="600"/>
                </a:spcAft>
                <a:defRPr/>
              </a:pPr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309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B3CBC-6C4F-5BC8-4ED6-5B9F4CA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2060848"/>
            <a:ext cx="10297144" cy="1480492"/>
          </a:xfrm>
        </p:spPr>
        <p:txBody>
          <a:bodyPr/>
          <a:lstStyle/>
          <a:p>
            <a:r>
              <a:rPr lang="fr-FR" sz="4400" dirty="0"/>
              <a:t>LES PROCHAINS AXES DE RUPTURE TECHNOLOGIQUE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FA7AD-042E-885C-EC22-B3B28192F5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0444B-F945-B94D-DB44-43378173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85BC42D4-9741-486C-AEEE-4E0DEA587B32}" type="slidenum">
              <a:rPr lang="fr-FR" smtClean="0"/>
              <a:pPr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8862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8446B-EFA5-D6C4-5AE8-C36CC767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6DFB0-8BFD-1EEA-4C35-A6AE52B65F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0C7EE-A3CE-7145-BD02-6BD92ECD5A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4EE7C-9859-D8FD-D973-71646B3E2B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104EAE-EA3F-8EB1-F0FF-5414ED763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85BC42D4-9741-486C-AEEE-4E0DEA587B32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64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B757EB6-4F93-420B-971E-5B7339AA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401D4F-596C-726A-01FC-E361A084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1984 :Le WIMP (avec McIntosh)</a:t>
            </a:r>
          </a:p>
          <a:p>
            <a:pPr lvl="1" algn="just"/>
            <a:r>
              <a:rPr lang="fr-F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l’informatique pour tous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1994 : le Web (avec Netscape)</a:t>
            </a:r>
          </a:p>
          <a:p>
            <a:pPr lvl="1" algn="just"/>
            <a:r>
              <a:rPr lang="fr-F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la navigation dans l’information avec l’UNIMEDIA 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2004 : le social media (avec Facebook)</a:t>
            </a:r>
          </a:p>
          <a:p>
            <a:pPr lvl="1" algn="just"/>
            <a:r>
              <a:rPr lang="fr-F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des réseaux sociaux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2014 : La plateformisation (avec Uber)</a:t>
            </a:r>
          </a:p>
          <a:p>
            <a:pPr lvl="1" algn="just"/>
            <a:r>
              <a:rPr lang="fr-F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de la centralisation des </a:t>
            </a:r>
            <a:r>
              <a:rPr lang="fr-F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ressources et l’automatisation des tâches</a:t>
            </a:r>
            <a:endParaRPr lang="fr-F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fr-FR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2024 : La décentralisation autour de l’humain (avec notamment les LLM et la bataille du corps).</a:t>
            </a:r>
          </a:p>
          <a:p>
            <a:pPr lvl="1" algn="just"/>
            <a:r>
              <a:rPr lang="fr-F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Le début du « faire faire ». Voilà ce que je veux. Fais ce que cela implique.</a:t>
            </a:r>
            <a:endParaRPr lang="fr-FR" sz="20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1BEB88-4C1B-98EF-D6AD-D3CAF9F41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6E40A1-7E2C-369C-75FE-929E39354B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F1459D94-023A-4437-A7DA-8D0DBEC9B82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6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DA072-19E7-DB8F-C6A2-74C2A58D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7408D6-3EE9-0380-8A20-52D1178E06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19256B-5960-185D-58F8-74346E217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E0D55-012E-A6B1-83FF-90898A089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864F8-DCAB-E621-F251-05EFC03BB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85BC42D4-9741-486C-AEEE-4E0DEA587B32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53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730C6CD-A657-496F-30A6-684FD84A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668588"/>
            <a:ext cx="8572500" cy="760412"/>
          </a:xfrm>
        </p:spPr>
        <p:txBody>
          <a:bodyPr/>
          <a:lstStyle/>
          <a:p>
            <a:pPr algn="ctr"/>
            <a:r>
              <a:rPr lang="fr-FR" sz="4800" dirty="0"/>
              <a:t>RAPPEL DU CONTEXTE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13087-DF31-9CBF-2FB3-CB17E8903A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3B305F-6686-DDBA-C605-0EC098E14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18F3F-B838-4274-A595-1C38CF34A4B5}" type="slidenum">
              <a:rPr lang="fr-FR" altLang="fr-FR" smtClean="0"/>
              <a:pPr/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9550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C7ABD-82A5-D96A-B8BD-5E251258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Tout s’accélère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1FBB56-BEF0-6AE2-6811-9EC58A0FA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6D93BC-040A-6056-0AEC-588993D85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F1459D94-023A-4437-A7DA-8D0DBEC9B82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6" name="Image 5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3523548D-252D-6DDA-0EAE-32E7A11FD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95" y="862558"/>
            <a:ext cx="4314230" cy="57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7C93A05-FDEA-2B05-C50B-131B0438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66675"/>
            <a:ext cx="10921999" cy="760412"/>
          </a:xfrm>
        </p:spPr>
        <p:txBody>
          <a:bodyPr/>
          <a:lstStyle/>
          <a:p>
            <a:r>
              <a:rPr lang="fr-FR" dirty="0"/>
              <a:t>Capitalisation boursière des entreprises du numérique : 10 fois le CAC 40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3B4F75-9420-E298-10CF-B56340630B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28458C-A6AC-B12E-3163-AB04C6712E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18F3F-B838-4274-A595-1C38CF34A4B5}" type="slidenum">
              <a:rPr lang="fr-FR" altLang="fr-FR" smtClean="0"/>
              <a:pPr/>
              <a:t>7</a:t>
            </a:fld>
            <a:endParaRPr lang="fr-FR" alt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FB39DB-62CB-BC56-C5E3-023FBB14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253742"/>
            <a:ext cx="5935569" cy="52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0A21548-09F6-A7FE-6EF6-35BBE449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9" y="65000"/>
            <a:ext cx="12192000" cy="672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ACE959-9C9D-5979-2C8A-A165BCF9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28" y="0"/>
            <a:ext cx="3334646" cy="1124744"/>
          </a:xfrm>
        </p:spPr>
        <p:txBody>
          <a:bodyPr wrap="square" anchor="ctr">
            <a:normAutofit fontScale="90000"/>
          </a:bodyPr>
          <a:lstStyle/>
          <a:p>
            <a:r>
              <a:rPr lang="fr-FR" sz="2800" dirty="0"/>
              <a:t>Le tsunami qui se profile à l’horizon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55A961D-E9B8-11B8-852F-429791BF7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6401" y="6400800"/>
            <a:ext cx="3867151" cy="304800"/>
          </a:xfrm>
        </p:spPr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7965CC-AF96-CBD9-8B18-85113DF7F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540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r-FR" dirty="0"/>
              <a:t>			</a:t>
            </a:r>
            <a:fld id="{1359027C-7A8B-4D68-B807-F54757FCFEE4}" type="slidenum">
              <a:rPr lang="fr-FR" smtClean="0"/>
              <a:pPr>
                <a:spcAft>
                  <a:spcPts val="600"/>
                </a:spcAft>
                <a:defRPr/>
              </a:pPr>
              <a:t>8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D245020-8DF7-A5C5-C0A7-F4F0B17A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54" y="8032"/>
            <a:ext cx="3334646" cy="8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B6198-1875-C23E-E060-08959333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nouvelle infrastructure émerge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3E6582-A3C2-C44C-B5C1-FA8FA353A8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sz="1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5E8282-5BD6-A4B4-94BC-381612B97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			</a:t>
            </a:r>
            <a:fld id="{1359027C-7A8B-4D68-B807-F54757FCFEE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7B1B8C-8A9A-AC5D-C554-C95BC5FD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24744"/>
            <a:ext cx="112002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95086"/>
      </p:ext>
    </p:extLst>
  </p:cSld>
  <p:clrMapOvr>
    <a:masterClrMapping/>
  </p:clrMapOvr>
</p:sld>
</file>

<file path=ppt/theme/theme1.xml><?xml version="1.0" encoding="utf-8"?>
<a:theme xmlns:a="http://schemas.openxmlformats.org/drawingml/2006/main" name="Synthèse CES 2014 - Advese">
  <a:themeElements>
    <a:clrScheme name="Modèle Présentation ADVESE 1002 7">
      <a:dk1>
        <a:srgbClr val="000000"/>
      </a:dk1>
      <a:lt1>
        <a:srgbClr val="FFFFFF"/>
      </a:lt1>
      <a:dk2>
        <a:srgbClr val="F8F8F8"/>
      </a:dk2>
      <a:lt2>
        <a:srgbClr val="FFFFFF"/>
      </a:lt2>
      <a:accent1>
        <a:srgbClr val="333399"/>
      </a:accent1>
      <a:accent2>
        <a:srgbClr val="FFCC00"/>
      </a:accent2>
      <a:accent3>
        <a:srgbClr val="FFFFFF"/>
      </a:accent3>
      <a:accent4>
        <a:srgbClr val="000000"/>
      </a:accent4>
      <a:accent5>
        <a:srgbClr val="ADADCA"/>
      </a:accent5>
      <a:accent6>
        <a:srgbClr val="E7B900"/>
      </a:accent6>
      <a:hlink>
        <a:srgbClr val="33CC33"/>
      </a:hlink>
      <a:folHlink>
        <a:srgbClr val="FF6600"/>
      </a:folHlink>
    </a:clrScheme>
    <a:fontScheme name="Modèle Présentation ADVESE 10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résentation ADVESE 1002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2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00CC66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E2B8"/>
        </a:accent5>
        <a:accent6>
          <a:srgbClr val="2DB9B9"/>
        </a:accent6>
        <a:hlink>
          <a:srgbClr val="FF94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3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C66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00B95C"/>
        </a:accent6>
        <a:hlink>
          <a:srgbClr val="FF94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4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000066"/>
        </a:accent1>
        <a:accent2>
          <a:srgbClr val="A5002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95001D"/>
        </a:accent6>
        <a:hlink>
          <a:srgbClr val="006600"/>
        </a:hlink>
        <a:folHlink>
          <a:srgbClr val="AF9C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5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A50021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005C"/>
        </a:accent6>
        <a:hlink>
          <a:srgbClr val="AF9C53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6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33CC3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5C00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7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E7B900"/>
        </a:accent6>
        <a:hlink>
          <a:srgbClr val="33CC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8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807C00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C0BFAA"/>
        </a:accent5>
        <a:accent6>
          <a:srgbClr val="002D5C"/>
        </a:accent6>
        <a:hlink>
          <a:srgbClr val="993366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résentation ADVESE 1002 9">
        <a:dk1>
          <a:srgbClr val="000000"/>
        </a:dk1>
        <a:lt1>
          <a:srgbClr val="FFFFFF"/>
        </a:lt1>
        <a:dk2>
          <a:srgbClr val="F8F8F8"/>
        </a:dk2>
        <a:lt2>
          <a:srgbClr val="FFFFFF"/>
        </a:lt2>
        <a:accent1>
          <a:srgbClr val="6699FF"/>
        </a:accent1>
        <a:accent2>
          <a:srgbClr val="993366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5C"/>
        </a:accent6>
        <a:hlink>
          <a:srgbClr val="FF9400"/>
        </a:hlink>
        <a:folHlink>
          <a:srgbClr val="807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45121</TotalTime>
  <Words>750</Words>
  <Application>Microsoft Office PowerPoint</Application>
  <PresentationFormat>Grand écran</PresentationFormat>
  <Paragraphs>118</Paragraphs>
  <Slides>40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2" baseType="lpstr">
      <vt:lpstr>ＭＳ Ｐゴシック</vt:lpstr>
      <vt:lpstr>Arial</vt:lpstr>
      <vt:lpstr>Calibri</vt:lpstr>
      <vt:lpstr>Fira Sans</vt:lpstr>
      <vt:lpstr>MV Boli</vt:lpstr>
      <vt:lpstr>Symbol</vt:lpstr>
      <vt:lpstr>Times New Roman</vt:lpstr>
      <vt:lpstr>Trebuchet MS</vt:lpstr>
      <vt:lpstr>Verdana</vt:lpstr>
      <vt:lpstr>Webdings</vt:lpstr>
      <vt:lpstr>Wingdings</vt:lpstr>
      <vt:lpstr>Synthèse CES 2014 - Advese</vt:lpstr>
      <vt:lpstr> LES 10 STARS DU CES 2024</vt:lpstr>
      <vt:lpstr>Tous les 10 ans, une nouvelle vague d’innovations digitales change tout : </vt:lpstr>
      <vt:lpstr>Présentation PowerPoint</vt:lpstr>
      <vt:lpstr>Présentation PowerPoint</vt:lpstr>
      <vt:lpstr>RAPPEL DU CONTEXTE</vt:lpstr>
      <vt:lpstr>Tout s’accélère</vt:lpstr>
      <vt:lpstr>Capitalisation boursière des entreprises du numérique : 10 fois le CAC 40</vt:lpstr>
      <vt:lpstr>Le tsunami qui se profile à l’horizon</vt:lpstr>
      <vt:lpstr>Une nouvelle infrastructure émerge</vt:lpstr>
      <vt:lpstr>Présentation PowerPoint</vt:lpstr>
      <vt:lpstr>le sens de l’IoT a changé.  IoT = Intelligence of Things et Interactions of Things. Tout objet connecté est à un euro </vt:lpstr>
      <vt:lpstr>LES GRANDES TENDACES DU CES 2024</vt:lpstr>
      <vt:lpstr>LES 10 STARS DU CES 2024</vt:lpstr>
      <vt:lpstr>Présentation PowerPoint</vt:lpstr>
      <vt:lpstr>Présentation PowerPoint</vt:lpstr>
      <vt:lpstr>INTELLIGENCE ARTIFICIELLE ET LE ROLE DES DATAS  LA CONSOMMATION DE L’IA EST COMME LA CONSOMMATION DE L’OXYGENE SANS LE SAVOIR ET ACCORDER BEAUCOUP d’ATTENTION </vt:lpstr>
      <vt:lpstr>Présentation PowerPoint</vt:lpstr>
      <vt:lpstr>Exemple de la réinvention de la voiture</vt:lpstr>
      <vt:lpstr>MOBILITES, ENGINS ELECTRIQUES ET AUTONOMES  TOUT EST REINVENTE EN « AS A SERVICE » </vt:lpstr>
      <vt:lpstr>Présentation PowerPoint</vt:lpstr>
      <vt:lpstr>Exemple de l’infrastructure des drones</vt:lpstr>
      <vt:lpstr>COMPOSANTS ELECTRONIQUES  LES COMPOSANTS ELECTRONIQUES SONT AU CŒUR DE TOUS LES OBJETS </vt:lpstr>
      <vt:lpstr>Présentation PowerPoint</vt:lpstr>
      <vt:lpstr>ENERGIE DECENTRALISEE ET SUSTAINABILITY  TOUT EST ORIENTE VERS UNE INFRSTRUCTURE SMART GRID</vt:lpstr>
      <vt:lpstr>ENERGIE DECENTRALISEE</vt:lpstr>
      <vt:lpstr>CONNECTIVITE  Tout est connecté et collabore avec tout</vt:lpstr>
      <vt:lpstr>Présentation PowerPoint</vt:lpstr>
      <vt:lpstr>ROBOTIQUE AS A SERVICE  Les machines peuvent agir à notre place</vt:lpstr>
      <vt:lpstr>Présentation PowerPoint</vt:lpstr>
      <vt:lpstr>ECRANS ET INTERFACES UTILISATEURS  Tout est centré sur l’assistance et l’anticipation</vt:lpstr>
      <vt:lpstr>ECRANS</vt:lpstr>
      <vt:lpstr>WEARABLE  De la bataille de la poche à la bataille du corps</vt:lpstr>
      <vt:lpstr>L’informatique portée/le corps augmenté  prépare l’après smartphone</vt:lpstr>
      <vt:lpstr>SMART HOME / SMART LIFE  LES LIEUX DE VIE ONT BESOIN D’UN COCKPIT</vt:lpstr>
      <vt:lpstr>Présentation PowerPoint</vt:lpstr>
      <vt:lpstr>METAVERS/WEB3  EST LA PROCHAINE ETAPE</vt:lpstr>
      <vt:lpstr>METAVERS / WEB3 </vt:lpstr>
      <vt:lpstr>LES PROCHAINS AXES DE RUPTURE TECHNOLOGIQUE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 2020</dc:title>
  <dc:creator>Xavier</dc:creator>
  <cp:lastModifiedBy>Xavier Dalloz</cp:lastModifiedBy>
  <cp:revision>285</cp:revision>
  <dcterms:created xsi:type="dcterms:W3CDTF">2020-02-04T16:10:36Z</dcterms:created>
  <dcterms:modified xsi:type="dcterms:W3CDTF">2024-03-29T11:12:23Z</dcterms:modified>
</cp:coreProperties>
</file>