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1430000" cy="14287500"/>
  <p:notesSz cx="6858000" cy="9144000"/>
  <p:embeddedFontLst>
    <p:embeddedFont>
      <p:font typeface="Garamond" panose="02020404030301010803" pitchFamily="18" charset="0"/>
      <p:regular r:id="rId11"/>
      <p:bold r:id="rId12"/>
      <p:italic r:id="rId13"/>
    </p:embeddedFont>
    <p:embeddedFont>
      <p:font typeface="Garamond Bold" panose="020B0604020202020204" charset="0"/>
      <p:regular r:id="rId14"/>
    </p:embeddedFont>
    <p:embeddedFont>
      <p:font typeface="Montserrat" panose="00000500000000000000" pitchFamily="2" charset="0"/>
      <p:regular r:id="rId15"/>
      <p:bold r:id="rId16"/>
      <p:italic r:id="rId17"/>
      <p:boldItalic r:id="rId18"/>
    </p:embeddedFont>
    <p:embeddedFont>
      <p:font typeface="Montserrat Bold" panose="00000800000000000000" pitchFamily="2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3" d="100"/>
          <a:sy n="23" d="100"/>
        </p:scale>
        <p:origin x="2284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3.sv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1430000" cy="14287500"/>
          </a:xfrm>
          <a:custGeom>
            <a:avLst/>
            <a:gdLst/>
            <a:ahLst/>
            <a:cxnLst/>
            <a:rect l="l" t="t" r="r" b="b"/>
            <a:pathLst>
              <a:path w="11430000" h="14287500">
                <a:moveTo>
                  <a:pt x="0" y="0"/>
                </a:moveTo>
                <a:lnTo>
                  <a:pt x="11430000" y="0"/>
                </a:lnTo>
                <a:lnTo>
                  <a:pt x="11430000" y="14287500"/>
                </a:lnTo>
                <a:lnTo>
                  <a:pt x="0" y="14287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04" r="-15104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flipV="1">
            <a:off x="-1100138" y="0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739833"/>
                </a:moveTo>
                <a:lnTo>
                  <a:pt x="4572000" y="739833"/>
                </a:lnTo>
                <a:lnTo>
                  <a:pt x="4572000" y="0"/>
                </a:lnTo>
                <a:lnTo>
                  <a:pt x="0" y="0"/>
                </a:lnTo>
                <a:lnTo>
                  <a:pt x="0" y="73983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flipV="1">
            <a:off x="3424238" y="0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739833"/>
                </a:moveTo>
                <a:lnTo>
                  <a:pt x="4572000" y="739833"/>
                </a:lnTo>
                <a:lnTo>
                  <a:pt x="4572000" y="0"/>
                </a:lnTo>
                <a:lnTo>
                  <a:pt x="0" y="0"/>
                </a:lnTo>
                <a:lnTo>
                  <a:pt x="0" y="73983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flipV="1">
            <a:off x="7958138" y="0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739833"/>
                </a:moveTo>
                <a:lnTo>
                  <a:pt x="4572000" y="739833"/>
                </a:lnTo>
                <a:lnTo>
                  <a:pt x="4572000" y="0"/>
                </a:lnTo>
                <a:lnTo>
                  <a:pt x="0" y="0"/>
                </a:lnTo>
                <a:lnTo>
                  <a:pt x="0" y="73983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 flipV="1">
            <a:off x="-1100138" y="18203834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739832"/>
                </a:moveTo>
                <a:lnTo>
                  <a:pt x="4572000" y="739832"/>
                </a:lnTo>
                <a:lnTo>
                  <a:pt x="4572000" y="0"/>
                </a:lnTo>
                <a:lnTo>
                  <a:pt x="0" y="0"/>
                </a:lnTo>
                <a:lnTo>
                  <a:pt x="0" y="73983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 flipV="1">
            <a:off x="3424238" y="18203834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739832"/>
                </a:moveTo>
                <a:lnTo>
                  <a:pt x="4572000" y="739832"/>
                </a:lnTo>
                <a:lnTo>
                  <a:pt x="4572000" y="0"/>
                </a:lnTo>
                <a:lnTo>
                  <a:pt x="0" y="0"/>
                </a:lnTo>
                <a:lnTo>
                  <a:pt x="0" y="73983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 flipV="1">
            <a:off x="7958138" y="18203834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739832"/>
                </a:moveTo>
                <a:lnTo>
                  <a:pt x="4572000" y="739832"/>
                </a:lnTo>
                <a:lnTo>
                  <a:pt x="4572000" y="0"/>
                </a:lnTo>
                <a:lnTo>
                  <a:pt x="0" y="0"/>
                </a:lnTo>
                <a:lnTo>
                  <a:pt x="0" y="73983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-1104900" y="13547667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0"/>
                </a:moveTo>
                <a:lnTo>
                  <a:pt x="4572000" y="0"/>
                </a:lnTo>
                <a:lnTo>
                  <a:pt x="4572000" y="739833"/>
                </a:lnTo>
                <a:lnTo>
                  <a:pt x="0" y="7398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3419475" y="13547667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0"/>
                </a:moveTo>
                <a:lnTo>
                  <a:pt x="4572000" y="0"/>
                </a:lnTo>
                <a:lnTo>
                  <a:pt x="4572000" y="739833"/>
                </a:lnTo>
                <a:lnTo>
                  <a:pt x="0" y="7398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7953375" y="13547667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0"/>
                </a:moveTo>
                <a:lnTo>
                  <a:pt x="4572000" y="0"/>
                </a:lnTo>
                <a:lnTo>
                  <a:pt x="4572000" y="739833"/>
                </a:lnTo>
                <a:lnTo>
                  <a:pt x="0" y="7398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12"/>
          <p:cNvSpPr/>
          <p:nvPr/>
        </p:nvSpPr>
        <p:spPr>
          <a:xfrm>
            <a:off x="3429000" y="2309928"/>
            <a:ext cx="4572000" cy="3217025"/>
          </a:xfrm>
          <a:custGeom>
            <a:avLst/>
            <a:gdLst/>
            <a:ahLst/>
            <a:cxnLst/>
            <a:rect l="l" t="t" r="r" b="b"/>
            <a:pathLst>
              <a:path w="4572000" h="3217025">
                <a:moveTo>
                  <a:pt x="0" y="0"/>
                </a:moveTo>
                <a:lnTo>
                  <a:pt x="4572000" y="0"/>
                </a:lnTo>
                <a:lnTo>
                  <a:pt x="4572000" y="3217026"/>
                </a:lnTo>
                <a:lnTo>
                  <a:pt x="0" y="32170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TextBox 13"/>
          <p:cNvSpPr txBox="1"/>
          <p:nvPr/>
        </p:nvSpPr>
        <p:spPr>
          <a:xfrm>
            <a:off x="2088800" y="6360508"/>
            <a:ext cx="7252399" cy="1608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30"/>
              </a:lnSpc>
            </a:pPr>
            <a:r>
              <a:rPr lang="en-US" sz="5457" b="1">
                <a:solidFill>
                  <a:srgbClr val="FFFFFF"/>
                </a:solidFill>
                <a:latin typeface="Garamond Bold"/>
                <a:ea typeface="Garamond Bold"/>
                <a:cs typeface="Garamond Bold"/>
                <a:sym typeface="Garamond Bold"/>
              </a:rPr>
              <a:t>BATIR UNE EQUIPE PERFORMANTE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85862" y="1333125"/>
            <a:ext cx="4124325" cy="348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0"/>
              </a:lnSpc>
              <a:spcBef>
                <a:spcPct val="0"/>
              </a:spcBef>
            </a:pPr>
            <a:r>
              <a:rPr lang="en-US" sz="2043" spc="-4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lb2ad.com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162675" y="1333125"/>
            <a:ext cx="4124325" cy="348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60"/>
              </a:lnSpc>
              <a:spcBef>
                <a:spcPct val="0"/>
              </a:spcBef>
            </a:pPr>
            <a:r>
              <a:rPr lang="en-US" sz="2043" spc="-4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Laurent BRUHL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088800" y="9102857"/>
            <a:ext cx="7252399" cy="1628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9"/>
              </a:lnSpc>
            </a:pPr>
            <a:r>
              <a:rPr lang="en-US" sz="5499" b="1">
                <a:solidFill>
                  <a:srgbClr val="FFFFFF"/>
                </a:solidFill>
                <a:latin typeface="Garamond Bold"/>
                <a:ea typeface="Garamond Bold"/>
                <a:cs typeface="Garamond Bold"/>
                <a:sym typeface="Garamond Bold"/>
              </a:rPr>
              <a:t>NE GRILLEZ PAS LES ETAPES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1430000" cy="14287500"/>
          </a:xfrm>
          <a:custGeom>
            <a:avLst/>
            <a:gdLst/>
            <a:ahLst/>
            <a:cxnLst/>
            <a:rect l="l" t="t" r="r" b="b"/>
            <a:pathLst>
              <a:path w="11430000" h="14287500">
                <a:moveTo>
                  <a:pt x="0" y="0"/>
                </a:moveTo>
                <a:lnTo>
                  <a:pt x="11430000" y="0"/>
                </a:lnTo>
                <a:lnTo>
                  <a:pt x="11430000" y="14287500"/>
                </a:lnTo>
                <a:lnTo>
                  <a:pt x="0" y="14287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04" r="-15104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flipV="1">
            <a:off x="-1100138" y="0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739833"/>
                </a:moveTo>
                <a:lnTo>
                  <a:pt x="4572000" y="739833"/>
                </a:lnTo>
                <a:lnTo>
                  <a:pt x="4572000" y="0"/>
                </a:lnTo>
                <a:lnTo>
                  <a:pt x="0" y="0"/>
                </a:lnTo>
                <a:lnTo>
                  <a:pt x="0" y="73983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flipV="1">
            <a:off x="3424238" y="0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739833"/>
                </a:moveTo>
                <a:lnTo>
                  <a:pt x="4572000" y="739833"/>
                </a:lnTo>
                <a:lnTo>
                  <a:pt x="4572000" y="0"/>
                </a:lnTo>
                <a:lnTo>
                  <a:pt x="0" y="0"/>
                </a:lnTo>
                <a:lnTo>
                  <a:pt x="0" y="73983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flipV="1">
            <a:off x="7958138" y="0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739833"/>
                </a:moveTo>
                <a:lnTo>
                  <a:pt x="4572000" y="739833"/>
                </a:lnTo>
                <a:lnTo>
                  <a:pt x="4572000" y="0"/>
                </a:lnTo>
                <a:lnTo>
                  <a:pt x="0" y="0"/>
                </a:lnTo>
                <a:lnTo>
                  <a:pt x="0" y="73983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-1104900" y="13547667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0"/>
                </a:moveTo>
                <a:lnTo>
                  <a:pt x="4572000" y="0"/>
                </a:lnTo>
                <a:lnTo>
                  <a:pt x="4572000" y="739833"/>
                </a:lnTo>
                <a:lnTo>
                  <a:pt x="0" y="7398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3419475" y="13547667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0"/>
                </a:moveTo>
                <a:lnTo>
                  <a:pt x="4572000" y="0"/>
                </a:lnTo>
                <a:lnTo>
                  <a:pt x="4572000" y="739833"/>
                </a:lnTo>
                <a:lnTo>
                  <a:pt x="0" y="7398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7953375" y="13547667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0"/>
                </a:moveTo>
                <a:lnTo>
                  <a:pt x="4572000" y="0"/>
                </a:lnTo>
                <a:lnTo>
                  <a:pt x="4572000" y="739833"/>
                </a:lnTo>
                <a:lnTo>
                  <a:pt x="0" y="7398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1615813" y="11760074"/>
            <a:ext cx="2037024" cy="1787594"/>
          </a:xfrm>
          <a:custGeom>
            <a:avLst/>
            <a:gdLst/>
            <a:ahLst/>
            <a:cxnLst/>
            <a:rect l="l" t="t" r="r" b="b"/>
            <a:pathLst>
              <a:path w="2037024" h="1787594">
                <a:moveTo>
                  <a:pt x="0" y="0"/>
                </a:moveTo>
                <a:lnTo>
                  <a:pt x="2037025" y="0"/>
                </a:lnTo>
                <a:lnTo>
                  <a:pt x="2037025" y="1787593"/>
                </a:lnTo>
                <a:lnTo>
                  <a:pt x="0" y="17875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849" r="-3849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8825946" y="10891126"/>
            <a:ext cx="2105025" cy="707815"/>
          </a:xfrm>
          <a:custGeom>
            <a:avLst/>
            <a:gdLst/>
            <a:ahLst/>
            <a:cxnLst/>
            <a:rect l="l" t="t" r="r" b="b"/>
            <a:pathLst>
              <a:path w="2105025" h="707815">
                <a:moveTo>
                  <a:pt x="0" y="0"/>
                </a:moveTo>
                <a:lnTo>
                  <a:pt x="2105025" y="0"/>
                </a:lnTo>
                <a:lnTo>
                  <a:pt x="2105025" y="707814"/>
                </a:lnTo>
                <a:lnTo>
                  <a:pt x="0" y="7078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TextBox 11"/>
          <p:cNvSpPr txBox="1"/>
          <p:nvPr/>
        </p:nvSpPr>
        <p:spPr>
          <a:xfrm>
            <a:off x="496938" y="1928928"/>
            <a:ext cx="10795189" cy="3065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4"/>
              </a:lnSpc>
            </a:pPr>
            <a:r>
              <a:rPr lang="en-US" sz="3857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Toute grande équipe a besoin d’une MOTIVATION pour se lever le matin. Alors posez-vous ces 3 questions </a:t>
            </a:r>
          </a:p>
          <a:p>
            <a:pPr algn="ctr">
              <a:lnSpc>
                <a:spcPts val="4474"/>
              </a:lnSpc>
            </a:pPr>
            <a:endParaRPr lang="en-US" sz="3857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ctr">
              <a:lnSpc>
                <a:spcPts val="3662"/>
              </a:lnSpc>
            </a:pPr>
            <a:r>
              <a:rPr lang="en-US" sz="3157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QUI, COMMENT, POURQUOI</a:t>
            </a:r>
          </a:p>
          <a:p>
            <a:pPr algn="ctr">
              <a:lnSpc>
                <a:spcPts val="3662"/>
              </a:lnSpc>
            </a:pPr>
            <a:endParaRPr lang="en-US" sz="3157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ctr">
              <a:lnSpc>
                <a:spcPts val="3662"/>
              </a:lnSpc>
            </a:pPr>
            <a:r>
              <a:rPr lang="en-US" sz="3157" b="1">
                <a:solidFill>
                  <a:srgbClr val="FFFFFF"/>
                </a:solidFill>
                <a:latin typeface="Garamond Bold"/>
                <a:ea typeface="Garamond Bold"/>
                <a:cs typeface="Garamond Bold"/>
                <a:sym typeface="Garamond Bold"/>
              </a:rPr>
              <a:t>MAIS SURTOUT COMMENCEZ PAR LE POURQUOI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652838" y="12530485"/>
            <a:ext cx="4124325" cy="348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0"/>
              </a:lnSpc>
              <a:spcBef>
                <a:spcPct val="0"/>
              </a:spcBef>
            </a:pPr>
            <a:r>
              <a:rPr lang="en-US" sz="204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lb2ad.conseil@gmail.com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6005" y="11933921"/>
            <a:ext cx="2099714" cy="1613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83"/>
              </a:lnSpc>
            </a:pPr>
            <a:r>
              <a:rPr lang="en-US" sz="10847" b="1">
                <a:solidFill>
                  <a:srgbClr val="FFFFFF"/>
                </a:solidFill>
                <a:latin typeface="Garamond Bold"/>
                <a:ea typeface="Garamond Bold"/>
                <a:cs typeface="Garamond Bold"/>
                <a:sym typeface="Garamond Bold"/>
              </a:rPr>
              <a:t>01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85862" y="1333125"/>
            <a:ext cx="4124325" cy="348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0"/>
              </a:lnSpc>
              <a:spcBef>
                <a:spcPct val="0"/>
              </a:spcBef>
            </a:pPr>
            <a:r>
              <a:rPr lang="en-US" sz="2043" spc="-4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lb2ad.com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162675" y="1333125"/>
            <a:ext cx="4124325" cy="348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60"/>
              </a:lnSpc>
              <a:spcBef>
                <a:spcPct val="0"/>
              </a:spcBef>
            </a:pPr>
            <a:r>
              <a:rPr lang="en-US" sz="2043" spc="-4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Laurent BRUHL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5127" y="7743825"/>
            <a:ext cx="10979746" cy="771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0"/>
              </a:lnSpc>
              <a:spcBef>
                <a:spcPct val="0"/>
              </a:spcBef>
            </a:pPr>
            <a:r>
              <a:rPr lang="en-US" sz="2243" b="1" spc="-44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1 POUQUOI</a:t>
            </a:r>
          </a:p>
          <a:p>
            <a:pPr algn="ctr">
              <a:lnSpc>
                <a:spcPts val="3140"/>
              </a:lnSpc>
              <a:spcBef>
                <a:spcPct val="0"/>
              </a:spcBef>
            </a:pPr>
            <a:r>
              <a:rPr lang="en-US" sz="2243" spc="-44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Ce n’est pas une question d’argent mais de croyance et de vision sur l’entreprise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11494" y="8782224"/>
            <a:ext cx="8766076" cy="771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0"/>
              </a:lnSpc>
              <a:spcBef>
                <a:spcPct val="0"/>
              </a:spcBef>
            </a:pPr>
            <a:r>
              <a:rPr lang="en-US" sz="2243" b="1" spc="-44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 COMMENT</a:t>
            </a:r>
          </a:p>
          <a:p>
            <a:pPr algn="ctr">
              <a:lnSpc>
                <a:spcPts val="3140"/>
              </a:lnSpc>
              <a:spcBef>
                <a:spcPct val="0"/>
              </a:spcBef>
            </a:pPr>
            <a:r>
              <a:rPr lang="en-US" sz="2243" spc="-44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C’est la méthode que vous emploierez pour réaliser vos objectifs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08158" y="9820622"/>
            <a:ext cx="9033768" cy="771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0"/>
              </a:lnSpc>
              <a:spcBef>
                <a:spcPct val="0"/>
              </a:spcBef>
            </a:pPr>
            <a:r>
              <a:rPr lang="en-US" sz="2243" b="1" spc="-44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3 QUOI</a:t>
            </a:r>
          </a:p>
          <a:p>
            <a:pPr algn="ctr">
              <a:lnSpc>
                <a:spcPts val="3140"/>
              </a:lnSpc>
              <a:spcBef>
                <a:spcPct val="0"/>
              </a:spcBef>
            </a:pPr>
            <a:r>
              <a:rPr lang="en-US" sz="2243" spc="-44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C’est ce qui vous rend spécial ou vous distingue de la concurrence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565851" y="5262706"/>
            <a:ext cx="6657362" cy="1700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0"/>
              </a:lnSpc>
              <a:spcBef>
                <a:spcPct val="0"/>
              </a:spcBef>
            </a:pPr>
            <a:r>
              <a:rPr lang="en-US" sz="2443" spc="-4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Si vous posez au top 5 de vos collaborateurs la question suivante : POURQUOI l’entreprise existe? Obtiendrez-vous la même réponse ? </a:t>
            </a:r>
          </a:p>
        </p:txBody>
      </p:sp>
      <p:sp>
        <p:nvSpPr>
          <p:cNvPr id="20" name="AutoShape 20"/>
          <p:cNvSpPr/>
          <p:nvPr/>
        </p:nvSpPr>
        <p:spPr>
          <a:xfrm>
            <a:off x="3886200" y="7143750"/>
            <a:ext cx="365760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1430000" cy="14287500"/>
          </a:xfrm>
          <a:custGeom>
            <a:avLst/>
            <a:gdLst/>
            <a:ahLst/>
            <a:cxnLst/>
            <a:rect l="l" t="t" r="r" b="b"/>
            <a:pathLst>
              <a:path w="11430000" h="14287500">
                <a:moveTo>
                  <a:pt x="0" y="0"/>
                </a:moveTo>
                <a:lnTo>
                  <a:pt x="11430000" y="0"/>
                </a:lnTo>
                <a:lnTo>
                  <a:pt x="11430000" y="14287500"/>
                </a:lnTo>
                <a:lnTo>
                  <a:pt x="0" y="14287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04" r="-15104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flipV="1">
            <a:off x="-1100138" y="0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739833"/>
                </a:moveTo>
                <a:lnTo>
                  <a:pt x="4572000" y="739833"/>
                </a:lnTo>
                <a:lnTo>
                  <a:pt x="4572000" y="0"/>
                </a:lnTo>
                <a:lnTo>
                  <a:pt x="0" y="0"/>
                </a:lnTo>
                <a:lnTo>
                  <a:pt x="0" y="73983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flipV="1">
            <a:off x="3424238" y="0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739833"/>
                </a:moveTo>
                <a:lnTo>
                  <a:pt x="4572000" y="739833"/>
                </a:lnTo>
                <a:lnTo>
                  <a:pt x="4572000" y="0"/>
                </a:lnTo>
                <a:lnTo>
                  <a:pt x="0" y="0"/>
                </a:lnTo>
                <a:lnTo>
                  <a:pt x="0" y="73983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flipV="1">
            <a:off x="7958138" y="0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739833"/>
                </a:moveTo>
                <a:lnTo>
                  <a:pt x="4572000" y="739833"/>
                </a:lnTo>
                <a:lnTo>
                  <a:pt x="4572000" y="0"/>
                </a:lnTo>
                <a:lnTo>
                  <a:pt x="0" y="0"/>
                </a:lnTo>
                <a:lnTo>
                  <a:pt x="0" y="73983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-1104900" y="13547667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0"/>
                </a:moveTo>
                <a:lnTo>
                  <a:pt x="4572000" y="0"/>
                </a:lnTo>
                <a:lnTo>
                  <a:pt x="4572000" y="739833"/>
                </a:lnTo>
                <a:lnTo>
                  <a:pt x="0" y="7398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3419475" y="13547667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0"/>
                </a:moveTo>
                <a:lnTo>
                  <a:pt x="4572000" y="0"/>
                </a:lnTo>
                <a:lnTo>
                  <a:pt x="4572000" y="739833"/>
                </a:lnTo>
                <a:lnTo>
                  <a:pt x="0" y="7398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7953375" y="13547667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0"/>
                </a:moveTo>
                <a:lnTo>
                  <a:pt x="4572000" y="0"/>
                </a:lnTo>
                <a:lnTo>
                  <a:pt x="4572000" y="739833"/>
                </a:lnTo>
                <a:lnTo>
                  <a:pt x="0" y="7398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1809860" y="12317755"/>
            <a:ext cx="1438165" cy="1121769"/>
          </a:xfrm>
          <a:custGeom>
            <a:avLst/>
            <a:gdLst/>
            <a:ahLst/>
            <a:cxnLst/>
            <a:rect l="l" t="t" r="r" b="b"/>
            <a:pathLst>
              <a:path w="1438165" h="1121769">
                <a:moveTo>
                  <a:pt x="0" y="0"/>
                </a:moveTo>
                <a:lnTo>
                  <a:pt x="1438165" y="0"/>
                </a:lnTo>
                <a:lnTo>
                  <a:pt x="1438165" y="1121768"/>
                </a:lnTo>
                <a:lnTo>
                  <a:pt x="0" y="11217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337722" y="6131967"/>
            <a:ext cx="9949278" cy="1218787"/>
          </a:xfrm>
          <a:custGeom>
            <a:avLst/>
            <a:gdLst/>
            <a:ahLst/>
            <a:cxnLst/>
            <a:rect l="l" t="t" r="r" b="b"/>
            <a:pathLst>
              <a:path w="9949278" h="1218787">
                <a:moveTo>
                  <a:pt x="0" y="0"/>
                </a:moveTo>
                <a:lnTo>
                  <a:pt x="9949278" y="0"/>
                </a:lnTo>
                <a:lnTo>
                  <a:pt x="9949278" y="1218787"/>
                </a:lnTo>
                <a:lnTo>
                  <a:pt x="0" y="121878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1702558" y="9529437"/>
            <a:ext cx="7240056" cy="3231454"/>
          </a:xfrm>
          <a:custGeom>
            <a:avLst/>
            <a:gdLst/>
            <a:ahLst/>
            <a:cxnLst/>
            <a:rect l="l" t="t" r="r" b="b"/>
            <a:pathLst>
              <a:path w="7240056" h="3231454">
                <a:moveTo>
                  <a:pt x="0" y="0"/>
                </a:moveTo>
                <a:lnTo>
                  <a:pt x="7240055" y="0"/>
                </a:lnTo>
                <a:lnTo>
                  <a:pt x="7240055" y="3231454"/>
                </a:lnTo>
                <a:lnTo>
                  <a:pt x="0" y="32314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251" b="-1251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TextBox 12"/>
          <p:cNvSpPr txBox="1"/>
          <p:nvPr/>
        </p:nvSpPr>
        <p:spPr>
          <a:xfrm>
            <a:off x="1983546" y="2092601"/>
            <a:ext cx="7252399" cy="1242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27"/>
              </a:lnSpc>
            </a:pPr>
            <a:r>
              <a:rPr lang="en-US" sz="8299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70 - 20 - 10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0" y="12093970"/>
            <a:ext cx="1950280" cy="1607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27"/>
              </a:lnSpc>
            </a:pPr>
            <a:r>
              <a:rPr lang="en-US" sz="10800" b="1">
                <a:solidFill>
                  <a:srgbClr val="FFFFFF"/>
                </a:solidFill>
                <a:latin typeface="Garamond Bold"/>
                <a:ea typeface="Garamond Bold"/>
                <a:cs typeface="Garamond Bold"/>
                <a:sym typeface="Garamond Bold"/>
              </a:rPr>
              <a:t>02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85862" y="1333125"/>
            <a:ext cx="4124325" cy="348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0"/>
              </a:lnSpc>
              <a:spcBef>
                <a:spcPct val="0"/>
              </a:spcBef>
            </a:pPr>
            <a:r>
              <a:rPr lang="en-US" sz="2043" spc="-4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lb2ad.com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162675" y="1333125"/>
            <a:ext cx="4124325" cy="348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60"/>
              </a:lnSpc>
              <a:spcBef>
                <a:spcPct val="0"/>
              </a:spcBef>
            </a:pPr>
            <a:r>
              <a:rPr lang="en-US" sz="2043" spc="-4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Laurent BRUHL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652838" y="12530485"/>
            <a:ext cx="4124325" cy="348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0"/>
              </a:lnSpc>
              <a:spcBef>
                <a:spcPct val="0"/>
              </a:spcBef>
            </a:pPr>
            <a:r>
              <a:rPr lang="en-US" sz="204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lb2ad.conseil@gmail.com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0" y="3612887"/>
            <a:ext cx="11430000" cy="1900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20"/>
              </a:lnSpc>
              <a:spcBef>
                <a:spcPct val="0"/>
              </a:spcBef>
            </a:pPr>
            <a:r>
              <a:rPr lang="en-US" sz="5443" spc="-10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Comment les gens apprenent-ils à faire leur job 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0" y="7922254"/>
            <a:ext cx="11219491" cy="2150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spc="-62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Or la MAJORITE des dirigeants   surinvestissent dans les objectifs et les logiciels au détriment du développement personnel. </a:t>
            </a:r>
          </a:p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spc="-62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CELA DEVRAIT ËTRE LA REPARTITION SUIVANTE :</a:t>
            </a:r>
          </a:p>
        </p:txBody>
      </p: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1430000" cy="14287500"/>
          </a:xfrm>
          <a:custGeom>
            <a:avLst/>
            <a:gdLst/>
            <a:ahLst/>
            <a:cxnLst/>
            <a:rect l="l" t="t" r="r" b="b"/>
            <a:pathLst>
              <a:path w="11430000" h="14287500">
                <a:moveTo>
                  <a:pt x="0" y="0"/>
                </a:moveTo>
                <a:lnTo>
                  <a:pt x="11430000" y="0"/>
                </a:lnTo>
                <a:lnTo>
                  <a:pt x="11430000" y="14287500"/>
                </a:lnTo>
                <a:lnTo>
                  <a:pt x="0" y="14287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04" r="-15104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flipV="1">
            <a:off x="-1100138" y="0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739833"/>
                </a:moveTo>
                <a:lnTo>
                  <a:pt x="4572000" y="739833"/>
                </a:lnTo>
                <a:lnTo>
                  <a:pt x="4572000" y="0"/>
                </a:lnTo>
                <a:lnTo>
                  <a:pt x="0" y="0"/>
                </a:lnTo>
                <a:lnTo>
                  <a:pt x="0" y="73983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flipV="1">
            <a:off x="3424238" y="0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739833"/>
                </a:moveTo>
                <a:lnTo>
                  <a:pt x="4572000" y="739833"/>
                </a:lnTo>
                <a:lnTo>
                  <a:pt x="4572000" y="0"/>
                </a:lnTo>
                <a:lnTo>
                  <a:pt x="0" y="0"/>
                </a:lnTo>
                <a:lnTo>
                  <a:pt x="0" y="73983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flipV="1">
            <a:off x="7958138" y="0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739833"/>
                </a:moveTo>
                <a:lnTo>
                  <a:pt x="4572000" y="739833"/>
                </a:lnTo>
                <a:lnTo>
                  <a:pt x="4572000" y="0"/>
                </a:lnTo>
                <a:lnTo>
                  <a:pt x="0" y="0"/>
                </a:lnTo>
                <a:lnTo>
                  <a:pt x="0" y="73983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-1104900" y="13547667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0"/>
                </a:moveTo>
                <a:lnTo>
                  <a:pt x="4572000" y="0"/>
                </a:lnTo>
                <a:lnTo>
                  <a:pt x="4572000" y="739833"/>
                </a:lnTo>
                <a:lnTo>
                  <a:pt x="0" y="7398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3419475" y="13547667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0"/>
                </a:moveTo>
                <a:lnTo>
                  <a:pt x="4572000" y="0"/>
                </a:lnTo>
                <a:lnTo>
                  <a:pt x="4572000" y="739833"/>
                </a:lnTo>
                <a:lnTo>
                  <a:pt x="0" y="7398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7953375" y="13547667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0"/>
                </a:moveTo>
                <a:lnTo>
                  <a:pt x="4572000" y="0"/>
                </a:lnTo>
                <a:lnTo>
                  <a:pt x="4572000" y="739833"/>
                </a:lnTo>
                <a:lnTo>
                  <a:pt x="0" y="7398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1609892" y="12313031"/>
            <a:ext cx="1173716" cy="1137438"/>
          </a:xfrm>
          <a:custGeom>
            <a:avLst/>
            <a:gdLst/>
            <a:ahLst/>
            <a:cxnLst/>
            <a:rect l="l" t="t" r="r" b="b"/>
            <a:pathLst>
              <a:path w="1173716" h="1137438">
                <a:moveTo>
                  <a:pt x="0" y="0"/>
                </a:moveTo>
                <a:lnTo>
                  <a:pt x="1173716" y="0"/>
                </a:lnTo>
                <a:lnTo>
                  <a:pt x="1173716" y="1137438"/>
                </a:lnTo>
                <a:lnTo>
                  <a:pt x="0" y="11374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1185863" y="3196214"/>
            <a:ext cx="8808187" cy="5912496"/>
          </a:xfrm>
          <a:custGeom>
            <a:avLst/>
            <a:gdLst/>
            <a:ahLst/>
            <a:cxnLst/>
            <a:rect l="l" t="t" r="r" b="b"/>
            <a:pathLst>
              <a:path w="8808187" h="5912496">
                <a:moveTo>
                  <a:pt x="0" y="0"/>
                </a:moveTo>
                <a:lnTo>
                  <a:pt x="8808187" y="0"/>
                </a:lnTo>
                <a:lnTo>
                  <a:pt x="8808187" y="5912496"/>
                </a:lnTo>
                <a:lnTo>
                  <a:pt x="0" y="591249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1609892" y="3742749"/>
            <a:ext cx="2695438" cy="1401856"/>
          </a:xfrm>
          <a:custGeom>
            <a:avLst/>
            <a:gdLst/>
            <a:ahLst/>
            <a:cxnLst/>
            <a:rect l="l" t="t" r="r" b="b"/>
            <a:pathLst>
              <a:path w="2695438" h="1401856">
                <a:moveTo>
                  <a:pt x="0" y="0"/>
                </a:moveTo>
                <a:lnTo>
                  <a:pt x="2695438" y="0"/>
                </a:lnTo>
                <a:lnTo>
                  <a:pt x="2695438" y="1401856"/>
                </a:lnTo>
                <a:lnTo>
                  <a:pt x="0" y="140185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12"/>
          <p:cNvSpPr/>
          <p:nvPr/>
        </p:nvSpPr>
        <p:spPr>
          <a:xfrm>
            <a:off x="295884" y="6997568"/>
            <a:ext cx="2661727" cy="1211701"/>
          </a:xfrm>
          <a:custGeom>
            <a:avLst/>
            <a:gdLst/>
            <a:ahLst/>
            <a:cxnLst/>
            <a:rect l="l" t="t" r="r" b="b"/>
            <a:pathLst>
              <a:path w="2661727" h="1211701">
                <a:moveTo>
                  <a:pt x="0" y="0"/>
                </a:moveTo>
                <a:lnTo>
                  <a:pt x="2661727" y="0"/>
                </a:lnTo>
                <a:lnTo>
                  <a:pt x="2661727" y="1211701"/>
                </a:lnTo>
                <a:lnTo>
                  <a:pt x="0" y="121170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4901" b="-21574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Freeform 13"/>
          <p:cNvSpPr/>
          <p:nvPr/>
        </p:nvSpPr>
        <p:spPr>
          <a:xfrm>
            <a:off x="8376354" y="6900143"/>
            <a:ext cx="2566940" cy="1428659"/>
          </a:xfrm>
          <a:custGeom>
            <a:avLst/>
            <a:gdLst/>
            <a:ahLst/>
            <a:cxnLst/>
            <a:rect l="l" t="t" r="r" b="b"/>
            <a:pathLst>
              <a:path w="2566940" h="1428659">
                <a:moveTo>
                  <a:pt x="0" y="0"/>
                </a:moveTo>
                <a:lnTo>
                  <a:pt x="2566939" y="0"/>
                </a:lnTo>
                <a:lnTo>
                  <a:pt x="2566939" y="1428659"/>
                </a:lnTo>
                <a:lnTo>
                  <a:pt x="0" y="142865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4" name="TextBox 14"/>
          <p:cNvSpPr txBox="1"/>
          <p:nvPr/>
        </p:nvSpPr>
        <p:spPr>
          <a:xfrm>
            <a:off x="0" y="12093970"/>
            <a:ext cx="1609892" cy="1607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27"/>
              </a:lnSpc>
            </a:pPr>
            <a:r>
              <a:rPr lang="en-US" sz="10800" b="1">
                <a:solidFill>
                  <a:srgbClr val="FFFFFF"/>
                </a:solidFill>
                <a:latin typeface="Garamond Bold"/>
                <a:ea typeface="Garamond Bold"/>
                <a:cs typeface="Garamond Bold"/>
                <a:sym typeface="Garamond Bold"/>
              </a:rPr>
              <a:t>03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85862" y="1333125"/>
            <a:ext cx="4124325" cy="348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0"/>
              </a:lnSpc>
              <a:spcBef>
                <a:spcPct val="0"/>
              </a:spcBef>
            </a:pPr>
            <a:r>
              <a:rPr lang="en-US" sz="2043" spc="-4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lb2ad.com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162675" y="1333125"/>
            <a:ext cx="4124325" cy="348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60"/>
              </a:lnSpc>
              <a:spcBef>
                <a:spcPct val="0"/>
              </a:spcBef>
            </a:pPr>
            <a:r>
              <a:rPr lang="en-US" sz="2043" spc="-4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Laurent BRUHL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2838" y="12530485"/>
            <a:ext cx="4124325" cy="348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0"/>
              </a:lnSpc>
              <a:spcBef>
                <a:spcPct val="0"/>
              </a:spcBef>
            </a:pPr>
            <a:r>
              <a:rPr lang="en-US" sz="204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lb2ad.conseil@gmail.com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079275" y="1789160"/>
            <a:ext cx="7252399" cy="1104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2"/>
              </a:lnSpc>
            </a:pPr>
            <a:r>
              <a:rPr lang="en-US" sz="37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LE TRIANGLE DE LA </a:t>
            </a:r>
            <a:r>
              <a:rPr lang="en-US" sz="3700" b="1">
                <a:solidFill>
                  <a:srgbClr val="FFFFFF"/>
                </a:solidFill>
                <a:latin typeface="Garamond Bold"/>
                <a:ea typeface="Garamond Bold"/>
                <a:cs typeface="Garamond Bold"/>
                <a:sym typeface="Garamond Bold"/>
              </a:rPr>
              <a:t>CONFIANCE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210272" y="9356360"/>
            <a:ext cx="5009456" cy="456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0"/>
              </a:lnSpc>
              <a:spcBef>
                <a:spcPct val="0"/>
              </a:spcBef>
            </a:pPr>
            <a:r>
              <a:rPr lang="en-US" sz="2643" b="1" spc="-52">
                <a:solidFill>
                  <a:srgbClr val="FFBD5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 QUOI est-ce IMPORTANT 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76125" y="10079353"/>
            <a:ext cx="11053875" cy="1321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4"/>
              </a:lnSpc>
              <a:spcBef>
                <a:spcPct val="0"/>
              </a:spcBef>
            </a:pPr>
            <a:r>
              <a:rPr lang="en-US" sz="3853" spc="-77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Sans CONFIANCE vous ne pouvez pas construire une équipe loyale et efficace</a:t>
            </a:r>
          </a:p>
        </p:txBody>
      </p:sp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1430000" cy="14287500"/>
          </a:xfrm>
          <a:custGeom>
            <a:avLst/>
            <a:gdLst/>
            <a:ahLst/>
            <a:cxnLst/>
            <a:rect l="l" t="t" r="r" b="b"/>
            <a:pathLst>
              <a:path w="11430000" h="14287500">
                <a:moveTo>
                  <a:pt x="0" y="0"/>
                </a:moveTo>
                <a:lnTo>
                  <a:pt x="11430000" y="0"/>
                </a:lnTo>
                <a:lnTo>
                  <a:pt x="11430000" y="14287500"/>
                </a:lnTo>
                <a:lnTo>
                  <a:pt x="0" y="14287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04" r="-15104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flipV="1">
            <a:off x="-1100138" y="0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739833"/>
                </a:moveTo>
                <a:lnTo>
                  <a:pt x="4572000" y="739833"/>
                </a:lnTo>
                <a:lnTo>
                  <a:pt x="4572000" y="0"/>
                </a:lnTo>
                <a:lnTo>
                  <a:pt x="0" y="0"/>
                </a:lnTo>
                <a:lnTo>
                  <a:pt x="0" y="73983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flipV="1">
            <a:off x="3424238" y="0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739833"/>
                </a:moveTo>
                <a:lnTo>
                  <a:pt x="4572000" y="739833"/>
                </a:lnTo>
                <a:lnTo>
                  <a:pt x="4572000" y="0"/>
                </a:lnTo>
                <a:lnTo>
                  <a:pt x="0" y="0"/>
                </a:lnTo>
                <a:lnTo>
                  <a:pt x="0" y="73983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flipV="1">
            <a:off x="7958138" y="0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739833"/>
                </a:moveTo>
                <a:lnTo>
                  <a:pt x="4572000" y="739833"/>
                </a:lnTo>
                <a:lnTo>
                  <a:pt x="4572000" y="0"/>
                </a:lnTo>
                <a:lnTo>
                  <a:pt x="0" y="0"/>
                </a:lnTo>
                <a:lnTo>
                  <a:pt x="0" y="73983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-1104900" y="13547667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0"/>
                </a:moveTo>
                <a:lnTo>
                  <a:pt x="4572000" y="0"/>
                </a:lnTo>
                <a:lnTo>
                  <a:pt x="4572000" y="739833"/>
                </a:lnTo>
                <a:lnTo>
                  <a:pt x="0" y="7398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3419475" y="13547667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0"/>
                </a:moveTo>
                <a:lnTo>
                  <a:pt x="4572000" y="0"/>
                </a:lnTo>
                <a:lnTo>
                  <a:pt x="4572000" y="739833"/>
                </a:lnTo>
                <a:lnTo>
                  <a:pt x="0" y="7398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7953375" y="13547667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0"/>
                </a:moveTo>
                <a:lnTo>
                  <a:pt x="4572000" y="0"/>
                </a:lnTo>
                <a:lnTo>
                  <a:pt x="4572000" y="739833"/>
                </a:lnTo>
                <a:lnTo>
                  <a:pt x="0" y="7398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1809860" y="12136853"/>
            <a:ext cx="1251330" cy="1173518"/>
          </a:xfrm>
          <a:custGeom>
            <a:avLst/>
            <a:gdLst/>
            <a:ahLst/>
            <a:cxnLst/>
            <a:rect l="l" t="t" r="r" b="b"/>
            <a:pathLst>
              <a:path w="1251330" h="1173518">
                <a:moveTo>
                  <a:pt x="0" y="0"/>
                </a:moveTo>
                <a:lnTo>
                  <a:pt x="1251330" y="0"/>
                </a:lnTo>
                <a:lnTo>
                  <a:pt x="1251330" y="1173518"/>
                </a:lnTo>
                <a:lnTo>
                  <a:pt x="0" y="11735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0380" r="-20380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TextBox 10"/>
          <p:cNvSpPr txBox="1"/>
          <p:nvPr/>
        </p:nvSpPr>
        <p:spPr>
          <a:xfrm>
            <a:off x="3340977" y="1850530"/>
            <a:ext cx="4650498" cy="1647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9"/>
              </a:lnSpc>
            </a:pPr>
            <a:r>
              <a:rPr lang="en-US" sz="3732" b="1">
                <a:solidFill>
                  <a:srgbClr val="FFFFFF"/>
                </a:solidFill>
                <a:latin typeface="Garamond Bold"/>
                <a:ea typeface="Garamond Bold"/>
                <a:cs typeface="Garamond Bold"/>
                <a:sym typeface="Garamond Bold"/>
              </a:rPr>
              <a:t>LES 5 PHASES DE DEVELOPPEMENT D’UNE EQUIPE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809860" y="3838328"/>
            <a:ext cx="7737437" cy="1026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5"/>
              </a:lnSpc>
            </a:pPr>
            <a:r>
              <a:rPr lang="en-US" sz="1947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TOUTES LES EQUIPES PASSENT PAR CES PHASES. </a:t>
            </a:r>
          </a:p>
          <a:p>
            <a:pPr algn="ctr">
              <a:lnSpc>
                <a:spcPts val="2725"/>
              </a:lnSpc>
            </a:pPr>
            <a:r>
              <a:rPr lang="en-US" sz="1947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IDENTIFIEZ Où VOUS EN ETES.</a:t>
            </a:r>
          </a:p>
          <a:p>
            <a:pPr algn="ctr">
              <a:lnSpc>
                <a:spcPts val="2725"/>
              </a:lnSpc>
            </a:pPr>
            <a:endParaRPr lang="en-US" sz="1947" b="1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85862" y="1333125"/>
            <a:ext cx="4124325" cy="348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0"/>
              </a:lnSpc>
              <a:spcBef>
                <a:spcPct val="0"/>
              </a:spcBef>
            </a:pPr>
            <a:r>
              <a:rPr lang="en-US" sz="2043" spc="-4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lb2ad.com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162675" y="1333125"/>
            <a:ext cx="4124325" cy="348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60"/>
              </a:lnSpc>
              <a:spcBef>
                <a:spcPct val="0"/>
              </a:spcBef>
            </a:pPr>
            <a:r>
              <a:rPr lang="en-US" sz="2043" spc="-4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Laurent BRUHL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652838" y="12530485"/>
            <a:ext cx="4124325" cy="348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0"/>
              </a:lnSpc>
              <a:spcBef>
                <a:spcPct val="0"/>
              </a:spcBef>
            </a:pPr>
            <a:r>
              <a:rPr lang="en-US" sz="204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lb2ad.conseil@gmail.com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0" y="12093970"/>
            <a:ext cx="1950280" cy="1607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27"/>
              </a:lnSpc>
            </a:pPr>
            <a:r>
              <a:rPr lang="en-US" sz="10800" b="1">
                <a:solidFill>
                  <a:srgbClr val="FFFFFF"/>
                </a:solidFill>
                <a:latin typeface="Garamond Bold"/>
                <a:ea typeface="Garamond Bold"/>
                <a:cs typeface="Garamond Bold"/>
                <a:sym typeface="Garamond Bold"/>
              </a:rPr>
              <a:t>04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85862" y="5107659"/>
            <a:ext cx="8725034" cy="30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9"/>
              </a:lnSpc>
              <a:spcBef>
                <a:spcPct val="0"/>
              </a:spcBef>
            </a:pPr>
            <a:r>
              <a:rPr lang="en-US" sz="2885" b="1" spc="-57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FORMATION : </a:t>
            </a:r>
            <a:r>
              <a:rPr lang="en-US" sz="2885" spc="-57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L’équipe se crée</a:t>
            </a:r>
          </a:p>
          <a:p>
            <a:pPr algn="ctr">
              <a:lnSpc>
                <a:spcPts val="4039"/>
              </a:lnSpc>
              <a:spcBef>
                <a:spcPct val="0"/>
              </a:spcBef>
            </a:pPr>
            <a:r>
              <a:rPr lang="en-US" sz="2885" b="1" spc="-57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DISTENSIONS : </a:t>
            </a:r>
            <a:r>
              <a:rPr lang="en-US" sz="2885" spc="-57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 conflits apparaissent </a:t>
            </a:r>
            <a:r>
              <a:rPr lang="en-US" sz="2885" b="1" spc="-57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NORMALISATION </a:t>
            </a:r>
            <a:r>
              <a:rPr lang="en-US" sz="2885" spc="-57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 Etablissement des règles</a:t>
            </a:r>
          </a:p>
          <a:p>
            <a:pPr algn="ctr">
              <a:lnSpc>
                <a:spcPts val="4039"/>
              </a:lnSpc>
              <a:spcBef>
                <a:spcPct val="0"/>
              </a:spcBef>
            </a:pPr>
            <a:r>
              <a:rPr lang="en-US" sz="2885" b="1" spc="-57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PERFORMANCE :</a:t>
            </a:r>
            <a:r>
              <a:rPr lang="en-US" sz="2885" spc="-57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Les résults apparaissent </a:t>
            </a:r>
          </a:p>
          <a:p>
            <a:pPr algn="ctr">
              <a:lnSpc>
                <a:spcPts val="4039"/>
              </a:lnSpc>
              <a:spcBef>
                <a:spcPct val="0"/>
              </a:spcBef>
            </a:pPr>
            <a:r>
              <a:rPr lang="en-US" sz="2885" b="1" spc="-57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ABOUTISSEMENT </a:t>
            </a:r>
            <a:r>
              <a:rPr lang="en-US" sz="2885" spc="-57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 Fin du projet ou nouveau cycle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173851" y="8376891"/>
            <a:ext cx="5009456" cy="456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0"/>
              </a:lnSpc>
              <a:spcBef>
                <a:spcPct val="0"/>
              </a:spcBef>
            </a:pPr>
            <a:r>
              <a:rPr lang="en-US" sz="2643" b="1" spc="-52">
                <a:solidFill>
                  <a:srgbClr val="FFBD5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 QUOI est-ce IMPORTANT 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85862" y="9219272"/>
            <a:ext cx="8725034" cy="1655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9"/>
              </a:lnSpc>
            </a:pPr>
            <a:r>
              <a:rPr lang="en-US" sz="2421" b="1">
                <a:gradFill>
                  <a:gsLst>
                    <a:gs pos="0">
                      <a:srgbClr val="FFDE59">
                        <a:alpha val="100000"/>
                      </a:srgbClr>
                    </a:gs>
                    <a:gs pos="100000">
                      <a:srgbClr val="FF914D">
                        <a:alpha val="100000"/>
                      </a:srgbClr>
                    </a:gs>
                  </a:gsLst>
                  <a:lin ang="0"/>
                </a:gradFill>
                <a:latin typeface="Montserrat Bold"/>
                <a:ea typeface="Montserrat Bold"/>
                <a:cs typeface="Montserrat Bold"/>
                <a:sym typeface="Montserrat Bold"/>
              </a:rPr>
              <a:t>A l’étape </a:t>
            </a:r>
            <a:r>
              <a:rPr lang="en-US" sz="2421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DISTENSIONS</a:t>
            </a:r>
            <a:r>
              <a:rPr lang="en-US" sz="2421" b="1">
                <a:gradFill>
                  <a:gsLst>
                    <a:gs pos="0">
                      <a:srgbClr val="FFDE59">
                        <a:alpha val="100000"/>
                      </a:srgbClr>
                    </a:gs>
                    <a:gs pos="100000">
                      <a:srgbClr val="FF914D">
                        <a:alpha val="100000"/>
                      </a:srgbClr>
                    </a:gs>
                  </a:gsLst>
                  <a:lin ang="0"/>
                </a:gradFill>
                <a:latin typeface="Montserrat Bold"/>
                <a:ea typeface="Montserrat Bold"/>
                <a:cs typeface="Montserrat Bold"/>
                <a:sym typeface="Montserrat Bold"/>
              </a:rPr>
              <a:t> beaucoup sur réagissent et ont peur des conflits ; laissez l’équipe passer cette étape pour trouver son fonctionnement </a:t>
            </a:r>
          </a:p>
          <a:p>
            <a:pPr algn="ctr">
              <a:lnSpc>
                <a:spcPts val="3073"/>
              </a:lnSpc>
            </a:pPr>
            <a:endParaRPr lang="en-US" sz="2421" b="1">
              <a:gradFill>
                <a:gsLst>
                  <a:gs pos="0">
                    <a:srgbClr val="FFDE59">
                      <a:alpha val="100000"/>
                    </a:srgbClr>
                  </a:gs>
                  <a:gs pos="100000">
                    <a:srgbClr val="FF914D">
                      <a:alpha val="100000"/>
                    </a:srgbClr>
                  </a:gs>
                </a:gsLst>
                <a:lin ang="0"/>
              </a:gra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1430000" cy="14287500"/>
          </a:xfrm>
          <a:custGeom>
            <a:avLst/>
            <a:gdLst/>
            <a:ahLst/>
            <a:cxnLst/>
            <a:rect l="l" t="t" r="r" b="b"/>
            <a:pathLst>
              <a:path w="11430000" h="14287500">
                <a:moveTo>
                  <a:pt x="0" y="0"/>
                </a:moveTo>
                <a:lnTo>
                  <a:pt x="11430000" y="0"/>
                </a:lnTo>
                <a:lnTo>
                  <a:pt x="11430000" y="14287500"/>
                </a:lnTo>
                <a:lnTo>
                  <a:pt x="0" y="14287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04" r="-15104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flipV="1">
            <a:off x="-1100138" y="0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739833"/>
                </a:moveTo>
                <a:lnTo>
                  <a:pt x="4572000" y="739833"/>
                </a:lnTo>
                <a:lnTo>
                  <a:pt x="4572000" y="0"/>
                </a:lnTo>
                <a:lnTo>
                  <a:pt x="0" y="0"/>
                </a:lnTo>
                <a:lnTo>
                  <a:pt x="0" y="73983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flipV="1">
            <a:off x="3424238" y="0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739833"/>
                </a:moveTo>
                <a:lnTo>
                  <a:pt x="4572000" y="739833"/>
                </a:lnTo>
                <a:lnTo>
                  <a:pt x="4572000" y="0"/>
                </a:lnTo>
                <a:lnTo>
                  <a:pt x="0" y="0"/>
                </a:lnTo>
                <a:lnTo>
                  <a:pt x="0" y="73983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flipV="1">
            <a:off x="7958138" y="0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739833"/>
                </a:moveTo>
                <a:lnTo>
                  <a:pt x="4572000" y="739833"/>
                </a:lnTo>
                <a:lnTo>
                  <a:pt x="4572000" y="0"/>
                </a:lnTo>
                <a:lnTo>
                  <a:pt x="0" y="0"/>
                </a:lnTo>
                <a:lnTo>
                  <a:pt x="0" y="73983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-1104900" y="13547667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0"/>
                </a:moveTo>
                <a:lnTo>
                  <a:pt x="4572000" y="0"/>
                </a:lnTo>
                <a:lnTo>
                  <a:pt x="4572000" y="739833"/>
                </a:lnTo>
                <a:lnTo>
                  <a:pt x="0" y="7398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3419475" y="13547667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0"/>
                </a:moveTo>
                <a:lnTo>
                  <a:pt x="4572000" y="0"/>
                </a:lnTo>
                <a:lnTo>
                  <a:pt x="4572000" y="739833"/>
                </a:lnTo>
                <a:lnTo>
                  <a:pt x="0" y="7398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7953375" y="13547667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0"/>
                </a:moveTo>
                <a:lnTo>
                  <a:pt x="4572000" y="0"/>
                </a:lnTo>
                <a:lnTo>
                  <a:pt x="4572000" y="739833"/>
                </a:lnTo>
                <a:lnTo>
                  <a:pt x="0" y="7398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2183357" y="5104226"/>
            <a:ext cx="7063287" cy="4079048"/>
          </a:xfrm>
          <a:custGeom>
            <a:avLst/>
            <a:gdLst/>
            <a:ahLst/>
            <a:cxnLst/>
            <a:rect l="l" t="t" r="r" b="b"/>
            <a:pathLst>
              <a:path w="7063287" h="4079048">
                <a:moveTo>
                  <a:pt x="0" y="0"/>
                </a:moveTo>
                <a:lnTo>
                  <a:pt x="7063286" y="0"/>
                </a:lnTo>
                <a:lnTo>
                  <a:pt x="7063286" y="4079048"/>
                </a:lnTo>
                <a:lnTo>
                  <a:pt x="0" y="40790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1609892" y="12251460"/>
            <a:ext cx="1254359" cy="1254359"/>
          </a:xfrm>
          <a:custGeom>
            <a:avLst/>
            <a:gdLst/>
            <a:ahLst/>
            <a:cxnLst/>
            <a:rect l="l" t="t" r="r" b="b"/>
            <a:pathLst>
              <a:path w="1254359" h="1254359">
                <a:moveTo>
                  <a:pt x="0" y="0"/>
                </a:moveTo>
                <a:lnTo>
                  <a:pt x="1254359" y="0"/>
                </a:lnTo>
                <a:lnTo>
                  <a:pt x="1254359" y="1254358"/>
                </a:lnTo>
                <a:lnTo>
                  <a:pt x="0" y="12543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TextBox 11"/>
          <p:cNvSpPr txBox="1"/>
          <p:nvPr/>
        </p:nvSpPr>
        <p:spPr>
          <a:xfrm>
            <a:off x="1185862" y="1333125"/>
            <a:ext cx="4124325" cy="348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0"/>
              </a:lnSpc>
              <a:spcBef>
                <a:spcPct val="0"/>
              </a:spcBef>
            </a:pPr>
            <a:r>
              <a:rPr lang="en-US" sz="2043" spc="-4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lb2ad.com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162675" y="1333125"/>
            <a:ext cx="4124325" cy="348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60"/>
              </a:lnSpc>
              <a:spcBef>
                <a:spcPct val="0"/>
              </a:spcBef>
            </a:pPr>
            <a:r>
              <a:rPr lang="en-US" sz="2043" spc="-4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Laurent BRUHL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39673" y="1935846"/>
            <a:ext cx="8124151" cy="561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1"/>
              </a:lnSpc>
            </a:pPr>
            <a:r>
              <a:rPr lang="en-US" sz="3699" b="1">
                <a:solidFill>
                  <a:srgbClr val="FFFFFF"/>
                </a:solidFill>
                <a:latin typeface="Garamond Bold"/>
                <a:ea typeface="Garamond Bold"/>
                <a:cs typeface="Garamond Bold"/>
                <a:sym typeface="Garamond Bold"/>
              </a:rPr>
              <a:t>LA FENETRE DE JOHARI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39673" y="2895766"/>
            <a:ext cx="7334158" cy="2303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95"/>
              </a:lnSpc>
            </a:pPr>
            <a:r>
              <a:rPr lang="en-US" sz="2353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 CONSCIENCE DE SOI est crucial pour avancer</a:t>
            </a:r>
          </a:p>
          <a:p>
            <a:pPr algn="just">
              <a:lnSpc>
                <a:spcPts val="3295"/>
              </a:lnSpc>
            </a:pPr>
            <a:r>
              <a:rPr lang="en-US" sz="2353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</a:t>
            </a:r>
            <a:r>
              <a:rPr lang="en-US" sz="235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ette matrice vous exprime ce qui est connu ou non de vous et des autres</a:t>
            </a:r>
          </a:p>
          <a:p>
            <a:pPr algn="just">
              <a:lnSpc>
                <a:spcPts val="2583"/>
              </a:lnSpc>
            </a:pPr>
            <a:endParaRPr lang="en-US" sz="2353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2583"/>
              </a:lnSpc>
              <a:spcBef>
                <a:spcPct val="0"/>
              </a:spcBef>
            </a:pPr>
            <a:endParaRPr lang="en-US" sz="2353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652838" y="12530485"/>
            <a:ext cx="4124325" cy="348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0"/>
              </a:lnSpc>
              <a:spcBef>
                <a:spcPct val="0"/>
              </a:spcBef>
            </a:pPr>
            <a:r>
              <a:rPr lang="en-US" sz="204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lb2ad.conseil@gmail.com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0" y="12093970"/>
            <a:ext cx="1609892" cy="1607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27"/>
              </a:lnSpc>
            </a:pPr>
            <a:r>
              <a:rPr lang="en-US" sz="10800" b="1">
                <a:solidFill>
                  <a:srgbClr val="FFFFFF"/>
                </a:solidFill>
                <a:latin typeface="Garamond Bold"/>
                <a:ea typeface="Garamond Bold"/>
                <a:cs typeface="Garamond Bold"/>
                <a:sym typeface="Garamond Bold"/>
              </a:rPr>
              <a:t>05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3987" y="10335799"/>
            <a:ext cx="9362976" cy="1064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2"/>
              </a:lnSpc>
              <a:spcBef>
                <a:spcPct val="0"/>
              </a:spcBef>
            </a:pPr>
            <a:r>
              <a:rPr lang="en-US" sz="2902" spc="-5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Aide à faire émerger les commentaires, </a:t>
            </a:r>
          </a:p>
          <a:p>
            <a:pPr algn="ctr">
              <a:lnSpc>
                <a:spcPts val="4622"/>
              </a:lnSpc>
              <a:spcBef>
                <a:spcPct val="0"/>
              </a:spcBef>
            </a:pPr>
            <a:r>
              <a:rPr lang="en-US" sz="3302" spc="-66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à renforcer la confiance et à éviter les surprises</a:t>
            </a:r>
          </a:p>
        </p:txBody>
      </p:sp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1430000" cy="14287500"/>
          </a:xfrm>
          <a:custGeom>
            <a:avLst/>
            <a:gdLst/>
            <a:ahLst/>
            <a:cxnLst/>
            <a:rect l="l" t="t" r="r" b="b"/>
            <a:pathLst>
              <a:path w="11430000" h="14287500">
                <a:moveTo>
                  <a:pt x="0" y="0"/>
                </a:moveTo>
                <a:lnTo>
                  <a:pt x="11430000" y="0"/>
                </a:lnTo>
                <a:lnTo>
                  <a:pt x="11430000" y="14287500"/>
                </a:lnTo>
                <a:lnTo>
                  <a:pt x="0" y="14287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04" r="-15104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flipV="1">
            <a:off x="-1100138" y="0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739833"/>
                </a:moveTo>
                <a:lnTo>
                  <a:pt x="4572000" y="739833"/>
                </a:lnTo>
                <a:lnTo>
                  <a:pt x="4572000" y="0"/>
                </a:lnTo>
                <a:lnTo>
                  <a:pt x="0" y="0"/>
                </a:lnTo>
                <a:lnTo>
                  <a:pt x="0" y="73983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flipV="1">
            <a:off x="3424238" y="0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739833"/>
                </a:moveTo>
                <a:lnTo>
                  <a:pt x="4572000" y="739833"/>
                </a:lnTo>
                <a:lnTo>
                  <a:pt x="4572000" y="0"/>
                </a:lnTo>
                <a:lnTo>
                  <a:pt x="0" y="0"/>
                </a:lnTo>
                <a:lnTo>
                  <a:pt x="0" y="73983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flipV="1">
            <a:off x="7958138" y="0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739833"/>
                </a:moveTo>
                <a:lnTo>
                  <a:pt x="4572000" y="739833"/>
                </a:lnTo>
                <a:lnTo>
                  <a:pt x="4572000" y="0"/>
                </a:lnTo>
                <a:lnTo>
                  <a:pt x="0" y="0"/>
                </a:lnTo>
                <a:lnTo>
                  <a:pt x="0" y="73983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-1104900" y="13547667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0"/>
                </a:moveTo>
                <a:lnTo>
                  <a:pt x="4572000" y="0"/>
                </a:lnTo>
                <a:lnTo>
                  <a:pt x="4572000" y="739833"/>
                </a:lnTo>
                <a:lnTo>
                  <a:pt x="0" y="7398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3419475" y="13547667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0"/>
                </a:moveTo>
                <a:lnTo>
                  <a:pt x="4572000" y="0"/>
                </a:lnTo>
                <a:lnTo>
                  <a:pt x="4572000" y="739833"/>
                </a:lnTo>
                <a:lnTo>
                  <a:pt x="0" y="7398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7953375" y="13547667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0"/>
                </a:moveTo>
                <a:lnTo>
                  <a:pt x="4572000" y="0"/>
                </a:lnTo>
                <a:lnTo>
                  <a:pt x="4572000" y="739833"/>
                </a:lnTo>
                <a:lnTo>
                  <a:pt x="0" y="7398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1609892" y="12251460"/>
            <a:ext cx="1254359" cy="1254359"/>
          </a:xfrm>
          <a:custGeom>
            <a:avLst/>
            <a:gdLst/>
            <a:ahLst/>
            <a:cxnLst/>
            <a:rect l="l" t="t" r="r" b="b"/>
            <a:pathLst>
              <a:path w="1254359" h="1254359">
                <a:moveTo>
                  <a:pt x="0" y="0"/>
                </a:moveTo>
                <a:lnTo>
                  <a:pt x="1254359" y="0"/>
                </a:lnTo>
                <a:lnTo>
                  <a:pt x="1254359" y="1254358"/>
                </a:lnTo>
                <a:lnTo>
                  <a:pt x="0" y="12543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2173832" y="2823395"/>
            <a:ext cx="7063287" cy="7063287"/>
          </a:xfrm>
          <a:custGeom>
            <a:avLst/>
            <a:gdLst/>
            <a:ahLst/>
            <a:cxnLst/>
            <a:rect l="l" t="t" r="r" b="b"/>
            <a:pathLst>
              <a:path w="7063287" h="7063287">
                <a:moveTo>
                  <a:pt x="0" y="0"/>
                </a:moveTo>
                <a:lnTo>
                  <a:pt x="7063286" y="0"/>
                </a:lnTo>
                <a:lnTo>
                  <a:pt x="7063286" y="7063287"/>
                </a:lnTo>
                <a:lnTo>
                  <a:pt x="0" y="706328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1" name="Group 11"/>
          <p:cNvGrpSpPr/>
          <p:nvPr/>
        </p:nvGrpSpPr>
        <p:grpSpPr>
          <a:xfrm>
            <a:off x="8484904" y="5282564"/>
            <a:ext cx="752215" cy="2772430"/>
            <a:chOff x="0" y="0"/>
            <a:chExt cx="178303" cy="65716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8303" cy="657169"/>
            </a:xfrm>
            <a:custGeom>
              <a:avLst/>
              <a:gdLst/>
              <a:ahLst/>
              <a:cxnLst/>
              <a:rect l="l" t="t" r="r" b="b"/>
              <a:pathLst>
                <a:path w="178303" h="657169">
                  <a:moveTo>
                    <a:pt x="0" y="0"/>
                  </a:moveTo>
                  <a:lnTo>
                    <a:pt x="178303" y="0"/>
                  </a:lnTo>
                  <a:lnTo>
                    <a:pt x="178303" y="657169"/>
                  </a:lnTo>
                  <a:lnTo>
                    <a:pt x="0" y="6571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78303" cy="6952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143000" y="1871725"/>
            <a:ext cx="9638836" cy="59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23"/>
              </a:lnSpc>
            </a:pPr>
            <a:r>
              <a:rPr lang="en-US" sz="3899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LA MATRICE ENERGIE/IMPACT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85862" y="1333125"/>
            <a:ext cx="4124325" cy="348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0"/>
              </a:lnSpc>
              <a:spcBef>
                <a:spcPct val="0"/>
              </a:spcBef>
            </a:pPr>
            <a:r>
              <a:rPr lang="en-US" sz="2043" spc="-4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lb2ad.com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162675" y="1333125"/>
            <a:ext cx="4124325" cy="348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60"/>
              </a:lnSpc>
              <a:spcBef>
                <a:spcPct val="0"/>
              </a:spcBef>
            </a:pPr>
            <a:r>
              <a:rPr lang="en-US" sz="2043" spc="-4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Laurent BRUHL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2838" y="12530485"/>
            <a:ext cx="4124325" cy="348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0"/>
              </a:lnSpc>
              <a:spcBef>
                <a:spcPct val="0"/>
              </a:spcBef>
            </a:pPr>
            <a:r>
              <a:rPr lang="en-US" sz="204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lb2ad.conseil@gmail.com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0" y="12093970"/>
            <a:ext cx="1609892" cy="1607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27"/>
              </a:lnSpc>
            </a:pPr>
            <a:r>
              <a:rPr lang="en-US" sz="10800" b="1">
                <a:solidFill>
                  <a:srgbClr val="FFFFFF"/>
                </a:solidFill>
                <a:latin typeface="Garamond Bold"/>
                <a:ea typeface="Garamond Bold"/>
                <a:cs typeface="Garamond Bold"/>
                <a:sym typeface="Garamond Bold"/>
              </a:rPr>
              <a:t>06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089920" y="10514537"/>
            <a:ext cx="5009456" cy="456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0"/>
              </a:lnSpc>
              <a:spcBef>
                <a:spcPct val="0"/>
              </a:spcBef>
            </a:pPr>
            <a:r>
              <a:rPr lang="en-US" sz="2643" b="1" spc="-52">
                <a:solidFill>
                  <a:srgbClr val="FFBD5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 QUOI est-ce IMPORTANT 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52066" y="11354423"/>
            <a:ext cx="8904784" cy="456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0"/>
              </a:lnSpc>
              <a:spcBef>
                <a:spcPct val="0"/>
              </a:spcBef>
            </a:pPr>
            <a:r>
              <a:rPr lang="en-US" sz="2643" b="1" spc="-52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Les équipes perfrormantes ne tolères pas les dérives</a:t>
            </a:r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1430000" cy="14287500"/>
          </a:xfrm>
          <a:custGeom>
            <a:avLst/>
            <a:gdLst/>
            <a:ahLst/>
            <a:cxnLst/>
            <a:rect l="l" t="t" r="r" b="b"/>
            <a:pathLst>
              <a:path w="11430000" h="14287500">
                <a:moveTo>
                  <a:pt x="0" y="0"/>
                </a:moveTo>
                <a:lnTo>
                  <a:pt x="11430000" y="0"/>
                </a:lnTo>
                <a:lnTo>
                  <a:pt x="11430000" y="14287500"/>
                </a:lnTo>
                <a:lnTo>
                  <a:pt x="0" y="14287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04" r="-15104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flipV="1">
            <a:off x="-1100138" y="0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739833"/>
                </a:moveTo>
                <a:lnTo>
                  <a:pt x="4572000" y="739833"/>
                </a:lnTo>
                <a:lnTo>
                  <a:pt x="4572000" y="0"/>
                </a:lnTo>
                <a:lnTo>
                  <a:pt x="0" y="0"/>
                </a:lnTo>
                <a:lnTo>
                  <a:pt x="0" y="73983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flipV="1">
            <a:off x="3424238" y="0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739833"/>
                </a:moveTo>
                <a:lnTo>
                  <a:pt x="4572000" y="739833"/>
                </a:lnTo>
                <a:lnTo>
                  <a:pt x="4572000" y="0"/>
                </a:lnTo>
                <a:lnTo>
                  <a:pt x="0" y="0"/>
                </a:lnTo>
                <a:lnTo>
                  <a:pt x="0" y="73983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flipV="1">
            <a:off x="7958138" y="0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739833"/>
                </a:moveTo>
                <a:lnTo>
                  <a:pt x="4572000" y="739833"/>
                </a:lnTo>
                <a:lnTo>
                  <a:pt x="4572000" y="0"/>
                </a:lnTo>
                <a:lnTo>
                  <a:pt x="0" y="0"/>
                </a:lnTo>
                <a:lnTo>
                  <a:pt x="0" y="73983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-1104900" y="13547667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0"/>
                </a:moveTo>
                <a:lnTo>
                  <a:pt x="4572000" y="0"/>
                </a:lnTo>
                <a:lnTo>
                  <a:pt x="4572000" y="739833"/>
                </a:lnTo>
                <a:lnTo>
                  <a:pt x="0" y="7398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3419475" y="13547667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0"/>
                </a:moveTo>
                <a:lnTo>
                  <a:pt x="4572000" y="0"/>
                </a:lnTo>
                <a:lnTo>
                  <a:pt x="4572000" y="739833"/>
                </a:lnTo>
                <a:lnTo>
                  <a:pt x="0" y="7398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7953375" y="13547667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0"/>
                </a:moveTo>
                <a:lnTo>
                  <a:pt x="4572000" y="0"/>
                </a:lnTo>
                <a:lnTo>
                  <a:pt x="4572000" y="739833"/>
                </a:lnTo>
                <a:lnTo>
                  <a:pt x="0" y="7398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1569541" y="12439812"/>
            <a:ext cx="852736" cy="1057657"/>
          </a:xfrm>
          <a:custGeom>
            <a:avLst/>
            <a:gdLst/>
            <a:ahLst/>
            <a:cxnLst/>
            <a:rect l="l" t="t" r="r" b="b"/>
            <a:pathLst>
              <a:path w="852736" h="1057657">
                <a:moveTo>
                  <a:pt x="0" y="0"/>
                </a:moveTo>
                <a:lnTo>
                  <a:pt x="852736" y="0"/>
                </a:lnTo>
                <a:lnTo>
                  <a:pt x="852736" y="1057657"/>
                </a:lnTo>
                <a:lnTo>
                  <a:pt x="0" y="10576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804946" y="4741780"/>
            <a:ext cx="942538" cy="5082971"/>
          </a:xfrm>
          <a:custGeom>
            <a:avLst/>
            <a:gdLst/>
            <a:ahLst/>
            <a:cxnLst/>
            <a:rect l="l" t="t" r="r" b="b"/>
            <a:pathLst>
              <a:path w="942538" h="5082971">
                <a:moveTo>
                  <a:pt x="0" y="0"/>
                </a:moveTo>
                <a:lnTo>
                  <a:pt x="942538" y="0"/>
                </a:lnTo>
                <a:lnTo>
                  <a:pt x="942538" y="5082971"/>
                </a:lnTo>
                <a:lnTo>
                  <a:pt x="0" y="50829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TextBox 11"/>
          <p:cNvSpPr txBox="1"/>
          <p:nvPr/>
        </p:nvSpPr>
        <p:spPr>
          <a:xfrm>
            <a:off x="1143000" y="1871725"/>
            <a:ext cx="9638836" cy="591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23"/>
              </a:lnSpc>
            </a:pPr>
            <a:r>
              <a:rPr lang="en-US" sz="3899" b="1">
                <a:solidFill>
                  <a:srgbClr val="FFFFFF"/>
                </a:solidFill>
                <a:latin typeface="Garamond Bold"/>
                <a:ea typeface="Garamond Bold"/>
                <a:cs typeface="Garamond Bold"/>
                <a:sym typeface="Garamond Bold"/>
              </a:rPr>
              <a:t>R.A.P.I.D Un modèle de décision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85862" y="1333125"/>
            <a:ext cx="4124325" cy="348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0"/>
              </a:lnSpc>
              <a:spcBef>
                <a:spcPct val="0"/>
              </a:spcBef>
            </a:pPr>
            <a:r>
              <a:rPr lang="en-US" sz="2043" spc="-4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lb2ad.com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162675" y="1333125"/>
            <a:ext cx="4124325" cy="348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60"/>
              </a:lnSpc>
              <a:spcBef>
                <a:spcPct val="0"/>
              </a:spcBef>
            </a:pPr>
            <a:r>
              <a:rPr lang="en-US" sz="2043" spc="-4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Laurent BRUHL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652838" y="12530485"/>
            <a:ext cx="4124325" cy="348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0"/>
              </a:lnSpc>
              <a:spcBef>
                <a:spcPct val="0"/>
              </a:spcBef>
            </a:pPr>
            <a:r>
              <a:rPr lang="en-US" sz="2043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lb2ad.conseil@gmail.com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0" y="12141595"/>
            <a:ext cx="1609892" cy="1607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27"/>
              </a:lnSpc>
            </a:pPr>
            <a:r>
              <a:rPr lang="en-US" sz="10800" b="1">
                <a:solidFill>
                  <a:srgbClr val="FFFFFF"/>
                </a:solidFill>
                <a:latin typeface="Garamond Bold"/>
                <a:ea typeface="Garamond Bold"/>
                <a:cs typeface="Garamond Bold"/>
                <a:sym typeface="Garamond Bold"/>
              </a:rPr>
              <a:t>07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18747" y="9901187"/>
            <a:ext cx="5009456" cy="456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0"/>
              </a:lnSpc>
              <a:spcBef>
                <a:spcPct val="0"/>
              </a:spcBef>
            </a:pPr>
            <a:r>
              <a:rPr lang="en-US" sz="2643" b="1" spc="-52">
                <a:solidFill>
                  <a:srgbClr val="FFBD5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 QUOI est-ce IMPORTANT 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248025" y="2586862"/>
            <a:ext cx="5279161" cy="197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3"/>
              </a:lnSpc>
            </a:pPr>
            <a:r>
              <a:rPr lang="en-US" sz="2787" b="1" spc="-55">
                <a:solidFill>
                  <a:srgbClr val="FDCC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Les grandes équipes : </a:t>
            </a:r>
          </a:p>
          <a:p>
            <a:pPr algn="ctr">
              <a:lnSpc>
                <a:spcPts val="3903"/>
              </a:lnSpc>
            </a:pPr>
            <a:r>
              <a:rPr lang="en-US" sz="2787" b="1" spc="-55">
                <a:solidFill>
                  <a:srgbClr val="FDCC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Prennent des décisions </a:t>
            </a:r>
          </a:p>
          <a:p>
            <a:pPr algn="ctr">
              <a:lnSpc>
                <a:spcPts val="3903"/>
              </a:lnSpc>
            </a:pPr>
            <a:r>
              <a:rPr lang="en-US" sz="2787" b="1" spc="-55">
                <a:solidFill>
                  <a:srgbClr val="FDCC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RAPIDES, CLAIRES, PRECISES</a:t>
            </a:r>
          </a:p>
          <a:p>
            <a:pPr algn="ctr">
              <a:lnSpc>
                <a:spcPts val="3903"/>
              </a:lnSpc>
              <a:spcBef>
                <a:spcPct val="0"/>
              </a:spcBef>
            </a:pPr>
            <a:r>
              <a:rPr lang="en-US" sz="2787" b="1" spc="-55">
                <a:solidFill>
                  <a:srgbClr val="FDCC6E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et savent qui fait quoi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47484" y="5152553"/>
            <a:ext cx="9548317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-6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Recommande : Celui qui suggère la marche à suivre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874854" y="6071758"/>
            <a:ext cx="5284490" cy="513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0"/>
              </a:lnSpc>
              <a:spcBef>
                <a:spcPct val="0"/>
              </a:spcBef>
            </a:pPr>
            <a:r>
              <a:rPr lang="en-US" sz="3043" spc="-6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Accord : Celui qui doit signer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874854" y="8978358"/>
            <a:ext cx="6153349" cy="513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0"/>
              </a:lnSpc>
              <a:spcBef>
                <a:spcPct val="0"/>
              </a:spcBef>
            </a:pPr>
            <a:r>
              <a:rPr lang="en-US" sz="3043" spc="-6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Décide : Celui qui décide en final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874854" y="7893604"/>
            <a:ext cx="9161859" cy="513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0"/>
              </a:lnSpc>
              <a:spcBef>
                <a:spcPct val="0"/>
              </a:spcBef>
            </a:pPr>
            <a:r>
              <a:rPr lang="en-US" sz="3043" spc="-6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Inputs: Ceux qui alimentent en données précises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874854" y="6980299"/>
            <a:ext cx="7627640" cy="513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0"/>
              </a:lnSpc>
              <a:spcBef>
                <a:spcPct val="0"/>
              </a:spcBef>
            </a:pPr>
            <a:r>
              <a:rPr lang="en-US" sz="3043" spc="-6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Perfomer : ceux qui exécutent la décision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76215" y="10948476"/>
            <a:ext cx="8609409" cy="923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0"/>
              </a:lnSpc>
            </a:pPr>
            <a:r>
              <a:rPr lang="en-US" sz="2643" b="1" spc="-52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Eviter la confusion grâce à la distribution des rôles </a:t>
            </a:r>
          </a:p>
          <a:p>
            <a:pPr algn="ctr">
              <a:lnSpc>
                <a:spcPts val="3700"/>
              </a:lnSpc>
              <a:spcBef>
                <a:spcPct val="0"/>
              </a:spcBef>
            </a:pPr>
            <a:r>
              <a:rPr lang="en-US" sz="2643" b="1" spc="-52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Chacun a le même degré de responsabilité</a:t>
            </a:r>
          </a:p>
        </p:txBody>
      </p:sp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1430000" cy="14287500"/>
          </a:xfrm>
          <a:custGeom>
            <a:avLst/>
            <a:gdLst/>
            <a:ahLst/>
            <a:cxnLst/>
            <a:rect l="l" t="t" r="r" b="b"/>
            <a:pathLst>
              <a:path w="11430000" h="14287500">
                <a:moveTo>
                  <a:pt x="0" y="0"/>
                </a:moveTo>
                <a:lnTo>
                  <a:pt x="11430000" y="0"/>
                </a:lnTo>
                <a:lnTo>
                  <a:pt x="11430000" y="14287500"/>
                </a:lnTo>
                <a:lnTo>
                  <a:pt x="0" y="14287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04" r="-15104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flipV="1">
            <a:off x="-1100138" y="0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739833"/>
                </a:moveTo>
                <a:lnTo>
                  <a:pt x="4572000" y="739833"/>
                </a:lnTo>
                <a:lnTo>
                  <a:pt x="4572000" y="0"/>
                </a:lnTo>
                <a:lnTo>
                  <a:pt x="0" y="0"/>
                </a:lnTo>
                <a:lnTo>
                  <a:pt x="0" y="73983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flipV="1">
            <a:off x="3424238" y="0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739833"/>
                </a:moveTo>
                <a:lnTo>
                  <a:pt x="4572000" y="739833"/>
                </a:lnTo>
                <a:lnTo>
                  <a:pt x="4572000" y="0"/>
                </a:lnTo>
                <a:lnTo>
                  <a:pt x="0" y="0"/>
                </a:lnTo>
                <a:lnTo>
                  <a:pt x="0" y="73983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flipV="1">
            <a:off x="7958138" y="0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739833"/>
                </a:moveTo>
                <a:lnTo>
                  <a:pt x="4572000" y="739833"/>
                </a:lnTo>
                <a:lnTo>
                  <a:pt x="4572000" y="0"/>
                </a:lnTo>
                <a:lnTo>
                  <a:pt x="0" y="0"/>
                </a:lnTo>
                <a:lnTo>
                  <a:pt x="0" y="73983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-1104900" y="13547667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0"/>
                </a:moveTo>
                <a:lnTo>
                  <a:pt x="4572000" y="0"/>
                </a:lnTo>
                <a:lnTo>
                  <a:pt x="4572000" y="739833"/>
                </a:lnTo>
                <a:lnTo>
                  <a:pt x="0" y="7398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3419475" y="13547667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0"/>
                </a:moveTo>
                <a:lnTo>
                  <a:pt x="4572000" y="0"/>
                </a:lnTo>
                <a:lnTo>
                  <a:pt x="4572000" y="739833"/>
                </a:lnTo>
                <a:lnTo>
                  <a:pt x="0" y="7398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7953375" y="13547667"/>
            <a:ext cx="4572000" cy="739833"/>
          </a:xfrm>
          <a:custGeom>
            <a:avLst/>
            <a:gdLst/>
            <a:ahLst/>
            <a:cxnLst/>
            <a:rect l="l" t="t" r="r" b="b"/>
            <a:pathLst>
              <a:path w="4572000" h="739833">
                <a:moveTo>
                  <a:pt x="0" y="0"/>
                </a:moveTo>
                <a:lnTo>
                  <a:pt x="4572000" y="0"/>
                </a:lnTo>
                <a:lnTo>
                  <a:pt x="4572000" y="739833"/>
                </a:lnTo>
                <a:lnTo>
                  <a:pt x="0" y="7398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3580000" y="3282551"/>
            <a:ext cx="4572000" cy="3383280"/>
          </a:xfrm>
          <a:custGeom>
            <a:avLst/>
            <a:gdLst/>
            <a:ahLst/>
            <a:cxnLst/>
            <a:rect l="l" t="t" r="r" b="b"/>
            <a:pathLst>
              <a:path w="4572000" h="3383280">
                <a:moveTo>
                  <a:pt x="0" y="0"/>
                </a:moveTo>
                <a:lnTo>
                  <a:pt x="4572000" y="0"/>
                </a:lnTo>
                <a:lnTo>
                  <a:pt x="4572000" y="3383280"/>
                </a:lnTo>
                <a:lnTo>
                  <a:pt x="0" y="33832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TextBox 10"/>
          <p:cNvSpPr txBox="1"/>
          <p:nvPr/>
        </p:nvSpPr>
        <p:spPr>
          <a:xfrm>
            <a:off x="1220179" y="7172325"/>
            <a:ext cx="8989643" cy="278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5"/>
              </a:lnSpc>
            </a:pPr>
            <a:r>
              <a:rPr lang="en-US" sz="940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VOTRE CONTACT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97357" y="10591645"/>
            <a:ext cx="4222404" cy="1310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2"/>
              </a:lnSpc>
            </a:pPr>
            <a:r>
              <a:rPr lang="en-US" sz="4415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LAURENT BRUHL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85862" y="1333125"/>
            <a:ext cx="4124325" cy="348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0"/>
              </a:lnSpc>
              <a:spcBef>
                <a:spcPct val="0"/>
              </a:spcBef>
            </a:pPr>
            <a:r>
              <a:rPr lang="en-US" sz="2043" spc="-4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lb2ad.com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162675" y="1333125"/>
            <a:ext cx="4124325" cy="348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60"/>
              </a:lnSpc>
              <a:spcBef>
                <a:spcPct val="0"/>
              </a:spcBef>
            </a:pPr>
            <a:r>
              <a:rPr lang="en-US" sz="2043" spc="-4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Laurent BRUHL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885035" y="10610695"/>
            <a:ext cx="4222404" cy="1958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2"/>
              </a:lnSpc>
            </a:pPr>
            <a:r>
              <a:rPr lang="en-US" sz="4415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07 87 37 74 96</a:t>
            </a:r>
          </a:p>
          <a:p>
            <a:pPr algn="ctr">
              <a:lnSpc>
                <a:spcPts val="5122"/>
              </a:lnSpc>
            </a:pPr>
            <a:r>
              <a:rPr lang="en-US" sz="4415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lb2ad.conseil@gmail.com</a:t>
            </a:r>
          </a:p>
        </p:txBody>
      </p:sp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505</Words>
  <Application>Microsoft Office PowerPoint</Application>
  <PresentationFormat>Personnalisé</PresentationFormat>
  <Paragraphs>87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Montserrat</vt:lpstr>
      <vt:lpstr>Montserrat Bold</vt:lpstr>
      <vt:lpstr>Garamond Bold</vt:lpstr>
      <vt:lpstr>Garamond</vt:lpstr>
      <vt:lpstr>Calibri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Laurent BRUHL</dc:title>
  <dc:creator>BRUHL</dc:creator>
  <cp:lastModifiedBy>LAURENT BRUHL</cp:lastModifiedBy>
  <cp:revision>1</cp:revision>
  <dcterms:created xsi:type="dcterms:W3CDTF">2006-08-16T00:00:00Z</dcterms:created>
  <dcterms:modified xsi:type="dcterms:W3CDTF">2025-10-21T07:04:14Z</dcterms:modified>
  <dc:identifier>DAG1yrU46xA</dc:identifier>
</cp:coreProperties>
</file>