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handoutMasterIdLst>
    <p:handoutMasterId r:id="rId32"/>
  </p:handoutMasterIdLst>
  <p:sldIdLst>
    <p:sldId id="272" r:id="rId2"/>
    <p:sldId id="256" r:id="rId3"/>
    <p:sldId id="310" r:id="rId4"/>
    <p:sldId id="299" r:id="rId5"/>
    <p:sldId id="312" r:id="rId6"/>
    <p:sldId id="311" r:id="rId7"/>
    <p:sldId id="300" r:id="rId8"/>
    <p:sldId id="315" r:id="rId9"/>
    <p:sldId id="316" r:id="rId10"/>
    <p:sldId id="313" r:id="rId11"/>
    <p:sldId id="317" r:id="rId12"/>
    <p:sldId id="302" r:id="rId13"/>
    <p:sldId id="318" r:id="rId14"/>
    <p:sldId id="331" r:id="rId15"/>
    <p:sldId id="332" r:id="rId16"/>
    <p:sldId id="319" r:id="rId17"/>
    <p:sldId id="320" r:id="rId18"/>
    <p:sldId id="322" r:id="rId19"/>
    <p:sldId id="321" r:id="rId20"/>
    <p:sldId id="323" r:id="rId21"/>
    <p:sldId id="324" r:id="rId22"/>
    <p:sldId id="325" r:id="rId23"/>
    <p:sldId id="326" r:id="rId24"/>
    <p:sldId id="327" r:id="rId25"/>
    <p:sldId id="328" r:id="rId26"/>
    <p:sldId id="329" r:id="rId27"/>
    <p:sldId id="330" r:id="rId28"/>
    <p:sldId id="333" r:id="rId29"/>
    <p:sldId id="298" r:id="rId30"/>
  </p:sldIdLst>
  <p:sldSz cx="9906000" cy="6858000" type="A4"/>
  <p:notesSz cx="6889750"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B258"/>
    <a:srgbClr val="747474"/>
    <a:srgbClr val="074747"/>
    <a:srgbClr val="152B5A"/>
    <a:srgbClr val="000066"/>
    <a:srgbClr val="0B1E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1" d="100"/>
          <a:sy n="51" d="100"/>
        </p:scale>
        <p:origin x="1620" y="264"/>
      </p:cViewPr>
      <p:guideLst>
        <p:guide orient="horz" pos="2183"/>
        <p:guide pos="3120"/>
      </p:guideLst>
    </p:cSldViewPr>
  </p:slideViewPr>
  <p:notesTextViewPr>
    <p:cViewPr>
      <p:scale>
        <a:sx n="1" d="1"/>
        <a:sy n="1" d="1"/>
      </p:scale>
      <p:origin x="0" y="0"/>
    </p:cViewPr>
  </p:notesTextViewPr>
  <p:notesViewPr>
    <p:cSldViewPr snapToGrid="0">
      <p:cViewPr varScale="1">
        <p:scale>
          <a:sx n="42" d="100"/>
          <a:sy n="42" d="100"/>
        </p:scale>
        <p:origin x="1764" y="2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350D47D-5039-66D4-906B-13127430FBC6}"/>
              </a:ext>
            </a:extLst>
          </p:cNvPr>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963CCEF8-8BDF-102D-2DBC-23C0AFE3EAAC}"/>
              </a:ext>
            </a:extLst>
          </p:cNvPr>
          <p:cNvSpPr>
            <a:spLocks noGrp="1"/>
          </p:cNvSpPr>
          <p:nvPr>
            <p:ph type="dt" sz="quarter" idx="1"/>
          </p:nvPr>
        </p:nvSpPr>
        <p:spPr>
          <a:xfrm>
            <a:off x="3902075" y="0"/>
            <a:ext cx="2986088" cy="501650"/>
          </a:xfrm>
          <a:prstGeom prst="rect">
            <a:avLst/>
          </a:prstGeom>
        </p:spPr>
        <p:txBody>
          <a:bodyPr vert="horz" lIns="91440" tIns="45720" rIns="91440" bIns="45720" rtlCol="0"/>
          <a:lstStyle>
            <a:lvl1pPr algn="r">
              <a:defRPr sz="1200"/>
            </a:lvl1pPr>
          </a:lstStyle>
          <a:p>
            <a:fld id="{0C089233-C3B6-430B-A646-7F678496B818}" type="datetime1">
              <a:rPr lang="fr-FR" smtClean="0"/>
              <a:t>20/12/2025</a:t>
            </a:fld>
            <a:endParaRPr lang="fr-FR"/>
          </a:p>
        </p:txBody>
      </p:sp>
      <p:sp>
        <p:nvSpPr>
          <p:cNvPr id="4" name="Espace réservé du pied de page 3">
            <a:extLst>
              <a:ext uri="{FF2B5EF4-FFF2-40B4-BE49-F238E27FC236}">
                <a16:creationId xmlns:a16="http://schemas.microsoft.com/office/drawing/2014/main" id="{F1B94267-A16F-9F7A-8D98-D29CCD0F71F1}"/>
              </a:ext>
            </a:extLst>
          </p:cNvPr>
          <p:cNvSpPr>
            <a:spLocks noGrp="1"/>
          </p:cNvSpPr>
          <p:nvPr>
            <p:ph type="ftr" sz="quarter" idx="2"/>
          </p:nvPr>
        </p:nvSpPr>
        <p:spPr>
          <a:xfrm>
            <a:off x="0" y="9520238"/>
            <a:ext cx="2986088" cy="50165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21A4787A-A857-94C5-0CE4-ADED7EE111C3}"/>
              </a:ext>
            </a:extLst>
          </p:cNvPr>
          <p:cNvSpPr>
            <a:spLocks noGrp="1"/>
          </p:cNvSpPr>
          <p:nvPr>
            <p:ph type="sldNum" sz="quarter" idx="3"/>
          </p:nvPr>
        </p:nvSpPr>
        <p:spPr>
          <a:xfrm>
            <a:off x="3902075" y="9520238"/>
            <a:ext cx="2986088" cy="501650"/>
          </a:xfrm>
          <a:prstGeom prst="rect">
            <a:avLst/>
          </a:prstGeom>
        </p:spPr>
        <p:txBody>
          <a:bodyPr vert="horz" lIns="91440" tIns="45720" rIns="91440" bIns="45720" rtlCol="0" anchor="b"/>
          <a:lstStyle>
            <a:lvl1pPr algn="r">
              <a:defRPr sz="1200"/>
            </a:lvl1pPr>
          </a:lstStyle>
          <a:p>
            <a:fld id="{C2E9412D-FD86-48D5-858F-771B81EAA50A}" type="slidenum">
              <a:rPr lang="fr-FR" smtClean="0"/>
              <a:t>‹N°›</a:t>
            </a:fld>
            <a:endParaRPr lang="fr-FR"/>
          </a:p>
        </p:txBody>
      </p:sp>
    </p:spTree>
    <p:extLst>
      <p:ext uri="{BB962C8B-B14F-4D97-AF65-F5344CB8AC3E}">
        <p14:creationId xmlns:p14="http://schemas.microsoft.com/office/powerpoint/2010/main" val="120013131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fr-FR"/>
          </a:p>
        </p:txBody>
      </p:sp>
      <p:sp>
        <p:nvSpPr>
          <p:cNvPr id="3" name="Espace réservé de la date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A6FD1237-8864-4346-AC27-7345EA589B0B}" type="datetime1">
              <a:rPr lang="fr-FR" smtClean="0"/>
              <a:t>20/12/2025</a:t>
            </a:fld>
            <a:endParaRPr lang="fr-FR"/>
          </a:p>
        </p:txBody>
      </p:sp>
      <p:sp>
        <p:nvSpPr>
          <p:cNvPr id="4" name="Espace réservé de l'image des diapositives 3"/>
          <p:cNvSpPr>
            <a:spLocks noGrp="1" noRot="1" noChangeAspect="1"/>
          </p:cNvSpPr>
          <p:nvPr>
            <p:ph type="sldImg" idx="2"/>
          </p:nvPr>
        </p:nvSpPr>
        <p:spPr>
          <a:xfrm>
            <a:off x="1001713" y="1252538"/>
            <a:ext cx="4886325" cy="3382962"/>
          </a:xfrm>
          <a:prstGeom prst="rect">
            <a:avLst/>
          </a:prstGeom>
          <a:noFill/>
          <a:ln w="12700">
            <a:solidFill>
              <a:prstClr val="black"/>
            </a:solidFill>
          </a:ln>
        </p:spPr>
        <p:txBody>
          <a:bodyPr vert="horz" lIns="96634" tIns="48317" rIns="96634" bIns="48317" rtlCol="0" anchor="ctr"/>
          <a:lstStyle/>
          <a:p>
            <a:endParaRPr lang="fr-FR"/>
          </a:p>
        </p:txBody>
      </p:sp>
      <p:sp>
        <p:nvSpPr>
          <p:cNvPr id="5" name="Espace réservé des notes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62B4FDC3-86B1-4BF4-BD4F-1E2ADDDB9711}" type="slidenum">
              <a:rPr lang="fr-FR" smtClean="0"/>
              <a:t>‹N°›</a:t>
            </a:fld>
            <a:endParaRPr lang="fr-FR"/>
          </a:p>
        </p:txBody>
      </p:sp>
    </p:spTree>
    <p:extLst>
      <p:ext uri="{BB962C8B-B14F-4D97-AF65-F5344CB8AC3E}">
        <p14:creationId xmlns:p14="http://schemas.microsoft.com/office/powerpoint/2010/main" val="254907927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2A068-FE82-1D6D-22CF-E5B61F75E0E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A01F8D3-5F3C-3ADB-AC82-35D2BEF51DD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962FE56-82F1-F613-2C8E-6A71609BCCDB}"/>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EB29E857-B8C2-0E97-DDA7-13750985CFD6}"/>
              </a:ext>
            </a:extLst>
          </p:cNvPr>
          <p:cNvSpPr>
            <a:spLocks noGrp="1"/>
          </p:cNvSpPr>
          <p:nvPr>
            <p:ph type="hdr" sz="quarter"/>
          </p:nvPr>
        </p:nvSpPr>
        <p:spPr/>
        <p:txBody>
          <a:bodyPr/>
          <a:lstStyle/>
          <a:p>
            <a:endParaRPr lang="fr-FR"/>
          </a:p>
        </p:txBody>
      </p:sp>
      <p:sp>
        <p:nvSpPr>
          <p:cNvPr id="5" name="Espace réservé de la date 4">
            <a:extLst>
              <a:ext uri="{FF2B5EF4-FFF2-40B4-BE49-F238E27FC236}">
                <a16:creationId xmlns:a16="http://schemas.microsoft.com/office/drawing/2014/main" id="{0BBFAD69-BD51-354E-2BAB-220A5C29D40D}"/>
              </a:ext>
            </a:extLst>
          </p:cNvPr>
          <p:cNvSpPr>
            <a:spLocks noGrp="1"/>
          </p:cNvSpPr>
          <p:nvPr>
            <p:ph type="dt" idx="1"/>
          </p:nvPr>
        </p:nvSpPr>
        <p:spPr/>
        <p:txBody>
          <a:bodyPr/>
          <a:lstStyle/>
          <a:p>
            <a:fld id="{EB0DA478-052C-4DFF-BB52-AD869E6B8C2E}" type="datetime1">
              <a:rPr lang="fr-FR" smtClean="0"/>
              <a:t>20/12/2025</a:t>
            </a:fld>
            <a:endParaRPr lang="fr-FR"/>
          </a:p>
        </p:txBody>
      </p:sp>
      <p:sp>
        <p:nvSpPr>
          <p:cNvPr id="6" name="Espace réservé du pied de page 5">
            <a:extLst>
              <a:ext uri="{FF2B5EF4-FFF2-40B4-BE49-F238E27FC236}">
                <a16:creationId xmlns:a16="http://schemas.microsoft.com/office/drawing/2014/main" id="{5AA1979A-0231-24A5-0B3B-5FDD885BE165}"/>
              </a:ext>
            </a:extLst>
          </p:cNvPr>
          <p:cNvSpPr>
            <a:spLocks noGrp="1"/>
          </p:cNvSpPr>
          <p:nvPr>
            <p:ph type="ftr" sz="quarter" idx="4"/>
          </p:nvPr>
        </p:nvSpPr>
        <p:spPr/>
        <p:txBody>
          <a:bodyPr/>
          <a:lstStyle/>
          <a:p>
            <a:endParaRPr lang="fr-FR"/>
          </a:p>
        </p:txBody>
      </p:sp>
      <p:sp>
        <p:nvSpPr>
          <p:cNvPr id="7" name="Espace réservé du numéro de diapositive 6">
            <a:extLst>
              <a:ext uri="{FF2B5EF4-FFF2-40B4-BE49-F238E27FC236}">
                <a16:creationId xmlns:a16="http://schemas.microsoft.com/office/drawing/2014/main" id="{21022A7E-3412-8F4D-1B15-0405C20DBCAE}"/>
              </a:ext>
            </a:extLst>
          </p:cNvPr>
          <p:cNvSpPr>
            <a:spLocks noGrp="1"/>
          </p:cNvSpPr>
          <p:nvPr>
            <p:ph type="sldNum" sz="quarter" idx="5"/>
          </p:nvPr>
        </p:nvSpPr>
        <p:spPr/>
        <p:txBody>
          <a:bodyPr/>
          <a:lstStyle/>
          <a:p>
            <a:fld id="{62B4FDC3-86B1-4BF4-BD4F-1E2ADDDB9711}" type="slidenum">
              <a:rPr lang="fr-FR" smtClean="0"/>
              <a:t>1</a:t>
            </a:fld>
            <a:endParaRPr lang="fr-FR"/>
          </a:p>
        </p:txBody>
      </p:sp>
    </p:spTree>
    <p:extLst>
      <p:ext uri="{BB962C8B-B14F-4D97-AF65-F5344CB8AC3E}">
        <p14:creationId xmlns:p14="http://schemas.microsoft.com/office/powerpoint/2010/main" val="2219620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A1E3A-8311-1483-421A-EE131C3B24E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98D733C8-7480-A563-0974-97841F56FE8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E7A58F2-4A93-E0A2-1C58-50734516EBAE}"/>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CD584C3F-2AB6-AD2D-1D70-90B6D863E3BD}"/>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B8D9B4CA-9282-93BB-A66E-AE42AC19F0DA}"/>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A5DA4F09-BD87-1E04-E115-7004619254B9}"/>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B8E2A6FB-6738-EA75-4EB1-ADB37F60B45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5391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670B-10CF-64C8-EA7B-6DC789BE0CA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CCC3C49-C77E-7581-32EE-4339BD090C7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AD508D4F-CAFA-7D3C-929C-974539F3BF8F}"/>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0785F95E-C2DE-96EB-9D91-C9BA0ED3ED13}"/>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ACAA688A-1DE7-45F2-47D1-495799291BF1}"/>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37419B75-5163-9C59-71F8-C0E271C28BB9}"/>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AD00D082-1A6C-433B-581A-E46145BD883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81739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4264E-D2D6-E89F-B5B9-92BFD54F04C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EEA9202-C7BC-77C3-0274-8E19CB6819D2}"/>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1235B82-49D9-308D-4E1F-4325F2DCB9E0}"/>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F7FCA44E-C1DE-B510-984A-E7FF2CE071D8}"/>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9019224F-892B-EF12-22E7-36F0D10B7E4B}"/>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20A870C3-D478-C3BB-5794-A33DC4128B22}"/>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9CB08280-6651-1602-559D-602654E1C50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97229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3E274-79B8-DF54-252C-99CBD2E5B8D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B1AF0E3-98C7-2934-2EBB-7AB7998C78F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337E6E5-33E0-18A9-E53B-9A55AFB1AD95}"/>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37CA4236-4DD2-4487-C9F5-5D42FA1AECE6}"/>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4E3D9281-3389-F54A-DFAD-E6F2489D1B43}"/>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FF96F81E-380F-7588-8EB8-1135CEE497FA}"/>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1FBA6FF8-CFCB-864B-82FA-1FCB0B30C5C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012869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AB8B6-C73F-2748-AD0C-9F26338BC86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48B40A2-78F6-7426-F866-8A44AE1F483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E3AB661-251B-786D-AF0F-EA8F07A99644}"/>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60404E70-32CA-1784-DC4F-EF4BAD7C46C7}"/>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44C54DAF-57C4-11E3-FA84-D51C9122B582}"/>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86961E21-50A3-9DC1-BCF1-A28D16E2BBE7}"/>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FB41C8B8-86B2-E9CD-0E77-975C36273D4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410384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07650-E192-C876-2345-3DD8C1B9D35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C76D664-05A3-90F4-27DF-875C5E169F9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38B3226-8D8B-B761-9766-35246D554CF5}"/>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F01DF75A-1544-04A0-F977-04B1F772AFB5}"/>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217F2779-282A-F578-EC22-344D50E73956}"/>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D3E2D7E9-52ED-B016-A70D-99BDFCA78A1D}"/>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5BA494AA-4FBE-E34E-B75B-C38A7358230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803050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B38EE-B621-B676-985F-489FBB26B83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C9BE1E4-8CC4-119F-A24E-E9F2ABB7B82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E6A93D9A-C193-2D04-FF84-4789F03B8218}"/>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2BBC5975-971B-DB00-A65D-EF857D362D1B}"/>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C07C8131-E697-77F2-7EE3-EA8AE8E752FA}"/>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1E51714D-50FA-EFC3-BD31-37A5B30E7FC9}"/>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9CF049C4-C5E8-987D-0502-658B8E4130C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242479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2D510-EF44-7C79-7D3E-7780EBBFD6A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8116460-B196-D75B-58FD-D48FDDF5FDA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953B18B-5CE6-875F-57A3-2A76F8AEC6ED}"/>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FC6F95E8-C7C5-274B-AD8B-D098604FD06C}"/>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9A1A810E-0E9E-D221-24E5-4E44E21EC5B8}"/>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30D2F4EE-923F-94C8-C575-C6B2A9C9CCE9}"/>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F1DF3F21-DF88-5991-D4F2-13E00488CD31}"/>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224830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1B837-BBF5-0651-97AD-13D83278891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C397641-B52D-387A-DE95-FCA793E2405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F3F24DE-DF14-3EE9-5344-AC34E5CBAF6E}"/>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63735FED-F2A0-1CEE-AE8D-F873902F2334}"/>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64D4107D-D9B6-794B-98BC-2FB2FE9D708B}"/>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885DE4F8-6E36-0305-06C1-D66F140A4597}"/>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29899609-7AEC-EB20-90C2-9BBB2FEED54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363172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B5535-074D-D17E-AE75-5D253A6D063E}"/>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8C6FF55-B6DE-BD4B-0B22-69A84DBB958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A847681-E670-3462-C629-3E71E6028BE5}"/>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0E548619-CAFC-3975-53F3-2112E0FE5FA4}"/>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3F27E046-BEF1-7516-45C4-FBB42F5C904F}"/>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46D058B5-1529-97D1-75ED-F5CAF32E0271}"/>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E79A2DBA-1E38-32F4-4E36-D0379E18B05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02888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e l'en-tête 3"/>
          <p:cNvSpPr>
            <a:spLocks noGrp="1"/>
          </p:cNvSpPr>
          <p:nvPr>
            <p:ph type="hdr" sz="quarter"/>
          </p:nvPr>
        </p:nvSpPr>
        <p:spPr/>
        <p:txBody>
          <a:bodyPr/>
          <a:lstStyle/>
          <a:p>
            <a:endParaRPr lang="fr-FR"/>
          </a:p>
        </p:txBody>
      </p:sp>
      <p:sp>
        <p:nvSpPr>
          <p:cNvPr id="5" name="Espace réservé de la date 4"/>
          <p:cNvSpPr>
            <a:spLocks noGrp="1"/>
          </p:cNvSpPr>
          <p:nvPr>
            <p:ph type="dt" idx="1"/>
          </p:nvPr>
        </p:nvSpPr>
        <p:spPr/>
        <p:txBody>
          <a:bodyPr/>
          <a:lstStyle/>
          <a:p>
            <a:fld id="{EB0DA478-052C-4DFF-BB52-AD869E6B8C2E}" type="datetime1">
              <a:rPr lang="fr-FR" smtClean="0"/>
              <a:t>20/12/2025</a:t>
            </a:fld>
            <a:endParaRPr lang="fr-FR"/>
          </a:p>
        </p:txBody>
      </p:sp>
      <p:sp>
        <p:nvSpPr>
          <p:cNvPr id="6" name="Espace réservé du pied de page 5"/>
          <p:cNvSpPr>
            <a:spLocks noGrp="1"/>
          </p:cNvSpPr>
          <p:nvPr>
            <p:ph type="ftr" sz="quarter" idx="4"/>
          </p:nvPr>
        </p:nvSpPr>
        <p:spPr/>
        <p:txBody>
          <a:bodyPr/>
          <a:lstStyle/>
          <a:p>
            <a:endParaRPr lang="fr-FR"/>
          </a:p>
        </p:txBody>
      </p:sp>
      <p:sp>
        <p:nvSpPr>
          <p:cNvPr id="7" name="Espace réservé du numéro de diapositive 6"/>
          <p:cNvSpPr>
            <a:spLocks noGrp="1"/>
          </p:cNvSpPr>
          <p:nvPr>
            <p:ph type="sldNum" sz="quarter" idx="5"/>
          </p:nvPr>
        </p:nvSpPr>
        <p:spPr/>
        <p:txBody>
          <a:bodyPr/>
          <a:lstStyle/>
          <a:p>
            <a:fld id="{62B4FDC3-86B1-4BF4-BD4F-1E2ADDDB9711}" type="slidenum">
              <a:rPr lang="fr-FR" smtClean="0"/>
              <a:t>2</a:t>
            </a:fld>
            <a:endParaRPr lang="fr-FR"/>
          </a:p>
        </p:txBody>
      </p:sp>
    </p:spTree>
    <p:extLst>
      <p:ext uri="{BB962C8B-B14F-4D97-AF65-F5344CB8AC3E}">
        <p14:creationId xmlns:p14="http://schemas.microsoft.com/office/powerpoint/2010/main" val="8514138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F49D7-EFA5-2067-2D8D-B8FE7AD8A73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2FF37D7-E8A2-C5EE-5BFD-4BF332ABDFC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437CAF6-6B48-0D85-7500-28BD4EFE3ECF}"/>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8E91346C-71F8-AD3E-BC75-A12F685427AC}"/>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D21AC785-C8A3-36F6-FE22-590D550428A0}"/>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ABE70D8F-509A-70F2-4C48-8C5B247CFEFC}"/>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9BF64181-D671-ECD1-4163-FD270BAF5FB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815695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74977-289B-375F-99E1-1CBF65844C6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EE1487E5-202C-099C-B870-38046D017FF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19E8D6B-E8C5-88B4-AA8A-775CCED3F42D}"/>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861FF5B9-A823-8C2C-A157-2FABF06A0CC6}"/>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207D6B6D-0265-8601-3EE5-C984D2DE168C}"/>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C7FF282D-B874-AD9B-7E52-8F3105E5D62B}"/>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D1E187B5-C69D-CDA5-510E-8E57795B428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907793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24E0F-6680-5F50-524E-D174F98D7AB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BA1547B7-8C7C-31BC-F20C-041FAC8ACAF9}"/>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53A8454-5139-C411-C499-52D6F51EF7D9}"/>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85950C62-FA0C-C7B3-AD4C-BC0A63ADAC47}"/>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1E371BC3-9060-7C94-2960-BFAAE76F8137}"/>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7DF2D183-163D-01E6-4171-83CF018E25D1}"/>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B6007478-C6FE-A9D5-50F7-83D36E76DE5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4539047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B1AE9-E31F-A047-48A6-914922B52F4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A16FE2C-6E00-5393-5B96-F6EF4E546CE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35105B3-4130-117B-9C2E-BF96D334FE72}"/>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65EA8B68-05A8-6D9D-E128-D6A6FFCE410B}"/>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061B2776-479B-72A1-1EF2-14CDF23D54AC}"/>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22EED45B-A8A5-B3E6-A2AA-C42AA60052DA}"/>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BA7FFAE4-CA7D-2CA2-4F04-B5B34BE9F93B}"/>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869327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2BAA83-7F96-16B1-FC8A-29AD58F34F9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28DE3DF-13E0-A40B-E80C-5AB37DD1B8B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1E6E2EF-66A5-33C4-E86C-E5D85C832B70}"/>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2BF5866A-E42C-E2AA-93BE-5C9A3EDDA287}"/>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8B5E5398-383A-7F08-0DDC-31C004FF0CC9}"/>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44C16360-FFC7-BC6C-0064-CF37CC289B8A}"/>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0500D0C3-A65B-DAA4-CAD3-A282F9D36299}"/>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356564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CC4B6C-D705-2EA1-D2C5-5A541D8309B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E4BC304-95B6-7339-6FF4-6E245148A05F}"/>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F5F2372-FC61-E76C-2D8F-73E1B5A16560}"/>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18153D3C-D715-D374-EA64-F71220059D91}"/>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B4B97653-3358-9C4A-3085-B45A5E3855B8}"/>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F714A1B8-5830-02CD-BA1F-B0FD0E32F99E}"/>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6892FFCE-0013-9AC7-E4CA-FE357F7A24B2}"/>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534755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BDF1D-1BC7-49FA-7E44-0B17CA4D2EF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579192D-C331-41C2-03CE-154C45B96897}"/>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C5AC8FD4-0537-961C-7F3B-2E28C9DF867A}"/>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0F7411D7-B219-D8C7-5A3E-05F6A8BF4B08}"/>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6C16552B-022E-C8A0-01EB-2859756B5110}"/>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8BAA9ACD-BFE4-7DFC-B3D8-C2136B7282D3}"/>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22D7BAA9-CC84-CC53-D2B2-855AD6D55FD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549438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F9537-5704-A625-BB0D-D986F4C797A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D8C0FF3-A38A-D66B-E3C2-0604B51D7BE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BDBD5FA-2F32-0608-925E-831CD3004F1C}"/>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293F41E0-C0D3-D072-F2A2-051B17B7DE30}"/>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13D15779-9A47-A859-5FEE-A9CC6854D511}"/>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30846FAB-2D9E-41B9-0767-372F879DC5CB}"/>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46DBD89C-46C8-802F-D310-20DA2F736E74}"/>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207200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5059F-CF19-E811-F910-1A68C73EE166}"/>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FCD90B3-E024-9A46-06CF-E3C7B4489251}"/>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6123ABAF-509E-0D29-BF46-C5CC2BCE0D9C}"/>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070E30F4-D43F-3FB0-3D3A-A42B22BDEAAA}"/>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CF5F7B34-BA37-E090-1733-EF3D5BE95C98}"/>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FDF43F66-2534-012D-5452-764BD82D07AF}"/>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D93C371C-8A6A-BC5E-146F-05653FC8E886}"/>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0183754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B2EDF-585F-0029-59F8-D3095D8FCAD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DD26C95-7986-4EB1-8BCB-169FA5F60D4C}"/>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813898C2-2C20-0B9F-3C19-3F64A1836D23}"/>
              </a:ext>
            </a:extLst>
          </p:cNvPr>
          <p:cNvSpPr>
            <a:spLocks noGrp="1"/>
          </p:cNvSpPr>
          <p:nvPr>
            <p:ph type="body" idx="1"/>
          </p:nvPr>
        </p:nvSpPr>
        <p:spPr/>
        <p:txBody>
          <a:bodyPr/>
          <a:lstStyle/>
          <a:p>
            <a:endParaRPr lang="fr-FR" dirty="0"/>
          </a:p>
        </p:txBody>
      </p:sp>
      <p:sp>
        <p:nvSpPr>
          <p:cNvPr id="4" name="Espace réservé de l'en-tête 3">
            <a:extLst>
              <a:ext uri="{FF2B5EF4-FFF2-40B4-BE49-F238E27FC236}">
                <a16:creationId xmlns:a16="http://schemas.microsoft.com/office/drawing/2014/main" id="{63A511A6-7884-F604-0390-99BAA6C71D43}"/>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324A4D66-977B-B0AA-D5E9-AD0B4AF3480A}"/>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F9987CDE-B2A5-7495-2CDD-395CF7EEC83B}"/>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D3DBF995-1C1B-2CB5-778C-30C32133F72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25458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C68FC-692A-8F52-E975-1DE14046F1E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802D560-076E-2BB4-8641-52D1BD330070}"/>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9A748E9-E94C-010C-5D2D-CFE4BE653D40}"/>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16B3D3F1-27D9-F3C7-8B60-D89C808368A7}"/>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4E8D9585-7800-E984-7788-3451A4BE8280}"/>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DD5CCE79-E7AA-C808-73B7-7E0FF38204B7}"/>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59FD495D-EAF6-7784-AEEE-0757465FD98D}"/>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50236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E53F0-76AF-1B1F-880A-C6DA79AC56C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7299FA1-36CB-D31F-EC46-3120ED0AAC85}"/>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F6D314C-3B2E-81E3-EB81-684D7B542C66}"/>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E72F6FF9-610A-8B8E-B417-5EA97E236B65}"/>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808F81AA-653B-F200-C765-F999124FCE7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ECA8739A-ED4F-57B5-5C4D-10258B876D20}"/>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0FADF518-525F-6211-AA7C-99F79577A826}"/>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4035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5C4D7-C03C-645E-05BB-BDDEE68397C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F22EA8B-373A-2C61-C0FE-4B4D5379B733}"/>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23E24A35-D3EB-7986-9F9B-415FF657B810}"/>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174730A0-BD6B-4A72-27D7-92C0415CD42E}"/>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0F31D83C-E52B-EF13-A131-E362101B3012}"/>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20C2EF06-6F9E-A113-591B-19CD00172217}"/>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F0ADAFC9-3C70-21A8-6CA3-2C3B24831BB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66147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7F311E-3BD0-CFC1-AE5E-7052B253538C}"/>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D9A58DDD-8168-B125-1593-B8DFDDA40F2D}"/>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43A6C0C1-B04B-263F-F021-20D43C19989A}"/>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3FCE0A3A-4E53-B04F-9D6D-1688AC287DBE}"/>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A4057112-D502-AB7D-5220-79CA472CC2EE}"/>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E956072B-F751-C5C6-480F-996B1ADA3619}"/>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9571D933-A557-F5A7-EC42-E966184F3B0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35777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AC24C-3BA5-6376-EE8E-142EB1D26248}"/>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1D3E22F-BF8A-0842-4EB1-08E72401DBD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0AF70003-1CE7-74F9-DCFC-A097EED158A9}"/>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D3FEB570-CEB9-0471-5E38-B4C70A378B8E}"/>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24C19144-BD34-1DF2-6C06-BDBDBAFB5340}"/>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5605FBB1-E59F-20B9-C32C-DCD0DB3C765E}"/>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D7FAC22A-5500-6FF2-FF7B-C90528320561}"/>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23667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485AD-F10B-54DC-3FA4-4B7CCA84F87F}"/>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6FD9B076-394A-7536-50C4-B59761330578}"/>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729A91F4-6027-FFFC-5084-799BEBDBA48E}"/>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AF171B31-E1FA-AAFB-C23C-B0DC738D46EF}"/>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DE964ABD-B7E4-695C-5231-EF2A89B62A79}"/>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50441240-81B3-B93B-D907-6677DA8D56EB}"/>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214C64BA-EE0C-51DF-187D-B9C4B82E665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6143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0BDA7-BF75-3888-2936-28717808A04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08432CAF-011F-FC3D-E880-DD1E6C031F1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9D31C298-D1D9-4963-2801-30E67F4E4019}"/>
              </a:ext>
            </a:extLst>
          </p:cNvPr>
          <p:cNvSpPr>
            <a:spLocks noGrp="1"/>
          </p:cNvSpPr>
          <p:nvPr>
            <p:ph type="body" idx="1"/>
          </p:nvPr>
        </p:nvSpPr>
        <p:spPr/>
        <p:txBody>
          <a:bodyPr/>
          <a:lstStyle/>
          <a:p>
            <a:endParaRPr lang="fr-FR"/>
          </a:p>
        </p:txBody>
      </p:sp>
      <p:sp>
        <p:nvSpPr>
          <p:cNvPr id="4" name="Espace réservé de l'en-tête 3">
            <a:extLst>
              <a:ext uri="{FF2B5EF4-FFF2-40B4-BE49-F238E27FC236}">
                <a16:creationId xmlns:a16="http://schemas.microsoft.com/office/drawing/2014/main" id="{B63262C6-E94F-3CC3-0AA8-CE885B122F08}"/>
              </a:ext>
            </a:extLst>
          </p:cNvPr>
          <p:cNvSpPr>
            <a:spLocks noGrp="1"/>
          </p:cNvSpPr>
          <p:nvPr>
            <p:ph type="hdr" sz="quarter"/>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5" name="Espace réservé de la date 4">
            <a:extLst>
              <a:ext uri="{FF2B5EF4-FFF2-40B4-BE49-F238E27FC236}">
                <a16:creationId xmlns:a16="http://schemas.microsoft.com/office/drawing/2014/main" id="{3ED2C61F-7BEB-EC41-CC9F-B2090CFD9EE0}"/>
              </a:ext>
            </a:extLst>
          </p:cNvPr>
          <p:cNvSpPr>
            <a:spLocks noGrp="1"/>
          </p:cNvSpPr>
          <p:nvPr>
            <p:ph type="dt" idx="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0DA478-052C-4DFF-BB52-AD869E6B8C2E}" type="datetime1">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20/12/2025</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6" name="Espace réservé du pied de page 5">
            <a:extLst>
              <a:ext uri="{FF2B5EF4-FFF2-40B4-BE49-F238E27FC236}">
                <a16:creationId xmlns:a16="http://schemas.microsoft.com/office/drawing/2014/main" id="{70829005-93FE-0A54-AF2B-71CFBC42429A}"/>
              </a:ext>
            </a:extLst>
          </p:cNvPr>
          <p:cNvSpPr>
            <a:spLocks noGrp="1"/>
          </p:cNvSpPr>
          <p:nvPr>
            <p:ph type="ftr" sz="quarter" idx="4"/>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7" name="Espace réservé du numéro de diapositive 6">
            <a:extLst>
              <a:ext uri="{FF2B5EF4-FFF2-40B4-BE49-F238E27FC236}">
                <a16:creationId xmlns:a16="http://schemas.microsoft.com/office/drawing/2014/main" id="{C5A0F7BB-B652-71F8-6686-1E7A03F812F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B4FDC3-86B1-4BF4-BD4F-1E2ADDDB9711}" type="slidenum">
              <a:rPr kumimoji="0" lang="fr-FR" sz="13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fr-FR" sz="13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9553622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bg>
      <p:bgPr>
        <a:solidFill>
          <a:srgbClr val="152B5A"/>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687427" y="368990"/>
            <a:ext cx="6531145" cy="636711"/>
          </a:xfrm>
        </p:spPr>
        <p:txBody>
          <a:bodyPr anchor="ctr" anchorCtr="1"/>
          <a:lstStyle>
            <a:lvl1pPr algn="ctr">
              <a:defRPr sz="4000" b="1">
                <a:ln>
                  <a:noFill/>
                </a:ln>
                <a:solidFill>
                  <a:schemeClr val="bg1"/>
                </a:solidFill>
                <a:latin typeface="Montserrat" panose="00000500000000000000" pitchFamily="2" charset="0"/>
              </a:defRPr>
            </a:lvl1pPr>
          </a:lstStyle>
          <a:p>
            <a:r>
              <a:rPr lang="fr-FR" dirty="0"/>
              <a:t>TITRE MONTSERRAT 40</a:t>
            </a:r>
            <a:endParaRPr lang="en-US" dirty="0"/>
          </a:p>
        </p:txBody>
      </p:sp>
      <p:sp>
        <p:nvSpPr>
          <p:cNvPr id="7" name="Rectangle 6">
            <a:extLst>
              <a:ext uri="{FF2B5EF4-FFF2-40B4-BE49-F238E27FC236}">
                <a16:creationId xmlns:a16="http://schemas.microsoft.com/office/drawing/2014/main" id="{9A72DA0D-F33D-8146-1523-0ACD48B67C82}"/>
              </a:ext>
            </a:extLst>
          </p:cNvPr>
          <p:cNvSpPr/>
          <p:nvPr userDrawn="1"/>
        </p:nvSpPr>
        <p:spPr>
          <a:xfrm>
            <a:off x="152967" y="189574"/>
            <a:ext cx="108724" cy="5854390"/>
          </a:xfrm>
          <a:prstGeom prst="rect">
            <a:avLst/>
          </a:prstGeom>
          <a:solidFill>
            <a:srgbClr val="152B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1350">
              <a:solidFill>
                <a:srgbClr val="000066"/>
              </a:solidFill>
            </a:endParaRPr>
          </a:p>
        </p:txBody>
      </p:sp>
      <p:sp>
        <p:nvSpPr>
          <p:cNvPr id="4" name="Date Placeholder 3"/>
          <p:cNvSpPr>
            <a:spLocks noGrp="1"/>
          </p:cNvSpPr>
          <p:nvPr>
            <p:ph type="dt" sz="half" idx="10"/>
          </p:nvPr>
        </p:nvSpPr>
        <p:spPr>
          <a:xfrm>
            <a:off x="681038" y="6356352"/>
            <a:ext cx="1044395" cy="365125"/>
          </a:xfrm>
        </p:spPr>
        <p:txBody>
          <a:bodyPr/>
          <a:lstStyle>
            <a:lvl1pPr>
              <a:defRPr b="1"/>
            </a:lvl1pPr>
          </a:lstStyle>
          <a:p>
            <a:fld id="{72BB8E41-86DA-4349-A8D9-7D2D8AC70B0E}" type="datetime1">
              <a:rPr lang="fr-FR" smtClean="0"/>
              <a:t>20/12/2025</a:t>
            </a:fld>
            <a:endParaRPr lang="fr-FR" dirty="0"/>
          </a:p>
        </p:txBody>
      </p:sp>
      <p:sp>
        <p:nvSpPr>
          <p:cNvPr id="5" name="Footer Placeholder 4"/>
          <p:cNvSpPr>
            <a:spLocks noGrp="1"/>
          </p:cNvSpPr>
          <p:nvPr>
            <p:ph type="ftr" sz="quarter" idx="11"/>
          </p:nvPr>
        </p:nvSpPr>
        <p:spPr>
          <a:xfrm>
            <a:off x="1799270" y="6356352"/>
            <a:ext cx="6589356" cy="365125"/>
          </a:xfrm>
        </p:spPr>
        <p:txBody>
          <a:bodyPr/>
          <a:lstStyle>
            <a:lvl1pPr>
              <a:defRPr b="1"/>
            </a:lvl1pPr>
          </a:lstStyle>
          <a:p>
            <a:r>
              <a:rPr lang="fr-FR" dirty="0"/>
              <a:t>Tous droits de reproduction réservés. Reproduction interdite sans autorisation de LB2AD  https://lb2ad.com</a:t>
            </a:r>
          </a:p>
        </p:txBody>
      </p:sp>
      <p:sp>
        <p:nvSpPr>
          <p:cNvPr id="6" name="Slide Number Placeholder 5"/>
          <p:cNvSpPr>
            <a:spLocks noGrp="1"/>
          </p:cNvSpPr>
          <p:nvPr>
            <p:ph type="sldNum" sz="quarter" idx="12"/>
          </p:nvPr>
        </p:nvSpPr>
        <p:spPr>
          <a:xfrm>
            <a:off x="8539701" y="6356352"/>
            <a:ext cx="685262" cy="365125"/>
          </a:xfrm>
        </p:spPr>
        <p:txBody>
          <a:bodyPr/>
          <a:lstStyle>
            <a:lvl1pPr>
              <a:defRPr b="1"/>
            </a:lvl1pPr>
          </a:lstStyle>
          <a:p>
            <a:fld id="{D0C9FE73-AC0A-482E-93F9-E7E9FBBE7152}" type="slidenum">
              <a:rPr lang="fr-FR" smtClean="0"/>
              <a:pPr/>
              <a:t>‹N°›</a:t>
            </a:fld>
            <a:endParaRPr lang="fr-FR"/>
          </a:p>
        </p:txBody>
      </p:sp>
      <p:pic>
        <p:nvPicPr>
          <p:cNvPr id="10" name="Image 9" descr="Une image contenant texte, Police, blanc, Graphique&#10;&#10;Description générée automatiquement">
            <a:extLst>
              <a:ext uri="{FF2B5EF4-FFF2-40B4-BE49-F238E27FC236}">
                <a16:creationId xmlns:a16="http://schemas.microsoft.com/office/drawing/2014/main" id="{01E8A596-751E-A0B3-9B7D-6FEEF53ADC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22582" y="0"/>
            <a:ext cx="1583030" cy="636711"/>
          </a:xfrm>
          <a:prstGeom prst="rect">
            <a:avLst/>
          </a:prstGeom>
        </p:spPr>
      </p:pic>
    </p:spTree>
    <p:extLst>
      <p:ext uri="{BB962C8B-B14F-4D97-AF65-F5344CB8AC3E}">
        <p14:creationId xmlns:p14="http://schemas.microsoft.com/office/powerpoint/2010/main" val="31261219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217A1FE-0CBD-4BBE-B5EA-A66572130D76}" type="datetime1">
              <a:rPr lang="fr-FR" smtClean="0"/>
              <a:t>20/12/2025</a:t>
            </a:fld>
            <a:endParaRPr lang="fr-FR"/>
          </a:p>
        </p:txBody>
      </p:sp>
      <p:sp>
        <p:nvSpPr>
          <p:cNvPr id="5" name="Footer Placeholder 4"/>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6" name="Slide Number Placeholder 5"/>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1327372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1E67C67-8303-4E53-9792-7BA64D824984}" type="datetime1">
              <a:rPr lang="fr-FR" smtClean="0"/>
              <a:t>20/12/2025</a:t>
            </a:fld>
            <a:endParaRPr lang="fr-FR"/>
          </a:p>
        </p:txBody>
      </p:sp>
      <p:sp>
        <p:nvSpPr>
          <p:cNvPr id="5" name="Footer Placeholder 4"/>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6" name="Slide Number Placeholder 5"/>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2717841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3400DFF-D251-4090-AA20-9D26A7B60FC8}" type="datetime1">
              <a:rPr lang="fr-FR" smtClean="0"/>
              <a:t>20/12/2025</a:t>
            </a:fld>
            <a:endParaRPr lang="fr-FR"/>
          </a:p>
        </p:txBody>
      </p:sp>
      <p:sp>
        <p:nvSpPr>
          <p:cNvPr id="5" name="Footer Placeholder 4"/>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6" name="Slide Number Placeholder 5"/>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950539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CD589F8-B424-45F4-B7C8-009FFD9FA5D6}" type="datetime1">
              <a:rPr lang="fr-FR" smtClean="0"/>
              <a:t>20/12/2025</a:t>
            </a:fld>
            <a:endParaRPr lang="fr-FR"/>
          </a:p>
        </p:txBody>
      </p:sp>
      <p:sp>
        <p:nvSpPr>
          <p:cNvPr id="5" name="Footer Placeholder 4"/>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6" name="Slide Number Placeholder 5"/>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1608322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2E9811C-5206-4F31-A942-5336AD26FE55}" type="datetime1">
              <a:rPr lang="fr-FR" smtClean="0"/>
              <a:t>20/12/2025</a:t>
            </a:fld>
            <a:endParaRPr lang="fr-FR"/>
          </a:p>
        </p:txBody>
      </p:sp>
      <p:sp>
        <p:nvSpPr>
          <p:cNvPr id="6" name="Footer Placeholder 5"/>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7" name="Slide Number Placeholder 6"/>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396192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82329" y="2505075"/>
            <a:ext cx="4190702"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14913" y="2505075"/>
            <a:ext cx="4211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9F44B49-7B7C-4FE3-A2BB-08B7623B902D}" type="datetime1">
              <a:rPr lang="fr-FR" smtClean="0"/>
              <a:t>20/12/2025</a:t>
            </a:fld>
            <a:endParaRPr lang="fr-FR"/>
          </a:p>
        </p:txBody>
      </p:sp>
      <p:sp>
        <p:nvSpPr>
          <p:cNvPr id="8" name="Footer Placeholder 7"/>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9" name="Slide Number Placeholder 8"/>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1058849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3603555-DBC2-406A-8633-FFC388E8D83A}" type="datetime1">
              <a:rPr lang="fr-FR" smtClean="0"/>
              <a:t>20/12/2025</a:t>
            </a:fld>
            <a:endParaRPr lang="fr-FR"/>
          </a:p>
        </p:txBody>
      </p:sp>
      <p:sp>
        <p:nvSpPr>
          <p:cNvPr id="4" name="Footer Placeholder 3"/>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5" name="Slide Number Placeholder 4"/>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154366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9A58E8-A6C1-48A8-A12B-6048C5983DD8}" type="datetime1">
              <a:rPr lang="fr-FR" smtClean="0"/>
              <a:t>20/12/2025</a:t>
            </a:fld>
            <a:endParaRPr lang="fr-FR"/>
          </a:p>
        </p:txBody>
      </p:sp>
      <p:sp>
        <p:nvSpPr>
          <p:cNvPr id="3" name="Footer Placeholder 2"/>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4" name="Slide Number Placeholder 3"/>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1164815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1B6C72-5793-451A-B017-71BE284AB00F}" type="datetime1">
              <a:rPr lang="fr-FR" smtClean="0"/>
              <a:t>20/12/2025</a:t>
            </a:fld>
            <a:endParaRPr lang="fr-FR"/>
          </a:p>
        </p:txBody>
      </p:sp>
      <p:sp>
        <p:nvSpPr>
          <p:cNvPr id="6" name="Footer Placeholder 5"/>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7" name="Slide Number Placeholder 6"/>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3970638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5DC88D61-CED1-43CC-9AD8-59DFBCCC9532}" type="datetime1">
              <a:rPr lang="fr-FR" smtClean="0"/>
              <a:t>20/12/2025</a:t>
            </a:fld>
            <a:endParaRPr lang="fr-FR"/>
          </a:p>
        </p:txBody>
      </p:sp>
      <p:sp>
        <p:nvSpPr>
          <p:cNvPr id="6" name="Footer Placeholder 5"/>
          <p:cNvSpPr>
            <a:spLocks noGrp="1"/>
          </p:cNvSpPr>
          <p:nvPr>
            <p:ph type="ftr" sz="quarter" idx="11"/>
          </p:nvPr>
        </p:nvSpPr>
        <p:spPr/>
        <p:txBody>
          <a:bodyPr/>
          <a:lstStyle/>
          <a:p>
            <a:r>
              <a:rPr lang="fr-FR"/>
              <a:t>Tous droits de reproduction réservés. Reproduction interdite sans autorisation de LB2AD  https://lb2ad.com</a:t>
            </a:r>
          </a:p>
        </p:txBody>
      </p:sp>
      <p:sp>
        <p:nvSpPr>
          <p:cNvPr id="7" name="Slide Number Placeholder 6"/>
          <p:cNvSpPr>
            <a:spLocks noGrp="1"/>
          </p:cNvSpPr>
          <p:nvPr>
            <p:ph type="sldNum" sz="quarter" idx="12"/>
          </p:nvPr>
        </p:nvSpPr>
        <p:spPr/>
        <p:txBody>
          <a:bodyPr/>
          <a:lstStyle/>
          <a:p>
            <a:fld id="{D0C9FE73-AC0A-482E-93F9-E7E9FBBE7152}" type="slidenum">
              <a:rPr lang="fr-FR" smtClean="0"/>
              <a:t>‹N°›</a:t>
            </a:fld>
            <a:endParaRPr lang="fr-FR"/>
          </a:p>
        </p:txBody>
      </p:sp>
    </p:spTree>
    <p:extLst>
      <p:ext uri="{BB962C8B-B14F-4D97-AF65-F5344CB8AC3E}">
        <p14:creationId xmlns:p14="http://schemas.microsoft.com/office/powerpoint/2010/main" val="428234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83A6D71-E65B-4932-83BB-60F7F60A9A61}" type="datetime1">
              <a:rPr lang="fr-FR" smtClean="0"/>
              <a:t>20/12/2025</a:t>
            </a:fld>
            <a:endParaRPr lang="fr-FR"/>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fr-FR"/>
              <a:t>Tous droits de reproduction réservés. Reproduction interdite sans autorisation de LB2AD  https://lb2ad.com</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C9FE73-AC0A-482E-93F9-E7E9FBBE7152}" type="slidenum">
              <a:rPr lang="fr-FR" smtClean="0"/>
              <a:t>‹N°›</a:t>
            </a:fld>
            <a:endParaRPr lang="fr-FR"/>
          </a:p>
        </p:txBody>
      </p:sp>
    </p:spTree>
    <p:extLst>
      <p:ext uri="{BB962C8B-B14F-4D97-AF65-F5344CB8AC3E}">
        <p14:creationId xmlns:p14="http://schemas.microsoft.com/office/powerpoint/2010/main" val="42523767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8" Type="http://schemas.openxmlformats.org/officeDocument/2006/relationships/hyperlink" Target="https://imagepng.org/botao-facebook-like-icone/botao-facebook-like-icone/" TargetMode="External"/><Relationship Id="rId3" Type="http://schemas.openxmlformats.org/officeDocument/2006/relationships/image" Target="../media/image4.jpeg"/><Relationship Id="rId7"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hyperlink" Target="https://www/linkedin.com/groups/16408041/" TargetMode="External"/><Relationship Id="rId5" Type="http://schemas.openxmlformats.org/officeDocument/2006/relationships/hyperlink" Target="https://stock.adobe.com/images/linkedin-logo-linkedin-icon-social-media-icons-social-media-and-social-network-logos-vector-editorial/604690036" TargetMode="Externa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56DAF-AA2F-B30B-3626-396F7C20628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ED9EFDA-4EA3-6A77-C331-211602E8A79F}"/>
              </a:ext>
            </a:extLst>
          </p:cNvPr>
          <p:cNvSpPr>
            <a:spLocks noGrp="1"/>
          </p:cNvSpPr>
          <p:nvPr>
            <p:ph type="ctrTitle"/>
          </p:nvPr>
        </p:nvSpPr>
        <p:spPr>
          <a:xfrm>
            <a:off x="893140" y="450015"/>
            <a:ext cx="8155172" cy="820950"/>
          </a:xfrm>
        </p:spPr>
        <p:txBody>
          <a:bodyPr>
            <a:normAutofit/>
          </a:bodyPr>
          <a:lstStyle/>
          <a:p>
            <a:r>
              <a:rPr lang="fr-FR" sz="4000" dirty="0">
                <a:latin typeface="Verdana" panose="020B0604030504040204" pitchFamily="34" charset="0"/>
                <a:ea typeface="Verdana" panose="020B0604030504040204" pitchFamily="34" charset="0"/>
              </a:rPr>
              <a:t>BONJOUR</a:t>
            </a:r>
          </a:p>
        </p:txBody>
      </p:sp>
      <p:sp>
        <p:nvSpPr>
          <p:cNvPr id="12" name="Espace réservé de la date 11">
            <a:extLst>
              <a:ext uri="{FF2B5EF4-FFF2-40B4-BE49-F238E27FC236}">
                <a16:creationId xmlns:a16="http://schemas.microsoft.com/office/drawing/2014/main" id="{2B8DA925-0997-E5BC-72A9-C35761C379AA}"/>
              </a:ext>
            </a:extLst>
          </p:cNvPr>
          <p:cNvSpPr>
            <a:spLocks noGrp="1"/>
          </p:cNvSpPr>
          <p:nvPr>
            <p:ph type="dt" sz="half" idx="10"/>
          </p:nvPr>
        </p:nvSpPr>
        <p:spPr/>
        <p:txBody>
          <a:bodyPr/>
          <a:lstStyle/>
          <a:p>
            <a:fld id="{8C0F264F-E968-4E5D-B88C-BAA41E9B754D}" type="datetime1">
              <a:rPr lang="fr-FR" smtClean="0"/>
              <a:t>20/12/2025</a:t>
            </a:fld>
            <a:endParaRPr lang="fr-FR"/>
          </a:p>
        </p:txBody>
      </p:sp>
      <p:sp>
        <p:nvSpPr>
          <p:cNvPr id="13" name="Espace réservé du pied de page 12">
            <a:extLst>
              <a:ext uri="{FF2B5EF4-FFF2-40B4-BE49-F238E27FC236}">
                <a16:creationId xmlns:a16="http://schemas.microsoft.com/office/drawing/2014/main" id="{8DFFC94F-75EA-52D2-B81E-A3982D91119C}"/>
              </a:ext>
            </a:extLst>
          </p:cNvPr>
          <p:cNvSpPr>
            <a:spLocks noGrp="1"/>
          </p:cNvSpPr>
          <p:nvPr>
            <p:ph type="ftr" sz="quarter" idx="11"/>
          </p:nvPr>
        </p:nvSpPr>
        <p:spPr/>
        <p:txBody>
          <a:bodyPr/>
          <a:lstStyle/>
          <a:p>
            <a:r>
              <a:rPr lang="fr-FR"/>
              <a:t>Tous droits de reproduction réservés. Reproduction interdite sans autorisation de LB2AD  https://lb2ad.com</a:t>
            </a:r>
            <a:endParaRPr lang="fr-FR" dirty="0"/>
          </a:p>
        </p:txBody>
      </p:sp>
      <p:sp>
        <p:nvSpPr>
          <p:cNvPr id="14" name="Espace réservé du numéro de diapositive 13">
            <a:extLst>
              <a:ext uri="{FF2B5EF4-FFF2-40B4-BE49-F238E27FC236}">
                <a16:creationId xmlns:a16="http://schemas.microsoft.com/office/drawing/2014/main" id="{6C634C11-A41E-523A-4D82-AC91A3818D4A}"/>
              </a:ext>
            </a:extLst>
          </p:cNvPr>
          <p:cNvSpPr>
            <a:spLocks noGrp="1"/>
          </p:cNvSpPr>
          <p:nvPr>
            <p:ph type="sldNum" sz="quarter" idx="12"/>
          </p:nvPr>
        </p:nvSpPr>
        <p:spPr/>
        <p:txBody>
          <a:bodyPr/>
          <a:lstStyle/>
          <a:p>
            <a:fld id="{D0C9FE73-AC0A-482E-93F9-E7E9FBBE7152}" type="slidenum">
              <a:rPr lang="fr-FR" smtClean="0"/>
              <a:pPr/>
              <a:t>1</a:t>
            </a:fld>
            <a:endParaRPr lang="fr-FR"/>
          </a:p>
        </p:txBody>
      </p:sp>
      <p:sp>
        <p:nvSpPr>
          <p:cNvPr id="4" name="Sous-titre 2">
            <a:extLst>
              <a:ext uri="{FF2B5EF4-FFF2-40B4-BE49-F238E27FC236}">
                <a16:creationId xmlns:a16="http://schemas.microsoft.com/office/drawing/2014/main" id="{F96C1023-CE1D-FB23-88E8-7EB3AEE6CCD2}"/>
              </a:ext>
            </a:extLst>
          </p:cNvPr>
          <p:cNvSpPr txBox="1">
            <a:spLocks/>
          </p:cNvSpPr>
          <p:nvPr/>
        </p:nvSpPr>
        <p:spPr>
          <a:xfrm>
            <a:off x="1860911" y="1458023"/>
            <a:ext cx="6184178" cy="457952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dirty="0">
                <a:solidFill>
                  <a:schemeClr val="bg1"/>
                </a:solidFill>
                <a:latin typeface="Bierstadt Display" panose="020B0004020202020204" pitchFamily="34" charset="0"/>
                <a:ea typeface="Verdana" panose="020B0604030504040204" pitchFamily="34" charset="0"/>
              </a:rPr>
              <a:t>LE THEME D’AUJOURD’HUI :</a:t>
            </a:r>
          </a:p>
          <a:p>
            <a:endParaRPr lang="fr-FR" dirty="0">
              <a:solidFill>
                <a:schemeClr val="bg1"/>
              </a:solidFill>
              <a:latin typeface="Bierstadt Display" panose="020B0004020202020204" pitchFamily="34" charset="0"/>
              <a:ea typeface="Verdana" panose="020B0604030504040204" pitchFamily="34" charset="0"/>
            </a:endParaRPr>
          </a:p>
          <a:p>
            <a:r>
              <a:rPr lang="fr-FR" sz="4000" b="1" dirty="0">
                <a:solidFill>
                  <a:srgbClr val="D8B258"/>
                </a:solidFill>
                <a:latin typeface="Bierstadt Display" panose="020B0004020202020204" pitchFamily="34" charset="0"/>
                <a:ea typeface="Verdana" panose="020B0604030504040204" pitchFamily="34" charset="0"/>
              </a:rPr>
              <a:t>LA CARTE MENTALE</a:t>
            </a:r>
          </a:p>
          <a:p>
            <a:r>
              <a:rPr lang="fr-FR" sz="4000" b="1" dirty="0">
                <a:solidFill>
                  <a:srgbClr val="D8B258"/>
                </a:solidFill>
                <a:latin typeface="Bierstadt Display" panose="020B0004020202020204" pitchFamily="34" charset="0"/>
                <a:ea typeface="Verdana" panose="020B0604030504040204" pitchFamily="34" charset="0"/>
              </a:rPr>
              <a:t>Ou</a:t>
            </a:r>
          </a:p>
          <a:p>
            <a:r>
              <a:rPr lang="fr-FR" sz="4000" b="1" dirty="0">
                <a:solidFill>
                  <a:srgbClr val="D8B258"/>
                </a:solidFill>
                <a:latin typeface="Bierstadt Display" panose="020B0004020202020204" pitchFamily="34" charset="0"/>
                <a:ea typeface="Verdana" panose="020B0604030504040204" pitchFamily="34" charset="0"/>
              </a:rPr>
              <a:t>MIND MAPPING</a:t>
            </a:r>
          </a:p>
          <a:p>
            <a:r>
              <a:rPr lang="fr-FR" sz="4000" b="1" dirty="0">
                <a:solidFill>
                  <a:srgbClr val="D8B258"/>
                </a:solidFill>
                <a:latin typeface="Bierstadt Display" panose="020B0004020202020204" pitchFamily="34" charset="0"/>
                <a:ea typeface="Verdana" panose="020B0604030504040204" pitchFamily="34" charset="0"/>
              </a:rPr>
              <a:t>Ou</a:t>
            </a:r>
          </a:p>
          <a:p>
            <a:r>
              <a:rPr lang="fr-FR" sz="4000" b="1" dirty="0">
                <a:solidFill>
                  <a:srgbClr val="D8B258"/>
                </a:solidFill>
                <a:latin typeface="Bierstadt Display" panose="020B0004020202020204" pitchFamily="34" charset="0"/>
                <a:ea typeface="Verdana" panose="020B0604030504040204" pitchFamily="34" charset="0"/>
              </a:rPr>
              <a:t>CARTE COGNITIVE</a:t>
            </a:r>
          </a:p>
        </p:txBody>
      </p:sp>
    </p:spTree>
    <p:extLst>
      <p:ext uri="{BB962C8B-B14F-4D97-AF65-F5344CB8AC3E}">
        <p14:creationId xmlns:p14="http://schemas.microsoft.com/office/powerpoint/2010/main" val="2397368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3E7F0-D6F2-2BD4-DE3A-5F598AD885E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183C3A3-482D-89F7-48C0-8EAFE9BF6A7C}"/>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328D7AA1-843B-A38A-20DA-4C21C59E7E57}"/>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E805D900-0291-D130-2323-4C2AC87D6A0B}"/>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006CA835-7F39-8E3F-28F4-531D5158AE8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5" name="ZoneTexte 4">
            <a:extLst>
              <a:ext uri="{FF2B5EF4-FFF2-40B4-BE49-F238E27FC236}">
                <a16:creationId xmlns:a16="http://schemas.microsoft.com/office/drawing/2014/main" id="{3EA44032-AB2C-F6EF-49F7-790C6B7C1070}"/>
              </a:ext>
            </a:extLst>
          </p:cNvPr>
          <p:cNvSpPr txBox="1"/>
          <p:nvPr/>
        </p:nvSpPr>
        <p:spPr>
          <a:xfrm>
            <a:off x="316627" y="1423792"/>
            <a:ext cx="9256734" cy="4893647"/>
          </a:xfrm>
          <a:prstGeom prst="rect">
            <a:avLst/>
          </a:prstGeom>
          <a:noFill/>
        </p:spPr>
        <p:txBody>
          <a:bodyPr wrap="square">
            <a:spAutoFit/>
          </a:bodyPr>
          <a:lstStyle/>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Réflexion collective et visualisation des concepts</a:t>
            </a:r>
          </a:p>
          <a:p>
            <a:pPr marR="0" lvl="0" algn="l" defTabSz="457200" rtl="0" eaLnBrk="1" fontAlgn="auto" latinLnBrk="0" hangingPunct="1">
              <a:lnSpc>
                <a:spcPct val="100000"/>
              </a:lnSpc>
              <a:spcBef>
                <a:spcPts val="0"/>
              </a:spcBef>
              <a:spcAft>
                <a:spcPts val="0"/>
              </a:spcAft>
              <a:buClrTx/>
              <a:buSzTx/>
              <a:tabLst/>
              <a:defRPr/>
            </a:pPr>
            <a:endPar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Présenter et communiquer des idées</a:t>
            </a:r>
          </a:p>
          <a:p>
            <a:pPr marR="0" lvl="0" algn="l" defTabSz="457200" rtl="0" eaLnBrk="1" fontAlgn="auto" latinLnBrk="0" hangingPunct="1">
              <a:lnSpc>
                <a:spcPct val="100000"/>
              </a:lnSpc>
              <a:spcBef>
                <a:spcPts val="0"/>
              </a:spcBef>
              <a:spcAft>
                <a:spcPts val="0"/>
              </a:spcAft>
              <a:buClrTx/>
              <a:buSzTx/>
              <a:tabLst/>
              <a:defRPr/>
            </a:pPr>
            <a:endPar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Organisateurs graphiques et cahiers électroniques</a:t>
            </a:r>
          </a:p>
          <a:p>
            <a:pPr marR="0" lvl="0" algn="l" defTabSz="457200" rtl="0" eaLnBrk="1" fontAlgn="auto" latinLnBrk="0" hangingPunct="1">
              <a:lnSpc>
                <a:spcPct val="100000"/>
              </a:lnSpc>
              <a:spcBef>
                <a:spcPts val="0"/>
              </a:spcBef>
              <a:spcAft>
                <a:spcPts val="0"/>
              </a:spcAft>
              <a:buClrTx/>
              <a:buSzTx/>
              <a:tabLst/>
              <a:defRPr/>
            </a:pPr>
            <a:endPar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Organiser des réunions plus efficacement</a:t>
            </a:r>
          </a:p>
          <a:p>
            <a:pPr marR="0" lvl="0" algn="l" defTabSz="457200" rtl="0" eaLnBrk="1" fontAlgn="auto" latinLnBrk="0" hangingPunct="1">
              <a:lnSpc>
                <a:spcPct val="100000"/>
              </a:lnSpc>
              <a:spcBef>
                <a:spcPts val="0"/>
              </a:spcBef>
              <a:spcAft>
                <a:spcPts val="0"/>
              </a:spcAft>
              <a:buClrTx/>
              <a:buSzTx/>
              <a:tabLst/>
              <a:defRPr/>
            </a:pPr>
            <a:endPar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Présentation des rapports et des documents</a:t>
            </a:r>
          </a:p>
          <a:p>
            <a:pPr marR="0" lvl="0" algn="l" defTabSz="457200" rtl="0" eaLnBrk="1" fontAlgn="auto" latinLnBrk="0" hangingPunct="1">
              <a:lnSpc>
                <a:spcPct val="100000"/>
              </a:lnSpc>
              <a:spcBef>
                <a:spcPts val="0"/>
              </a:spcBef>
              <a:spcAft>
                <a:spcPts val="0"/>
              </a:spcAft>
              <a:buClrTx/>
              <a:buSzTx/>
              <a:tabLst/>
              <a:defRPr/>
            </a:pPr>
            <a:endPar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Simplifier la gestion des tâches et des projets</a:t>
            </a:r>
          </a:p>
          <a:p>
            <a:pPr marR="0" lvl="0" algn="l" defTabSz="457200" rtl="0" eaLnBrk="1" fontAlgn="auto" latinLnBrk="0" hangingPunct="1">
              <a:lnSpc>
                <a:spcPct val="100000"/>
              </a:lnSpc>
              <a:spcBef>
                <a:spcPts val="0"/>
              </a:spcBef>
              <a:spcAft>
                <a:spcPts val="0"/>
              </a:spcAft>
              <a:buClrTx/>
              <a:buSzTx/>
              <a:tabLst/>
              <a:defRPr/>
            </a:pPr>
            <a:endPar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a:p>
            <a:pPr marL="457200" marR="0" lvl="0" indent="-45720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r-FR" sz="2400" i="0"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Rédiger des essais</a:t>
            </a:r>
          </a:p>
        </p:txBody>
      </p:sp>
      <p:sp>
        <p:nvSpPr>
          <p:cNvPr id="3" name="Sous-titre 2">
            <a:extLst>
              <a:ext uri="{FF2B5EF4-FFF2-40B4-BE49-F238E27FC236}">
                <a16:creationId xmlns:a16="http://schemas.microsoft.com/office/drawing/2014/main" id="{A1BEFCEB-0025-A1F3-82BF-5D1030F43D3F}"/>
              </a:ext>
            </a:extLst>
          </p:cNvPr>
          <p:cNvSpPr txBox="1">
            <a:spLocks/>
          </p:cNvSpPr>
          <p:nvPr/>
        </p:nvSpPr>
        <p:spPr>
          <a:xfrm>
            <a:off x="552362" y="900347"/>
            <a:ext cx="8785264" cy="59059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QUE PEUT ON FAIRE AVEC UNE CARTE MENTALE</a:t>
            </a:r>
          </a:p>
        </p:txBody>
      </p:sp>
    </p:spTree>
    <p:extLst>
      <p:ext uri="{BB962C8B-B14F-4D97-AF65-F5344CB8AC3E}">
        <p14:creationId xmlns:p14="http://schemas.microsoft.com/office/powerpoint/2010/main" val="2271214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133C1-9F4A-791E-58DF-DB7F5673F1A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A578E6C-3353-CDE4-74CA-B2235DEDE3BF}"/>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330DB630-024A-3072-B7FE-74B60D4CC2AC}"/>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762823D1-6F05-8B97-EF63-5914DDA4F212}"/>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5E1E2644-A55A-6084-710D-6E66785786D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5" name="ZoneTexte 4">
            <a:extLst>
              <a:ext uri="{FF2B5EF4-FFF2-40B4-BE49-F238E27FC236}">
                <a16:creationId xmlns:a16="http://schemas.microsoft.com/office/drawing/2014/main" id="{37BFD27B-9B8F-3148-C808-B37773CD8D7F}"/>
              </a:ext>
            </a:extLst>
          </p:cNvPr>
          <p:cNvSpPr txBox="1"/>
          <p:nvPr/>
        </p:nvSpPr>
        <p:spPr>
          <a:xfrm>
            <a:off x="316627" y="1574104"/>
            <a:ext cx="9256734" cy="4401205"/>
          </a:xfrm>
          <a:prstGeom prst="rect">
            <a:avLst/>
          </a:prstGeom>
          <a:noFill/>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Une manière simple de visualiser une carte mentale est de la </a:t>
            </a:r>
            <a:r>
              <a:rPr kumimoji="0" lang="fr-FR" sz="2800" b="1"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comparer à un plan de ville</a:t>
            </a:r>
            <a:r>
              <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 </a:t>
            </a:r>
          </a:p>
          <a:p>
            <a:pPr marR="0" lvl="0" algn="l" defTabSz="457200" rtl="0" eaLnBrk="1" fontAlgn="auto" latinLnBrk="0" hangingPunct="1">
              <a:lnSpc>
                <a:spcPct val="100000"/>
              </a:lnSpc>
              <a:spcBef>
                <a:spcPts val="0"/>
              </a:spcBef>
              <a:spcAft>
                <a:spcPts val="0"/>
              </a:spcAft>
              <a:buClrTx/>
              <a:buSzTx/>
              <a:tabLst/>
              <a:defRPr/>
            </a:pPr>
            <a:r>
              <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mn-cs"/>
              </a:rPr>
              <a:t>Le centre-ville représente le sujet principal </a:t>
            </a:r>
            <a:r>
              <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ou l'idée centrale </a:t>
            </a:r>
          </a:p>
          <a:p>
            <a:pPr marR="0" lvl="0" algn="l" defTabSz="457200" rtl="0" eaLnBrk="1" fontAlgn="auto" latinLnBrk="0" hangingPunct="1">
              <a:lnSpc>
                <a:spcPct val="100000"/>
              </a:lnSpc>
              <a:spcBef>
                <a:spcPts val="0"/>
              </a:spcBef>
              <a:spcAft>
                <a:spcPts val="0"/>
              </a:spcAft>
              <a:buClrTx/>
              <a:buSzTx/>
              <a:tabLst/>
              <a:defRPr/>
            </a:pPr>
            <a:endParaRPr lang="fr-FR" sz="2800" dirty="0">
              <a:solidFill>
                <a:prstClr val="white"/>
              </a:solidFill>
              <a:latin typeface="Bierstadt Display" panose="020B0004020202020204" pitchFamily="34" charset="0"/>
            </a:endParaRPr>
          </a:p>
          <a:p>
            <a:pPr marR="0" lvl="0" algn="l" defTabSz="457200" rtl="0" eaLnBrk="1" fontAlgn="auto" latinLnBrk="0" hangingPunct="1">
              <a:lnSpc>
                <a:spcPct val="100000"/>
              </a:lnSpc>
              <a:spcBef>
                <a:spcPts val="0"/>
              </a:spcBef>
              <a:spcAft>
                <a:spcPts val="0"/>
              </a:spcAft>
              <a:buClrTx/>
              <a:buSzTx/>
              <a:tabLst/>
              <a:defRPr/>
            </a:pPr>
            <a:r>
              <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mn-cs"/>
              </a:rPr>
              <a:t>Les rues principales </a:t>
            </a:r>
            <a:r>
              <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qui rayonnent à partir du centre </a:t>
            </a:r>
            <a:r>
              <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mn-cs"/>
              </a:rPr>
              <a:t>représentent les axes principaux de votre réflexion </a:t>
            </a:r>
            <a:endPar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a:p>
            <a:pPr marR="0" lvl="0" algn="l" defTabSz="457200" rtl="0" eaLnBrk="1" fontAlgn="auto" latinLnBrk="0" hangingPunct="1">
              <a:lnSpc>
                <a:spcPct val="100000"/>
              </a:lnSpc>
              <a:spcBef>
                <a:spcPts val="0"/>
              </a:spcBef>
              <a:spcAft>
                <a:spcPts val="0"/>
              </a:spcAft>
              <a:buClrTx/>
              <a:buSzTx/>
              <a:tabLst/>
              <a:defRPr/>
            </a:pPr>
            <a:endPar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mn-cs"/>
            </a:endParaRPr>
          </a:p>
          <a:p>
            <a:pPr marR="0" lvl="0" algn="l" defTabSz="457200" rtl="0" eaLnBrk="1" fontAlgn="auto" latinLnBrk="0" hangingPunct="1">
              <a:lnSpc>
                <a:spcPct val="100000"/>
              </a:lnSpc>
              <a:spcBef>
                <a:spcPts val="0"/>
              </a:spcBef>
              <a:spcAft>
                <a:spcPts val="0"/>
              </a:spcAft>
              <a:buClrTx/>
              <a:buSzTx/>
              <a:tabLst/>
              <a:defRPr/>
            </a:pPr>
            <a:r>
              <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mn-cs"/>
              </a:rPr>
              <a:t>Les rues secondaires </a:t>
            </a:r>
            <a:r>
              <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ou embranchements </a:t>
            </a:r>
            <a:r>
              <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mn-cs"/>
              </a:rPr>
              <a:t>représentent vos pistes de réflexion secondaires</a:t>
            </a:r>
            <a:r>
              <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rPr>
              <a:t>, et ainsi de suite. </a:t>
            </a:r>
          </a:p>
          <a:p>
            <a:pPr marR="0" lvl="0" algn="l" defTabSz="457200" rtl="0" eaLnBrk="1" fontAlgn="auto" latinLnBrk="0" hangingPunct="1">
              <a:lnSpc>
                <a:spcPct val="100000"/>
              </a:lnSpc>
              <a:spcBef>
                <a:spcPts val="0"/>
              </a:spcBef>
              <a:spcAft>
                <a:spcPts val="0"/>
              </a:spcAft>
              <a:buClrTx/>
              <a:buSzTx/>
              <a:tabLst/>
              <a:defRPr/>
            </a:pPr>
            <a:endParaRPr kumimoji="0" lang="fr-FR" sz="2800" b="0"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mn-cs"/>
            </a:endParaRPr>
          </a:p>
        </p:txBody>
      </p:sp>
      <p:sp>
        <p:nvSpPr>
          <p:cNvPr id="3" name="Sous-titre 2">
            <a:extLst>
              <a:ext uri="{FF2B5EF4-FFF2-40B4-BE49-F238E27FC236}">
                <a16:creationId xmlns:a16="http://schemas.microsoft.com/office/drawing/2014/main" id="{3FA54186-8FEE-F33A-BDA6-9B41D68521AE}"/>
              </a:ext>
            </a:extLst>
          </p:cNvPr>
          <p:cNvSpPr txBox="1">
            <a:spLocks/>
          </p:cNvSpPr>
          <p:nvPr/>
        </p:nvSpPr>
        <p:spPr>
          <a:xfrm>
            <a:off x="552362" y="900347"/>
            <a:ext cx="8785264" cy="59059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COMMENT CELA FONCTIONNE T-IL ?</a:t>
            </a:r>
          </a:p>
        </p:txBody>
      </p:sp>
    </p:spTree>
    <p:extLst>
      <p:ext uri="{BB962C8B-B14F-4D97-AF65-F5344CB8AC3E}">
        <p14:creationId xmlns:p14="http://schemas.microsoft.com/office/powerpoint/2010/main" val="1256138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D1AFCA-607D-D4D4-DA9D-F658587405E3}"/>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8210C704-7E6F-E9A5-D5AC-A3C918561389}"/>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1B64A1FC-7F5A-3B6A-C1F7-E73DB200EA4C}"/>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17CEB92C-900E-67B4-2382-F367F0E5289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3D858EB0-57DD-6CA1-BA22-6207322E179A}"/>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FFD78493-1CD2-E591-4BB1-01103995B32A}"/>
              </a:ext>
            </a:extLst>
          </p:cNvPr>
          <p:cNvSpPr txBox="1">
            <a:spLocks/>
          </p:cNvSpPr>
          <p:nvPr/>
        </p:nvSpPr>
        <p:spPr>
          <a:xfrm>
            <a:off x="148936" y="855604"/>
            <a:ext cx="9633180" cy="103582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5 CARACTÉRISTIQUES DU MIND MAPPING</a:t>
            </a:r>
          </a:p>
        </p:txBody>
      </p:sp>
      <p:sp>
        <p:nvSpPr>
          <p:cNvPr id="7" name="ZoneTexte 6">
            <a:extLst>
              <a:ext uri="{FF2B5EF4-FFF2-40B4-BE49-F238E27FC236}">
                <a16:creationId xmlns:a16="http://schemas.microsoft.com/office/drawing/2014/main" id="{886666AD-7BDD-588C-07EF-A583D628C349}"/>
              </a:ext>
            </a:extLst>
          </p:cNvPr>
          <p:cNvSpPr txBox="1"/>
          <p:nvPr/>
        </p:nvSpPr>
        <p:spPr>
          <a:xfrm>
            <a:off x="249144" y="1473452"/>
            <a:ext cx="9320741" cy="4893647"/>
          </a:xfrm>
          <a:prstGeom prst="rect">
            <a:avLst/>
          </a:prstGeom>
          <a:noFill/>
        </p:spPr>
        <p:txBody>
          <a:bodyPr wrap="square">
            <a:spAutoFit/>
          </a:bodyPr>
          <a:lstStyle/>
          <a:p>
            <a:pPr marL="285750" indent="-285750">
              <a:buFont typeface="Wingdings" panose="05000000000000000000" pitchFamily="2" charset="2"/>
              <a:buChar char="Ø"/>
            </a:pPr>
            <a:r>
              <a:rPr lang="fr-FR" sz="2400" dirty="0">
                <a:solidFill>
                  <a:schemeClr val="bg1"/>
                </a:solidFill>
              </a:rPr>
              <a:t>L'idée principale, le thème ou le point central est indiqué par une image placée au centre.</a:t>
            </a:r>
          </a:p>
          <a:p>
            <a:pPr marL="285750" indent="-285750">
              <a:buFont typeface="Wingdings" panose="05000000000000000000" pitchFamily="2" charset="2"/>
              <a:buChar char="Ø"/>
            </a:pPr>
            <a:endParaRPr lang="fr-FR" sz="2400" dirty="0">
              <a:solidFill>
                <a:schemeClr val="bg1"/>
              </a:solidFill>
            </a:endParaRPr>
          </a:p>
          <a:p>
            <a:pPr marL="285750" indent="-285750">
              <a:buFont typeface="Wingdings" panose="05000000000000000000" pitchFamily="2" charset="2"/>
              <a:buChar char="Ø"/>
            </a:pPr>
            <a:r>
              <a:rPr lang="fr-FR" sz="2400" dirty="0">
                <a:solidFill>
                  <a:schemeClr val="bg1"/>
                </a:solidFill>
              </a:rPr>
              <a:t>Les idées les plus importantes rayonnent à partir de cette image de manière circulaire ; on les appelle des « branches ».</a:t>
            </a:r>
          </a:p>
          <a:p>
            <a:pPr marL="285750" indent="-285750">
              <a:buFont typeface="Wingdings" panose="05000000000000000000" pitchFamily="2" charset="2"/>
              <a:buChar char="Ø"/>
            </a:pPr>
            <a:endParaRPr lang="fr-FR" sz="2400" dirty="0">
              <a:solidFill>
                <a:schemeClr val="bg1"/>
              </a:solidFill>
            </a:endParaRPr>
          </a:p>
          <a:p>
            <a:pPr marL="285750" indent="-285750">
              <a:buFont typeface="Wingdings" panose="05000000000000000000" pitchFamily="2" charset="2"/>
              <a:buChar char="Ø"/>
            </a:pPr>
            <a:r>
              <a:rPr lang="fr-FR" sz="2400" dirty="0">
                <a:solidFill>
                  <a:schemeClr val="bg1"/>
                </a:solidFill>
              </a:rPr>
              <a:t>Ces branches contiennent une image clé ou un mot-clé placé sur la ligne associée.</a:t>
            </a:r>
          </a:p>
          <a:p>
            <a:pPr marL="285750" indent="-285750">
              <a:buFont typeface="Wingdings" panose="05000000000000000000" pitchFamily="2" charset="2"/>
              <a:buChar char="Ø"/>
            </a:pPr>
            <a:endParaRPr lang="fr-FR" sz="2400" dirty="0">
              <a:solidFill>
                <a:schemeClr val="bg1"/>
              </a:solidFill>
            </a:endParaRPr>
          </a:p>
          <a:p>
            <a:pPr marL="285750" indent="-285750">
              <a:buFont typeface="Wingdings" panose="05000000000000000000" pitchFamily="2" charset="2"/>
              <a:buChar char="Ø"/>
            </a:pPr>
            <a:r>
              <a:rPr lang="fr-FR" sz="2400" dirty="0">
                <a:solidFill>
                  <a:schemeClr val="bg1"/>
                </a:solidFill>
              </a:rPr>
              <a:t>Les sujets d'importance secondaire sont rattachés en tant que sous-branches à la branche principale respective.</a:t>
            </a:r>
          </a:p>
          <a:p>
            <a:pPr marL="285750" indent="-285750">
              <a:buFont typeface="Wingdings" panose="05000000000000000000" pitchFamily="2" charset="2"/>
              <a:buChar char="Ø"/>
            </a:pPr>
            <a:endParaRPr lang="fr-FR" sz="2400" dirty="0">
              <a:solidFill>
                <a:schemeClr val="bg1"/>
              </a:solidFill>
            </a:endParaRPr>
          </a:p>
          <a:p>
            <a:pPr marL="285750" indent="-285750">
              <a:buFont typeface="Wingdings" panose="05000000000000000000" pitchFamily="2" charset="2"/>
              <a:buChar char="Ø"/>
            </a:pPr>
            <a:r>
              <a:rPr lang="fr-FR" sz="2400" dirty="0">
                <a:solidFill>
                  <a:schemeClr val="bg1"/>
                </a:solidFill>
              </a:rPr>
              <a:t>Les branches forment une structure de « nœuds » interconnectés.</a:t>
            </a:r>
          </a:p>
        </p:txBody>
      </p:sp>
    </p:spTree>
    <p:extLst>
      <p:ext uri="{BB962C8B-B14F-4D97-AF65-F5344CB8AC3E}">
        <p14:creationId xmlns:p14="http://schemas.microsoft.com/office/powerpoint/2010/main" val="37066636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8FFCC-E095-38DC-26E8-3E717B384DFF}"/>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8CEAF958-F0F9-8ACF-4AEA-E66626B7EA6F}"/>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CF6DA3C6-715F-E69C-332D-A05620F5F5B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8D7B304D-E519-F768-FE28-3C6AE8F4BF7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D647E40B-4316-3FDC-4EF3-B4C54A3E103A}"/>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33DDE4DC-8F51-F654-1943-5C1B2FD210FF}"/>
              </a:ext>
            </a:extLst>
          </p:cNvPr>
          <p:cNvSpPr txBox="1">
            <a:spLocks/>
          </p:cNvSpPr>
          <p:nvPr/>
        </p:nvSpPr>
        <p:spPr>
          <a:xfrm>
            <a:off x="148936" y="855604"/>
            <a:ext cx="9633180" cy="103582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LE MIND MAPPING EST-IL EFFICACE ?</a:t>
            </a:r>
          </a:p>
        </p:txBody>
      </p:sp>
      <p:sp>
        <p:nvSpPr>
          <p:cNvPr id="7" name="ZoneTexte 6">
            <a:extLst>
              <a:ext uri="{FF2B5EF4-FFF2-40B4-BE49-F238E27FC236}">
                <a16:creationId xmlns:a16="http://schemas.microsoft.com/office/drawing/2014/main" id="{4EB6A37E-AF69-0D95-FCC4-2AC7D7A0478F}"/>
              </a:ext>
            </a:extLst>
          </p:cNvPr>
          <p:cNvSpPr txBox="1"/>
          <p:nvPr/>
        </p:nvSpPr>
        <p:spPr>
          <a:xfrm>
            <a:off x="249144" y="1473452"/>
            <a:ext cx="9320741" cy="4893647"/>
          </a:xfrm>
          <a:prstGeom prst="rect">
            <a:avLst/>
          </a:prstGeom>
          <a:noFill/>
        </p:spPr>
        <p:txBody>
          <a:bodyPr wrap="square">
            <a:spAutoFit/>
          </a:bodyPr>
          <a:lstStyle/>
          <a:p>
            <a:pPr marR="0" lvl="0" algn="l" defTabSz="457200" rtl="0" eaLnBrk="1" fontAlgn="auto" latinLnBrk="0" hangingPunct="1">
              <a:lnSpc>
                <a:spcPct val="100000"/>
              </a:lnSpc>
              <a:spcBef>
                <a:spcPts val="0"/>
              </a:spcBef>
              <a:spcAft>
                <a:spcPts val="0"/>
              </a:spcAft>
              <a:buClrTx/>
              <a:buSzTx/>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Une étude de l'université Johns Hopkins montre que les étudiants qui utilisent la cartographie mentale améliorent leurs notes de 12 %.</a:t>
            </a:r>
          </a:p>
          <a:p>
            <a:pPr marR="0" lvl="0" algn="l" defTabSz="457200" rtl="0" eaLnBrk="1" fontAlgn="auto" latinLnBrk="0" hangingPunct="1">
              <a:lnSpc>
                <a:spcPct val="100000"/>
              </a:lnSpc>
              <a:spcBef>
                <a:spcPts val="0"/>
              </a:spcBef>
              <a:spcAft>
                <a:spcPts val="0"/>
              </a:spcAft>
              <a:buClrTx/>
              <a:buSzTx/>
              <a:tabLst/>
              <a:defRPr/>
            </a:pPr>
            <a:endParaRPr lang="fr-FR" sz="2400" dirty="0">
              <a:solidFill>
                <a:prstClr val="white"/>
              </a:solidFill>
              <a:latin typeface="Aptos" panose="02110004020202020204"/>
            </a:endParaRPr>
          </a:p>
          <a:p>
            <a:pPr marR="0" lvl="0" algn="l" defTabSz="457200" rtl="0" eaLnBrk="1" fontAlgn="auto" latinLnBrk="0" hangingPunct="1">
              <a:lnSpc>
                <a:spcPct val="100000"/>
              </a:lnSpc>
              <a:spcBef>
                <a:spcPts val="0"/>
              </a:spcBef>
              <a:spcAft>
                <a:spcPts val="0"/>
              </a:spcAft>
              <a:buClrTx/>
              <a:buSzTx/>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Il est également prouvé que la cartographie mentale est un outil précieux pour les élèves dyslexiques et autistes, leur permettant de mieux comprendre les concepts et les stratégies.</a:t>
            </a:r>
          </a:p>
          <a:p>
            <a:pPr marR="0" lvl="0" algn="l" defTabSz="457200" rtl="0" eaLnBrk="1" fontAlgn="auto" latinLnBrk="0" hangingPunct="1">
              <a:lnSpc>
                <a:spcPct val="100000"/>
              </a:lnSpc>
              <a:spcBef>
                <a:spcPts val="0"/>
              </a:spcBef>
              <a:spcAft>
                <a:spcPts val="0"/>
              </a:spcAft>
              <a:buClrTx/>
              <a:buSzTx/>
              <a:tabLst/>
              <a:defRPr/>
            </a:pPr>
            <a:endParaRPr lang="fr-FR" sz="2400" dirty="0">
              <a:solidFill>
                <a:prstClr val="white"/>
              </a:solidFill>
              <a:latin typeface="Aptos" panose="02110004020202020204"/>
            </a:endParaRPr>
          </a:p>
          <a:p>
            <a:pPr marR="0" lvl="0" algn="l" defTabSz="457200" rtl="0" eaLnBrk="1" fontAlgn="auto" latinLnBrk="0" hangingPunct="1">
              <a:lnSpc>
                <a:spcPct val="100000"/>
              </a:lnSpc>
              <a:spcBef>
                <a:spcPts val="0"/>
              </a:spcBef>
              <a:spcAft>
                <a:spcPts val="0"/>
              </a:spcAft>
              <a:buClrTx/>
              <a:buSzTx/>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 L'Association britannique de la dyslexie explique d'ailleurs : « Les personnes dyslexiques rencontrent des difficultés avec le langage oral et/ou écrit, notamment pour suivre des instructions, se concentrer et réaliser des tâches analytiques ou logiques. Des stratégies comme la cartographie mentale sont considérées comme de précieux outils d'apprentissage. ».</a:t>
            </a:r>
          </a:p>
        </p:txBody>
      </p:sp>
    </p:spTree>
    <p:extLst>
      <p:ext uri="{BB962C8B-B14F-4D97-AF65-F5344CB8AC3E}">
        <p14:creationId xmlns:p14="http://schemas.microsoft.com/office/powerpoint/2010/main" val="3509907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609CF1-3B83-8033-30A8-857B14CFEA98}"/>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AE26540F-DFBE-6794-EF92-7E5F4DF78D3E}"/>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5DB4547E-083A-ACF3-F970-AAC8498C2053}"/>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C357DEA4-B26F-AB03-D872-BFD55F7502C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1EEEAB02-3BAF-5F88-FC32-D5ED23DD2DA5}"/>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2E8D33BB-A82C-2447-A96C-2A8EE984EA8C}"/>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COMMENT CRÉER UNE CARTE MENTALE ?</a:t>
            </a:r>
          </a:p>
        </p:txBody>
      </p:sp>
      <p:sp>
        <p:nvSpPr>
          <p:cNvPr id="7" name="ZoneTexte 6">
            <a:extLst>
              <a:ext uri="{FF2B5EF4-FFF2-40B4-BE49-F238E27FC236}">
                <a16:creationId xmlns:a16="http://schemas.microsoft.com/office/drawing/2014/main" id="{C8A1C487-A965-BE4D-FBCA-6815417409D9}"/>
              </a:ext>
            </a:extLst>
          </p:cNvPr>
          <p:cNvSpPr txBox="1"/>
          <p:nvPr/>
        </p:nvSpPr>
        <p:spPr>
          <a:xfrm>
            <a:off x="90156" y="1324816"/>
            <a:ext cx="9782116" cy="1200329"/>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1 Entrez le sujet principal.</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Commencez par inscrire le sujet principal au centre de la carte mentale, par exemple : « Capitales du monde ».</a:t>
            </a:r>
            <a:endParaRPr kumimoji="0" lang="fr-FR" sz="24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
        <p:nvSpPr>
          <p:cNvPr id="2" name="ZoneTexte 1">
            <a:extLst>
              <a:ext uri="{FF2B5EF4-FFF2-40B4-BE49-F238E27FC236}">
                <a16:creationId xmlns:a16="http://schemas.microsoft.com/office/drawing/2014/main" id="{09EAAD73-9070-157B-A008-DCCB644282E0}"/>
              </a:ext>
            </a:extLst>
          </p:cNvPr>
          <p:cNvSpPr txBox="1"/>
          <p:nvPr/>
        </p:nvSpPr>
        <p:spPr>
          <a:xfrm>
            <a:off x="123884" y="2838094"/>
            <a:ext cx="9782116" cy="1569660"/>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2 Sujets de brainstorming</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Créez des branches principales pour organiser vos sujets, comme </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 Londres », « Paris », « New York » et « Pékin ». L'ordre des sujets n'a pas d'importance.</a:t>
            </a:r>
            <a:endParaRPr kumimoji="0" lang="fr-FR" sz="24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
        <p:nvSpPr>
          <p:cNvPr id="3" name="ZoneTexte 2">
            <a:extLst>
              <a:ext uri="{FF2B5EF4-FFF2-40B4-BE49-F238E27FC236}">
                <a16:creationId xmlns:a16="http://schemas.microsoft.com/office/drawing/2014/main" id="{3991A15E-E5F8-EAFD-5A5B-F111C5D2D417}"/>
              </a:ext>
            </a:extLst>
          </p:cNvPr>
          <p:cNvSpPr txBox="1"/>
          <p:nvPr/>
        </p:nvSpPr>
        <p:spPr>
          <a:xfrm>
            <a:off x="90156" y="4657177"/>
            <a:ext cx="9782116" cy="1200329"/>
          </a:xfrm>
          <a:prstGeom prst="rect">
            <a:avLst/>
          </a:prstGeom>
          <a:noFill/>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3 Créez des sous-thèmes.</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Développez vos sujets en créant des sous-thèmes. Veillez à utiliser des phrases très courtes, voire des mots isolés.</a:t>
            </a:r>
            <a:endParaRPr kumimoji="0" lang="fr-FR" sz="24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94599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501DB-B008-24D7-9EE4-6A7737AB8A8B}"/>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2D11DA17-BDE0-4058-F42B-A164581AED57}"/>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8B55ACAD-8076-F565-9BFC-FA36F49DB222}"/>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08F6F5C5-7C5A-B15F-CF01-E7988983E51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24D96B2D-7995-6527-4CFA-65555C9B33AB}"/>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D697C9D9-C363-AE56-03E8-284F7F32C721}"/>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COMMENT CRÉER UNE CARTE MENTALE ?</a:t>
            </a:r>
          </a:p>
        </p:txBody>
      </p:sp>
      <p:sp>
        <p:nvSpPr>
          <p:cNvPr id="7" name="ZoneTexte 6">
            <a:extLst>
              <a:ext uri="{FF2B5EF4-FFF2-40B4-BE49-F238E27FC236}">
                <a16:creationId xmlns:a16="http://schemas.microsoft.com/office/drawing/2014/main" id="{6F4456A1-3AE5-D541-1AFD-38FE067A8B55}"/>
              </a:ext>
            </a:extLst>
          </p:cNvPr>
          <p:cNvSpPr txBox="1"/>
          <p:nvPr/>
        </p:nvSpPr>
        <p:spPr>
          <a:xfrm>
            <a:off x="90156" y="1324816"/>
            <a:ext cx="9782116" cy="193899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4 Réorganiser les sujets.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Si vous souhaitez réorganiser les sujets de votre carte mentale, la plupart des logiciels vous permettent de déplacer les branches par glisser-déposer. Vous pouvez ainsi structurer les sujets que vous avez créés.</a:t>
            </a:r>
            <a:endParaRPr kumimoji="0" lang="fr-FR" sz="24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
        <p:nvSpPr>
          <p:cNvPr id="2" name="ZoneTexte 1">
            <a:extLst>
              <a:ext uri="{FF2B5EF4-FFF2-40B4-BE49-F238E27FC236}">
                <a16:creationId xmlns:a16="http://schemas.microsoft.com/office/drawing/2014/main" id="{66DDBD78-6315-3A08-DB9B-681B87A8B20B}"/>
              </a:ext>
            </a:extLst>
          </p:cNvPr>
          <p:cNvSpPr txBox="1"/>
          <p:nvPr/>
        </p:nvSpPr>
        <p:spPr>
          <a:xfrm>
            <a:off x="61942" y="3263345"/>
            <a:ext cx="9782116" cy="156966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5 Ajouter des images et une mise en forme.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D'après la théorie des cartes mentales, les images et les couleurs améliorent la mémorisation. Vous pouvez utiliser différentes couleurs et polices et placer les images sur les branches.</a:t>
            </a:r>
            <a:endParaRPr kumimoji="0" lang="fr-FR" sz="24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
        <p:nvSpPr>
          <p:cNvPr id="3" name="ZoneTexte 2">
            <a:extLst>
              <a:ext uri="{FF2B5EF4-FFF2-40B4-BE49-F238E27FC236}">
                <a16:creationId xmlns:a16="http://schemas.microsoft.com/office/drawing/2014/main" id="{5E6EA95E-3E79-0EFA-277B-6BBB3DF834D3}"/>
              </a:ext>
            </a:extLst>
          </p:cNvPr>
          <p:cNvSpPr txBox="1"/>
          <p:nvPr/>
        </p:nvSpPr>
        <p:spPr>
          <a:xfrm>
            <a:off x="49416" y="4874837"/>
            <a:ext cx="9782116" cy="120032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6 Notes et recherches.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Prenez des notes sur vos sujets et joignez les fichiers de recherche – si votre logiciel de cartographie mentale le permet.</a:t>
            </a:r>
            <a:endParaRPr kumimoji="0" lang="fr-FR" sz="2400" b="0" i="0" u="none" strike="noStrike" kern="1200" cap="none" spc="0" normalizeH="0" baseline="0" noProof="0" dirty="0">
              <a:ln>
                <a:noFill/>
              </a:ln>
              <a:solidFill>
                <a:schemeClr val="bg1"/>
              </a:solidFill>
              <a:effectLst/>
              <a:uLnTx/>
              <a:uFillTx/>
              <a:latin typeface="Aptos" panose="02110004020202020204"/>
              <a:ea typeface="+mn-ea"/>
              <a:cs typeface="+mn-cs"/>
            </a:endParaRPr>
          </a:p>
        </p:txBody>
      </p:sp>
    </p:spTree>
    <p:extLst>
      <p:ext uri="{BB962C8B-B14F-4D97-AF65-F5344CB8AC3E}">
        <p14:creationId xmlns:p14="http://schemas.microsoft.com/office/powerpoint/2010/main" val="30198003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DBA0A-D44F-C72C-F801-F5693C311F8D}"/>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AFB4F93C-B791-669F-1B61-79D18F207403}"/>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2E48979D-2A5B-8D0B-1EF5-07EC131EE9D5}"/>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CCDC6F19-C0DA-9670-678A-FFED7CB7E75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2F59170E-01D1-B793-0F61-781EA0504E9A}"/>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C5D3820E-ECD7-5553-61B7-BF89586533AF}"/>
              </a:ext>
            </a:extLst>
          </p:cNvPr>
          <p:cNvSpPr txBox="1">
            <a:spLocks/>
          </p:cNvSpPr>
          <p:nvPr/>
        </p:nvSpPr>
        <p:spPr>
          <a:xfrm>
            <a:off x="148936" y="855604"/>
            <a:ext cx="9633180" cy="103582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82009B3B-A4ED-7E43-A7BD-11D66F2DD467}"/>
              </a:ext>
            </a:extLst>
          </p:cNvPr>
          <p:cNvSpPr txBox="1"/>
          <p:nvPr/>
        </p:nvSpPr>
        <p:spPr>
          <a:xfrm>
            <a:off x="249144" y="1473452"/>
            <a:ext cx="9320741" cy="1938992"/>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Qu'est-ce que la cartographie mentale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La cartographie mentale est une méthode visuelle d'organisation des informations, des idées ou des tâches autour d'un thème central. Elle consiste à créer un diagramme où les idées connexes se ramifient, imitant ainsi la façon dont le cerveau traite l'information.</a:t>
            </a:r>
          </a:p>
        </p:txBody>
      </p:sp>
      <p:sp>
        <p:nvSpPr>
          <p:cNvPr id="2" name="ZoneTexte 1">
            <a:extLst>
              <a:ext uri="{FF2B5EF4-FFF2-40B4-BE49-F238E27FC236}">
                <a16:creationId xmlns:a16="http://schemas.microsoft.com/office/drawing/2014/main" id="{DFF71ABC-D4DC-6713-8266-3B276740BFDD}"/>
              </a:ext>
            </a:extLst>
          </p:cNvPr>
          <p:cNvSpPr txBox="1"/>
          <p:nvPr/>
        </p:nvSpPr>
        <p:spPr>
          <a:xfrm>
            <a:off x="433577" y="3799513"/>
            <a:ext cx="9320741" cy="1938992"/>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Pourquoi la cartographie mentale est-elle efficace ?</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La cartographie mentale reflète le mode de pensée naturel du cerveau. Elle stimule la pensée logique et créative par la combinaison d'images, de mots-clés et de relations, ce qui peut améliorer la mémoire, la clarté et la génération d'idées</a:t>
            </a:r>
          </a:p>
        </p:txBody>
      </p:sp>
    </p:spTree>
    <p:extLst>
      <p:ext uri="{BB962C8B-B14F-4D97-AF65-F5344CB8AC3E}">
        <p14:creationId xmlns:p14="http://schemas.microsoft.com/office/powerpoint/2010/main" val="1924990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42BC7-8541-3854-48A7-FEEC4268EC31}"/>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3ECC610B-B348-CB81-8DB2-80760514FCA9}"/>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D7BC9949-8B0E-11ED-DCF1-59E15783D609}"/>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DE7C40BB-A1C3-EB30-C3C5-B7B6532D384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A3558362-6B7C-79A9-F455-A312107C970B}"/>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6FFEAE60-6016-C8E6-8FD4-345732B446D7}"/>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4BC7DDED-88EE-ABE1-23F1-28086AB7DEA2}"/>
              </a:ext>
            </a:extLst>
          </p:cNvPr>
          <p:cNvSpPr txBox="1"/>
          <p:nvPr/>
        </p:nvSpPr>
        <p:spPr>
          <a:xfrm>
            <a:off x="86306" y="1331367"/>
            <a:ext cx="9782116" cy="489364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Quels sont les avantages de la cartographie mentale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Clarté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Permet de structurer des idées complexes dans un format simple et visuel.</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Créativité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Favorise la pensée et la résolution innovante de problèmes.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Concentration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Organise ses pensées autour d'une idée centrale.</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u="sng" strike="noStrike" kern="1200" cap="none" spc="0" normalizeH="0" baseline="0" noProof="0" dirty="0">
                <a:ln>
                  <a:noFill/>
                </a:ln>
                <a:solidFill>
                  <a:schemeClr val="bg1"/>
                </a:solidFill>
                <a:effectLst/>
                <a:uLnTx/>
                <a:uFillTx/>
                <a:latin typeface="Aptos" panose="02110004020202020204"/>
                <a:ea typeface="+mn-ea"/>
                <a:cs typeface="+mn-cs"/>
              </a:rPr>
              <a:t>Efficacité </a:t>
            </a:r>
            <a:r>
              <a:rPr kumimoji="0" lang="fr-FR" sz="2400" u="sng" strike="noStrike" kern="1200" cap="none" spc="0" normalizeH="0" baseline="0" noProof="0" dirty="0">
                <a:ln>
                  <a:noFill/>
                </a:ln>
                <a:solidFill>
                  <a:schemeClr val="bg1"/>
                </a:solidFill>
                <a:effectLst/>
                <a:uLnTx/>
                <a:uFillTx/>
                <a:latin typeface="Aptos" panose="02110004020202020204"/>
                <a:ea typeface="+mn-ea"/>
                <a:cs typeface="+mn-cs"/>
              </a:rPr>
              <a:t>: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Gain de temps lors des réunions, de planification ou d'apprentissage.</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Mémoire </a:t>
            </a:r>
            <a:r>
              <a:rPr kumimoji="0" lang="fr-FR" sz="2400" b="1" i="0" u="none" strike="noStrike" kern="1200" cap="none" spc="0" normalizeH="0" baseline="0" noProof="0" dirty="0">
                <a:ln>
                  <a:noFill/>
                </a:ln>
                <a:solidFill>
                  <a:schemeClr val="bg1"/>
                </a:solidFill>
                <a:effectLst/>
                <a:uLnTx/>
                <a:uFillTx/>
                <a:latin typeface="Aptos" panose="02110004020202020204"/>
                <a:ea typeface="+mn-ea"/>
                <a:cs typeface="+mn-cs"/>
              </a:rPr>
              <a:t>: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La structure visuelle améliore la capacité de mémorisation</a:t>
            </a:r>
          </a:p>
        </p:txBody>
      </p:sp>
    </p:spTree>
    <p:extLst>
      <p:ext uri="{BB962C8B-B14F-4D97-AF65-F5344CB8AC3E}">
        <p14:creationId xmlns:p14="http://schemas.microsoft.com/office/powerpoint/2010/main" val="4263439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CBC63B-39B4-1496-F8B3-F28C4DF715C9}"/>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F635F71E-B20A-DC72-CB18-3D9E26990F6C}"/>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DCA44F9D-20EF-6FC6-3A72-33464E230124}"/>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96F83F1D-5800-EDE8-3177-6FEB117F237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2930CAD2-6E0F-6CC0-8A7F-D62BBCD3C2C0}"/>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951645C3-9FE0-2DE5-5B8E-8578168DC7FE}"/>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D91AB12A-2CBD-2639-D608-4E9E1B161C2E}"/>
              </a:ext>
            </a:extLst>
          </p:cNvPr>
          <p:cNvSpPr txBox="1"/>
          <p:nvPr/>
        </p:nvSpPr>
        <p:spPr>
          <a:xfrm>
            <a:off x="86306" y="1293789"/>
            <a:ext cx="9782116" cy="489364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Comment les cartes mentales peuvent-elles être utilisées au quotidien ?</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Organisation personnelle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planifiez votre journée, fixez-vous des objectifs ou gérez une liste de tâches à accomplir.</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Prise de décision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Dressez la liste des avantages et des inconvénients ou explorez les alternatives.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Étudier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Prendre des notes, résumer des livres ou revoir les concepts.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Résolution de problèmes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Décomposer les défis en étapes concrètes.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Organisation d'événements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Planifiez les détails de vos projets</a:t>
            </a:r>
          </a:p>
        </p:txBody>
      </p:sp>
    </p:spTree>
    <p:extLst>
      <p:ext uri="{BB962C8B-B14F-4D97-AF65-F5344CB8AC3E}">
        <p14:creationId xmlns:p14="http://schemas.microsoft.com/office/powerpoint/2010/main" val="3467770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5A217-9D1E-5E36-1CB9-A177D672126F}"/>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9F34A6C2-D62D-08CE-219A-F6234FE19923}"/>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DC75E247-8CD0-0434-9D0F-666061C4C573}"/>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B8186B79-7DA3-2169-860D-8524A237E893}"/>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51412C12-A59C-E8F6-353A-E6DB7CC94B94}"/>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F1379BAC-57A1-3A1E-0752-5CFD92F1BEFA}"/>
              </a:ext>
            </a:extLst>
          </p:cNvPr>
          <p:cNvSpPr txBox="1">
            <a:spLocks/>
          </p:cNvSpPr>
          <p:nvPr/>
        </p:nvSpPr>
        <p:spPr>
          <a:xfrm>
            <a:off x="148936" y="855604"/>
            <a:ext cx="9633180" cy="103582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67ABF1D2-E3C5-3C21-F64D-6075A52040AC}"/>
              </a:ext>
            </a:extLst>
          </p:cNvPr>
          <p:cNvSpPr txBox="1"/>
          <p:nvPr/>
        </p:nvSpPr>
        <p:spPr>
          <a:xfrm>
            <a:off x="249144" y="1473452"/>
            <a:ext cx="9320741" cy="267765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La cartographie mentale peut-elle être utile pour les projets créatifs ?</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Absolument. La cartographie mentale est un outil puissant pour les professionnels créatifs tels que les rédacteurs, les designers et les spécialistes du marketing. Elle facilite le brainstorming, la planification du contenu, la structuration et l'organisation visuelle des idées afin de stimuler l'innovation.</a:t>
            </a:r>
          </a:p>
        </p:txBody>
      </p:sp>
      <p:sp>
        <p:nvSpPr>
          <p:cNvPr id="2" name="ZoneTexte 1">
            <a:extLst>
              <a:ext uri="{FF2B5EF4-FFF2-40B4-BE49-F238E27FC236}">
                <a16:creationId xmlns:a16="http://schemas.microsoft.com/office/drawing/2014/main" id="{4F8A38C0-4207-AF35-DB6C-349881FB049B}"/>
              </a:ext>
            </a:extLst>
          </p:cNvPr>
          <p:cNvSpPr txBox="1"/>
          <p:nvPr/>
        </p:nvSpPr>
        <p:spPr>
          <a:xfrm>
            <a:off x="320843" y="4187819"/>
            <a:ext cx="9320741" cy="1938992"/>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La cartographie mentale peut-elle augmenter la productivité ?</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Oui ! La cartographie mentale aide les individus et les équipes à rester concentrés, à prioriser les tâches et à visualiser les flux de travail. En décomposant les idées complexes en éléments concrets, la productivité est optimisée.</a:t>
            </a:r>
          </a:p>
        </p:txBody>
      </p:sp>
    </p:spTree>
    <p:extLst>
      <p:ext uri="{BB962C8B-B14F-4D97-AF65-F5344CB8AC3E}">
        <p14:creationId xmlns:p14="http://schemas.microsoft.com/office/powerpoint/2010/main" val="216597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18243C-FEA7-3EA0-FE1D-CFEBCAA64900}"/>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CARTE MENTALE</a:t>
            </a:r>
          </a:p>
        </p:txBody>
      </p:sp>
      <p:sp>
        <p:nvSpPr>
          <p:cNvPr id="12" name="Espace réservé de la date 11">
            <a:extLst>
              <a:ext uri="{FF2B5EF4-FFF2-40B4-BE49-F238E27FC236}">
                <a16:creationId xmlns:a16="http://schemas.microsoft.com/office/drawing/2014/main" id="{85DBA594-AF5C-8E22-7867-DB61FC0E12BA}"/>
              </a:ext>
            </a:extLst>
          </p:cNvPr>
          <p:cNvSpPr>
            <a:spLocks noGrp="1"/>
          </p:cNvSpPr>
          <p:nvPr>
            <p:ph type="dt" sz="half" idx="10"/>
          </p:nvPr>
        </p:nvSpPr>
        <p:spPr/>
        <p:txBody>
          <a:bodyPr/>
          <a:lstStyle/>
          <a:p>
            <a:fld id="{8C0F264F-E968-4E5D-B88C-BAA41E9B754D}" type="datetime1">
              <a:rPr lang="fr-FR" smtClean="0"/>
              <a:t>20/12/2025</a:t>
            </a:fld>
            <a:endParaRPr lang="fr-FR"/>
          </a:p>
        </p:txBody>
      </p:sp>
      <p:sp>
        <p:nvSpPr>
          <p:cNvPr id="13" name="Espace réservé du pied de page 12">
            <a:extLst>
              <a:ext uri="{FF2B5EF4-FFF2-40B4-BE49-F238E27FC236}">
                <a16:creationId xmlns:a16="http://schemas.microsoft.com/office/drawing/2014/main" id="{3E9FCB96-FD80-8075-9914-DCDB748DF706}"/>
              </a:ext>
            </a:extLst>
          </p:cNvPr>
          <p:cNvSpPr>
            <a:spLocks noGrp="1"/>
          </p:cNvSpPr>
          <p:nvPr>
            <p:ph type="ftr" sz="quarter" idx="11"/>
          </p:nvPr>
        </p:nvSpPr>
        <p:spPr/>
        <p:txBody>
          <a:bodyPr/>
          <a:lstStyle/>
          <a:p>
            <a:r>
              <a:rPr lang="fr-FR"/>
              <a:t>Tous droits de reproduction réservés. Reproduction interdite sans autorisation de LB2AD  https://lb2ad.com</a:t>
            </a:r>
            <a:endParaRPr lang="fr-FR" dirty="0"/>
          </a:p>
        </p:txBody>
      </p:sp>
      <p:sp>
        <p:nvSpPr>
          <p:cNvPr id="14" name="Espace réservé du numéro de diapositive 13">
            <a:extLst>
              <a:ext uri="{FF2B5EF4-FFF2-40B4-BE49-F238E27FC236}">
                <a16:creationId xmlns:a16="http://schemas.microsoft.com/office/drawing/2014/main" id="{4478EDA0-4BCB-18B5-BBF4-C7784DD37D0A}"/>
              </a:ext>
            </a:extLst>
          </p:cNvPr>
          <p:cNvSpPr>
            <a:spLocks noGrp="1"/>
          </p:cNvSpPr>
          <p:nvPr>
            <p:ph type="sldNum" sz="quarter" idx="12"/>
          </p:nvPr>
        </p:nvSpPr>
        <p:spPr/>
        <p:txBody>
          <a:bodyPr/>
          <a:lstStyle/>
          <a:p>
            <a:fld id="{D0C9FE73-AC0A-482E-93F9-E7E9FBBE7152}" type="slidenum">
              <a:rPr lang="fr-FR" smtClean="0"/>
              <a:pPr/>
              <a:t>2</a:t>
            </a:fld>
            <a:endParaRPr lang="fr-FR"/>
          </a:p>
        </p:txBody>
      </p:sp>
      <p:sp>
        <p:nvSpPr>
          <p:cNvPr id="4" name="Sous-titre 2">
            <a:extLst>
              <a:ext uri="{FF2B5EF4-FFF2-40B4-BE49-F238E27FC236}">
                <a16:creationId xmlns:a16="http://schemas.microsoft.com/office/drawing/2014/main" id="{69EDEB32-9CE5-4580-1BDE-176E8D027572}"/>
              </a:ext>
            </a:extLst>
          </p:cNvPr>
          <p:cNvSpPr txBox="1">
            <a:spLocks/>
          </p:cNvSpPr>
          <p:nvPr/>
        </p:nvSpPr>
        <p:spPr>
          <a:xfrm>
            <a:off x="552362" y="900347"/>
            <a:ext cx="8785264" cy="59059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sz="3600" b="1" dirty="0">
                <a:solidFill>
                  <a:srgbClr val="D8B258"/>
                </a:solidFill>
                <a:latin typeface="Bierstadt Display" panose="020B0004020202020204" pitchFamily="34" charset="0"/>
                <a:ea typeface="Verdana" panose="020B0604030504040204" pitchFamily="34" charset="0"/>
              </a:rPr>
              <a:t>DE QUOI PARLE T-ON ?</a:t>
            </a:r>
          </a:p>
        </p:txBody>
      </p:sp>
      <p:sp>
        <p:nvSpPr>
          <p:cNvPr id="6" name="object 7">
            <a:extLst>
              <a:ext uri="{FF2B5EF4-FFF2-40B4-BE49-F238E27FC236}">
                <a16:creationId xmlns:a16="http://schemas.microsoft.com/office/drawing/2014/main" id="{4F0486B5-5F8D-75B4-714E-0CB05E555B1B}"/>
              </a:ext>
            </a:extLst>
          </p:cNvPr>
          <p:cNvSpPr txBox="1"/>
          <p:nvPr/>
        </p:nvSpPr>
        <p:spPr>
          <a:xfrm>
            <a:off x="406957" y="1707656"/>
            <a:ext cx="4686991" cy="738664"/>
          </a:xfrm>
          <a:prstGeom prst="rect">
            <a:avLst/>
          </a:prstGeom>
        </p:spPr>
        <p:txBody>
          <a:bodyPr vert="horz" wrap="square" lIns="0" tIns="0" rIns="0" bIns="0" rtlCol="0">
            <a:spAutoFit/>
          </a:bodyPr>
          <a:lstStyle/>
          <a:p>
            <a:pPr defTabSz="914400"/>
            <a:r>
              <a:rPr lang="fr-FR" sz="2400" dirty="0">
                <a:solidFill>
                  <a:srgbClr val="D8B258"/>
                </a:solidFill>
                <a:latin typeface="Bierstadt Display" panose="020B0004020202020204" pitchFamily="34" charset="0"/>
                <a:cs typeface="EIHGAG+VTCSuperMarketSale"/>
              </a:rPr>
              <a:t>VOUS AVEZ BESOIN DE PRENDRE DES NOTES RAPIDEMENT…</a:t>
            </a:r>
          </a:p>
        </p:txBody>
      </p:sp>
      <p:sp>
        <p:nvSpPr>
          <p:cNvPr id="5" name="object 7">
            <a:extLst>
              <a:ext uri="{FF2B5EF4-FFF2-40B4-BE49-F238E27FC236}">
                <a16:creationId xmlns:a16="http://schemas.microsoft.com/office/drawing/2014/main" id="{2EE40F74-E0AE-C2EF-1CA1-ADB8981DFC63}"/>
              </a:ext>
            </a:extLst>
          </p:cNvPr>
          <p:cNvSpPr txBox="1"/>
          <p:nvPr/>
        </p:nvSpPr>
        <p:spPr>
          <a:xfrm>
            <a:off x="3852710" y="2634210"/>
            <a:ext cx="5484916" cy="738664"/>
          </a:xfrm>
          <a:prstGeom prst="rect">
            <a:avLst/>
          </a:prstGeom>
        </p:spPr>
        <p:txBody>
          <a:bodyPr vert="horz" wrap="square" lIns="0" tIns="0" rIns="0" bIns="0" rtlCol="0">
            <a:spAutoFit/>
          </a:bodyPr>
          <a:lstStyle/>
          <a:p>
            <a:pPr defTabSz="914400"/>
            <a:r>
              <a:rPr lang="fr-FR" sz="2400" dirty="0">
                <a:solidFill>
                  <a:schemeClr val="bg1"/>
                </a:solidFill>
                <a:latin typeface="Bierstadt Display" panose="020B0004020202020204" pitchFamily="34" charset="0"/>
                <a:cs typeface="EIHGAG+VTCSuperMarketSale"/>
              </a:rPr>
              <a:t>VOUS AVEZ BESOIN DE MEMORISER DES INFORMATION FACILEMENT…</a:t>
            </a:r>
          </a:p>
        </p:txBody>
      </p:sp>
      <p:sp>
        <p:nvSpPr>
          <p:cNvPr id="8" name="object 7">
            <a:extLst>
              <a:ext uri="{FF2B5EF4-FFF2-40B4-BE49-F238E27FC236}">
                <a16:creationId xmlns:a16="http://schemas.microsoft.com/office/drawing/2014/main" id="{18E74C8C-993C-76EC-D776-412DDB572CC0}"/>
              </a:ext>
            </a:extLst>
          </p:cNvPr>
          <p:cNvSpPr txBox="1"/>
          <p:nvPr/>
        </p:nvSpPr>
        <p:spPr>
          <a:xfrm>
            <a:off x="434097" y="3926846"/>
            <a:ext cx="4686991" cy="738664"/>
          </a:xfrm>
          <a:prstGeom prst="rect">
            <a:avLst/>
          </a:prstGeom>
        </p:spPr>
        <p:txBody>
          <a:bodyPr vert="horz" wrap="square" lIns="0" tIns="0" rIns="0" bIns="0" rtlCol="0">
            <a:spAutoFit/>
          </a:bodyPr>
          <a:lstStyle/>
          <a:p>
            <a:pPr defTabSz="914400"/>
            <a:r>
              <a:rPr lang="fr-FR" sz="2400" dirty="0">
                <a:solidFill>
                  <a:srgbClr val="D8B258"/>
                </a:solidFill>
                <a:latin typeface="Bierstadt Display" panose="020B0004020202020204" pitchFamily="34" charset="0"/>
                <a:cs typeface="EIHGAG+VTCSuperMarketSale"/>
              </a:rPr>
              <a:t>VOUS AVEZ BESOIN DE VALORISER OU PARTAGER DES IDEES …</a:t>
            </a:r>
          </a:p>
        </p:txBody>
      </p:sp>
      <p:sp>
        <p:nvSpPr>
          <p:cNvPr id="9" name="object 7">
            <a:extLst>
              <a:ext uri="{FF2B5EF4-FFF2-40B4-BE49-F238E27FC236}">
                <a16:creationId xmlns:a16="http://schemas.microsoft.com/office/drawing/2014/main" id="{45603342-1F6F-AEFE-F2CF-0997BCD03227}"/>
              </a:ext>
            </a:extLst>
          </p:cNvPr>
          <p:cNvSpPr txBox="1"/>
          <p:nvPr/>
        </p:nvSpPr>
        <p:spPr>
          <a:xfrm>
            <a:off x="3879850" y="4903504"/>
            <a:ext cx="6026150" cy="1107996"/>
          </a:xfrm>
          <a:prstGeom prst="rect">
            <a:avLst/>
          </a:prstGeom>
        </p:spPr>
        <p:txBody>
          <a:bodyPr vert="horz" wrap="square" lIns="0" tIns="0" rIns="0" bIns="0" rtlCol="0">
            <a:spAutoFit/>
          </a:bodyPr>
          <a:lstStyle/>
          <a:p>
            <a:pPr defTabSz="914400"/>
            <a:r>
              <a:rPr lang="fr-FR" sz="2400" dirty="0">
                <a:solidFill>
                  <a:schemeClr val="bg1"/>
                </a:solidFill>
                <a:latin typeface="Bierstadt Display" panose="020B0004020202020204" pitchFamily="34" charset="0"/>
                <a:cs typeface="EIHGAG+VTCSuperMarketSale"/>
              </a:rPr>
              <a:t>VOUS AVEZ BESOIN CLARIFIER VOS IDEES OU DE DECIDER A PARTIR D’UNE MULTITUDE D’INFORMATIONS…</a:t>
            </a:r>
          </a:p>
        </p:txBody>
      </p:sp>
    </p:spTree>
    <p:extLst>
      <p:ext uri="{BB962C8B-B14F-4D97-AF65-F5344CB8AC3E}">
        <p14:creationId xmlns:p14="http://schemas.microsoft.com/office/powerpoint/2010/main" val="3906406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2E4EC-6611-06DE-B862-ED6EBDE736D5}"/>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FD443008-C5C2-CF9B-EB63-0EBAD2EB68B2}"/>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2960599E-A233-307E-5311-1E00488C01B0}"/>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2E91E67C-02D0-1561-4B4B-18E64A7ACB5B}"/>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9EB8BE17-EDEB-1412-D603-03BC76C9B67E}"/>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871DBE1D-849E-63FB-F23B-2F325BE62BEC}"/>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1126F3C8-C91A-1666-7EF1-B7E0345B6438}"/>
              </a:ext>
            </a:extLst>
          </p:cNvPr>
          <p:cNvSpPr txBox="1"/>
          <p:nvPr/>
        </p:nvSpPr>
        <p:spPr>
          <a:xfrm>
            <a:off x="86306" y="1331367"/>
            <a:ext cx="9782116" cy="489364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Comment les entreprises peuvent-elles l’utiliser  ?</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Planification stratégique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Définir les objectifs, réaliser des analyses SWOT et élaborer des stratégies de croissance.</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Gestion de projet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Planifier visuellement les tâches, les échéanciers et les ressources.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Remue-méninges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Générer et organiser des idées lors des réunions.</a:t>
            </a: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Collaboration en équipe : Partager et affiner les idées au sein d’un groupe.</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Présentations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Créez des supports visuels qui clarifient les problèmes complexes.</a:t>
            </a:r>
          </a:p>
        </p:txBody>
      </p:sp>
    </p:spTree>
    <p:extLst>
      <p:ext uri="{BB962C8B-B14F-4D97-AF65-F5344CB8AC3E}">
        <p14:creationId xmlns:p14="http://schemas.microsoft.com/office/powerpoint/2010/main" val="4014003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BCC57-EDE8-B1BB-0748-2E532AD2C9A0}"/>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80AF6078-18AA-C4C0-EC66-375199572B6E}"/>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995D9579-7ABE-9055-2CF7-17115A806E02}"/>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88D02CAE-B0A4-CEF9-C45B-BE09771E73E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15490262-BEF1-CC5A-8944-493153472199}"/>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7DB69604-8B97-29A8-C5C9-018DF29451AF}"/>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9FD66DEE-9E58-1F0D-92EA-10CE581FB2A6}"/>
              </a:ext>
            </a:extLst>
          </p:cNvPr>
          <p:cNvSpPr txBox="1"/>
          <p:nvPr/>
        </p:nvSpPr>
        <p:spPr>
          <a:xfrm>
            <a:off x="86306" y="1331367"/>
            <a:ext cx="9782116" cy="3785652"/>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Comment la cartographie mentale est-elle utilisée dans l'éducation ?</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Étudiants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 utilisez-le pour prendre des notes, réviser pour vos examens ou développer des idées de dissertations.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Enseignants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Planifiez des leçons, élaborez des programmes d'études ou créez des activités pédagogiques attrayantes.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schemeClr val="bg1"/>
                </a:solidFill>
                <a:effectLst/>
                <a:uLnTx/>
                <a:uFillTx/>
                <a:latin typeface="Aptos" panose="02110004020202020204"/>
                <a:ea typeface="+mn-ea"/>
                <a:cs typeface="+mn-cs"/>
              </a:rPr>
              <a:t>Parents : </a:t>
            </a: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Aidez vos enfants à organiser leurs devoirs, leurs projets ou leur routine quotidienne</a:t>
            </a:r>
          </a:p>
        </p:txBody>
      </p:sp>
    </p:spTree>
    <p:extLst>
      <p:ext uri="{BB962C8B-B14F-4D97-AF65-F5344CB8AC3E}">
        <p14:creationId xmlns:p14="http://schemas.microsoft.com/office/powerpoint/2010/main" val="624998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34684-DD82-7B7C-72FD-9B00A63EF010}"/>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155F0946-8A24-3CE3-C67C-FCF5A716FD55}"/>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FBD73E8D-371E-8FE6-2F5E-C91E0908DC99}"/>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085EAE46-53B8-FFA0-C20E-E844C7A71306}"/>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C6C600E2-9804-1259-982E-29309321360E}"/>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052BC9A2-42F5-654D-9942-3D2DE0868D9E}"/>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8A20FCF8-28A4-E8F2-8876-8DFEC010FEA9}"/>
              </a:ext>
            </a:extLst>
          </p:cNvPr>
          <p:cNvSpPr txBox="1"/>
          <p:nvPr/>
        </p:nvSpPr>
        <p:spPr>
          <a:xfrm>
            <a:off x="86306" y="1331367"/>
            <a:ext cx="9782116" cy="3785652"/>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Quels outils puis-je utiliser pour la cartographie mentale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La cartographie mentale peut se faire avec un stylo et du papier, mais les outils numériques peuvent améliorer le processus. Les logiciels offrent des fonctionnalités telles que le glisser-déposer, l'intégration des tâches et la collaboration. En voici quelques exemples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1" i="0" u="sng"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prstClr val="white"/>
                </a:solidFill>
                <a:effectLst/>
                <a:uLnTx/>
                <a:uFillTx/>
                <a:latin typeface="Aptos" panose="02110004020202020204"/>
                <a:ea typeface="+mn-ea"/>
                <a:cs typeface="+mn-cs"/>
              </a:rPr>
              <a:t>MindView</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err="1">
                <a:ln>
                  <a:noFill/>
                </a:ln>
                <a:solidFill>
                  <a:prstClr val="white"/>
                </a:solidFill>
                <a:effectLst/>
                <a:uLnTx/>
                <a:uFillTx/>
                <a:latin typeface="Aptos" panose="02110004020202020204"/>
                <a:ea typeface="+mn-ea"/>
                <a:cs typeface="+mn-cs"/>
              </a:rPr>
              <a:t>MindManager</a:t>
            </a:r>
            <a:endParaRPr kumimoji="0" lang="fr-FR" sz="2400" b="1" i="0" u="sng"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prstClr val="white"/>
                </a:solidFill>
                <a:effectLst/>
                <a:uLnTx/>
                <a:uFillTx/>
                <a:latin typeface="Aptos" panose="02110004020202020204"/>
                <a:ea typeface="+mn-ea"/>
                <a:cs typeface="+mn-cs"/>
              </a:rPr>
              <a:t>Miró</a:t>
            </a: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1241298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B3B13-920A-F2C9-3EB9-AD0A6474C30B}"/>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A1375249-96F7-B1AB-8B04-5161AC00A23B}"/>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ACE0BAD5-1EA6-3AEE-2DCA-13046BAB3329}"/>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1CCAF173-99F3-1133-9EFC-2054BE6F640E}"/>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8ABEC7E5-3B38-B859-539E-859124F97C7C}"/>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575AEA07-DA1B-4943-AF21-2759566F50B2}"/>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BB1C54CF-76F2-CBBF-E40E-E3A9A0AEF757}"/>
              </a:ext>
            </a:extLst>
          </p:cNvPr>
          <p:cNvSpPr txBox="1"/>
          <p:nvPr/>
        </p:nvSpPr>
        <p:spPr>
          <a:xfrm>
            <a:off x="86306" y="1331367"/>
            <a:ext cx="9782116" cy="3785652"/>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Quelles sont les limites de la cartographie mentale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prstClr val="white"/>
                </a:solidFill>
                <a:effectLst/>
                <a:uLnTx/>
                <a:uFillTx/>
                <a:latin typeface="Aptos" panose="02110004020202020204"/>
                <a:ea typeface="+mn-ea"/>
                <a:cs typeface="+mn-cs"/>
              </a:rPr>
              <a:t>Trop de détails : </a:t>
            </a: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les grandes cartes peuvent devenir déroutantes sans une organisation adéquate.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i="0"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i="0" u="sng" strike="noStrike" kern="1200" cap="none" spc="0" normalizeH="0" baseline="0" noProof="0" dirty="0">
                <a:ln>
                  <a:noFill/>
                </a:ln>
                <a:solidFill>
                  <a:prstClr val="white"/>
                </a:solidFill>
                <a:effectLst/>
                <a:uLnTx/>
                <a:uFillTx/>
                <a:latin typeface="Aptos" panose="02110004020202020204"/>
                <a:ea typeface="+mn-ea"/>
                <a:cs typeface="+mn-cs"/>
              </a:rPr>
              <a:t>Subjectivité : </a:t>
            </a: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Une même carte mentale peut être interprétée différemment par différentes personnes.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i="0"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1" i="0" u="sng" strike="noStrike" kern="1200" cap="none" spc="0" normalizeH="0" baseline="0" noProof="0" dirty="0">
                <a:ln>
                  <a:noFill/>
                </a:ln>
                <a:solidFill>
                  <a:prstClr val="white"/>
                </a:solidFill>
                <a:effectLst/>
                <a:uLnTx/>
                <a:uFillTx/>
                <a:latin typeface="Aptos" panose="02110004020202020204"/>
                <a:ea typeface="+mn-ea"/>
                <a:cs typeface="+mn-cs"/>
              </a:rPr>
              <a:t>Courbe d'apprentissage : </a:t>
            </a: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Les débutants auront peut-être besoin de pratique pour créer des cartes efficaces.</a:t>
            </a:r>
          </a:p>
        </p:txBody>
      </p:sp>
    </p:spTree>
    <p:extLst>
      <p:ext uri="{BB962C8B-B14F-4D97-AF65-F5344CB8AC3E}">
        <p14:creationId xmlns:p14="http://schemas.microsoft.com/office/powerpoint/2010/main" val="929313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0F9052-201D-91D7-2F5B-65D7ED49C666}"/>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86BC9011-4F8C-DE53-8395-ED778BD618F3}"/>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01CF69FA-BF55-35BB-A9AE-183D617BAB24}"/>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435FFEAD-B6C8-BE7F-7994-9209D358E67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EDB95587-C4D1-E9E8-B146-FBD6C62CCAE1}"/>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B870AFD6-B2D5-EB50-1C36-36FE981261EF}"/>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EB279844-269D-896E-CFA7-20387A54EA64}"/>
              </a:ext>
            </a:extLst>
          </p:cNvPr>
          <p:cNvSpPr txBox="1"/>
          <p:nvPr/>
        </p:nvSpPr>
        <p:spPr>
          <a:xfrm>
            <a:off x="86306" y="1331367"/>
            <a:ext cx="9782116" cy="489364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La cartographie mentale est-elle adaptée aux enfants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Oui, la cartographie mentale est un outil fantastique pour les enfants. Elle rend l'apprentissage ludique et interactif, les aidant à organiser visuellement leurs idées, à améliorer leur compréhension et à stimuler leur créativité</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2400" dirty="0">
              <a:solidFill>
                <a:prstClr val="white"/>
              </a:solidFill>
              <a:latin typeface="Aptos" panose="02110004020202020204"/>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Les cartes mentales peuvent-elles remplacer la prise de notes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Cela dépend des préférences personnelles et du contexte. La cartographie mentale est plus visuelle et stimulante, ce qui la rend idéale pour le brainstorming et la planification stratégique. La prise de notes traditionnelle reste parfois plus adaptée aux informations linéaires et détaillées.</a:t>
            </a:r>
          </a:p>
        </p:txBody>
      </p:sp>
    </p:spTree>
    <p:extLst>
      <p:ext uri="{BB962C8B-B14F-4D97-AF65-F5344CB8AC3E}">
        <p14:creationId xmlns:p14="http://schemas.microsoft.com/office/powerpoint/2010/main" val="769854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D11E4-401C-89D2-099F-77B0A2958802}"/>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ECAB812C-5254-1233-7CFE-475BA6708313}"/>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73651D8F-2D6D-5984-D3C3-BAD16895939A}"/>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A69283A1-654C-E466-6F1B-B4287C77A808}"/>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D6724191-202E-DC81-9200-BD83FA1998F0}"/>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BA90DA4E-1BC2-B7FA-8B71-C37F280FA66F}"/>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5D998226-B6D6-53A2-D61A-055BCC2EB2E4}"/>
              </a:ext>
            </a:extLst>
          </p:cNvPr>
          <p:cNvSpPr txBox="1"/>
          <p:nvPr/>
        </p:nvSpPr>
        <p:spPr>
          <a:xfrm>
            <a:off x="86306" y="1331367"/>
            <a:ext cx="9782116" cy="489364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Quelques conseils pour une cartographie mentale efficace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Commencez par définir une idée ou un objectif central clair.</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Utilisez les couleurs, les images et les symboles pour améliorer votre mémoire.</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Choisissez des noms de sujets courts : des mots-clés uniques ou des expressions courtes.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Utilisez la hiérarchie pour organiser logiquement les sous-thèmes.</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strike="noStrike" kern="1200" cap="none" spc="0" normalizeH="0" baseline="0" noProof="0" dirty="0">
                <a:ln>
                  <a:noFill/>
                </a:ln>
                <a:solidFill>
                  <a:prstClr val="white"/>
                </a:solidFill>
                <a:effectLst/>
                <a:uLnTx/>
                <a:uFillTx/>
                <a:latin typeface="Aptos" panose="02110004020202020204"/>
                <a:ea typeface="+mn-ea"/>
                <a:cs typeface="+mn-cs"/>
              </a:rPr>
              <a:t>Vérifiez et affinez régulièrement votre carte selon les besoins</a:t>
            </a: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a:t>
            </a:r>
          </a:p>
        </p:txBody>
      </p:sp>
    </p:spTree>
    <p:extLst>
      <p:ext uri="{BB962C8B-B14F-4D97-AF65-F5344CB8AC3E}">
        <p14:creationId xmlns:p14="http://schemas.microsoft.com/office/powerpoint/2010/main" val="1322275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F9372-E389-ED0C-FE08-EBF89E09E951}"/>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14FE95BB-F453-4816-2443-349391E881D1}"/>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887D5525-9905-6382-891E-C76C33AC2172}"/>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65159CB8-273A-8E76-CAE0-1C6976235E2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7731EF2A-C455-CEB0-623D-CA4FE4A65FBA}"/>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AB4C97DF-E9E5-6848-5DA4-30CF55CDBF7E}"/>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53576B8E-66D1-66B5-FC5B-2B2677B146B0}"/>
              </a:ext>
            </a:extLst>
          </p:cNvPr>
          <p:cNvSpPr txBox="1"/>
          <p:nvPr/>
        </p:nvSpPr>
        <p:spPr>
          <a:xfrm>
            <a:off x="86306" y="1331367"/>
            <a:ext cx="9782116" cy="4154984"/>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Quelles sont quelques applications courantes des cartes mentales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Fixer des objectifs et développer son développement personnel.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Stratégie commerciale et campagnes marketing.</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Projets académiques et outils pédagogiques.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Planification d'événements et de projets.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white"/>
                </a:solidFill>
                <a:effectLst/>
                <a:uLnTx/>
                <a:uFillTx/>
                <a:latin typeface="Aptos" panose="02110004020202020204"/>
                <a:ea typeface="+mn-ea"/>
                <a:cs typeface="+mn-cs"/>
              </a:rPr>
              <a:t>Activités créatives telles que l'écriture, l'art et le design.</a:t>
            </a:r>
          </a:p>
        </p:txBody>
      </p:sp>
    </p:spTree>
    <p:extLst>
      <p:ext uri="{BB962C8B-B14F-4D97-AF65-F5344CB8AC3E}">
        <p14:creationId xmlns:p14="http://schemas.microsoft.com/office/powerpoint/2010/main" val="17866316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BB85E-385F-333B-70C2-D8234CF67C8D}"/>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D12C7901-68E1-59DA-7B9E-E6232EC19DE7}"/>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465793FE-EA08-EC97-B320-603F2880B4C7}"/>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14821B00-E4BB-892A-5AE9-28C7A1B93745}"/>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6" name="Titre 1">
            <a:extLst>
              <a:ext uri="{FF2B5EF4-FFF2-40B4-BE49-F238E27FC236}">
                <a16:creationId xmlns:a16="http://schemas.microsoft.com/office/drawing/2014/main" id="{B19F144E-28E6-01F5-8D8F-05BB6ECC78AF}"/>
              </a:ext>
            </a:extLst>
          </p:cNvPr>
          <p:cNvSpPr>
            <a:spLocks noGrp="1"/>
          </p:cNvSpPr>
          <p:nvPr>
            <p:ph type="ctrTitle"/>
          </p:nvPr>
        </p:nvSpPr>
        <p:spPr>
          <a:xfrm>
            <a:off x="875414" y="34655"/>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9" name="Sous-titre 2">
            <a:extLst>
              <a:ext uri="{FF2B5EF4-FFF2-40B4-BE49-F238E27FC236}">
                <a16:creationId xmlns:a16="http://schemas.microsoft.com/office/drawing/2014/main" id="{A3CDE543-23AA-772A-9C8A-57D78DD4FF02}"/>
              </a:ext>
            </a:extLst>
          </p:cNvPr>
          <p:cNvSpPr txBox="1">
            <a:spLocks/>
          </p:cNvSpPr>
          <p:nvPr/>
        </p:nvSpPr>
        <p:spPr>
          <a:xfrm>
            <a:off x="198352" y="719558"/>
            <a:ext cx="9633180" cy="52052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FAQ</a:t>
            </a:r>
          </a:p>
        </p:txBody>
      </p:sp>
      <p:sp>
        <p:nvSpPr>
          <p:cNvPr id="7" name="ZoneTexte 6">
            <a:extLst>
              <a:ext uri="{FF2B5EF4-FFF2-40B4-BE49-F238E27FC236}">
                <a16:creationId xmlns:a16="http://schemas.microsoft.com/office/drawing/2014/main" id="{314A3A7B-19AD-DFB6-B561-698ED9BF4545}"/>
              </a:ext>
            </a:extLst>
          </p:cNvPr>
          <p:cNvSpPr txBox="1"/>
          <p:nvPr/>
        </p:nvSpPr>
        <p:spPr>
          <a:xfrm>
            <a:off x="86306" y="1331367"/>
            <a:ext cx="9782116" cy="489364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D8B258"/>
                </a:solidFill>
                <a:effectLst/>
                <a:uLnTx/>
                <a:uFillTx/>
                <a:latin typeface="Aptos" panose="02110004020202020204"/>
                <a:ea typeface="+mn-ea"/>
                <a:cs typeface="+mn-cs"/>
              </a:rPr>
              <a:t>Pourquoi la cartographie mentale est-elle de plus en plus populaire ?</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Dans un monde de plus en plus complexe, la cartographie mentale offre une méthode simple et visuelle pour traiter et organiser l'information. </a:t>
            </a:r>
          </a:p>
          <a:p>
            <a:pPr marL="0" marR="0" lvl="0" indent="0" defTabSz="457200" rtl="0" eaLnBrk="1" fontAlgn="auto" latinLnBrk="0" hangingPunct="1">
              <a:lnSpc>
                <a:spcPct val="100000"/>
              </a:lnSpc>
              <a:spcBef>
                <a:spcPts val="0"/>
              </a:spcBef>
              <a:spcAft>
                <a:spcPts val="0"/>
              </a:spcAft>
              <a:buClrTx/>
              <a:buSzTx/>
              <a:buFontTx/>
              <a:buNone/>
              <a:tabLst/>
              <a:defRPr/>
            </a:pPr>
            <a:endPar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Son adaptabilité à un usage personnel, éducatif et professionnel en fait un outil polyvalent pour la productivité et la créativité modernes.</a:t>
            </a:r>
          </a:p>
          <a:p>
            <a:pPr marL="0" marR="0" lvl="0" indent="0" defTabSz="457200" rtl="0" eaLnBrk="1" fontAlgn="auto" latinLnBrk="0" hangingPunct="1">
              <a:lnSpc>
                <a:spcPct val="100000"/>
              </a:lnSpc>
              <a:spcBef>
                <a:spcPts val="0"/>
              </a:spcBef>
              <a:spcAft>
                <a:spcPts val="0"/>
              </a:spcAft>
              <a:buClrTx/>
              <a:buSzTx/>
              <a:buFontTx/>
              <a:buNone/>
              <a:tabLst/>
              <a:defRPr/>
            </a:pPr>
            <a:endParaRPr lang="fr-FR" sz="2400" dirty="0">
              <a:solidFill>
                <a:schemeClr val="bg1"/>
              </a:solidFill>
              <a:latin typeface="Aptos" panose="02110004020202020204"/>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fr-FR" sz="2400" i="0" u="none" strike="noStrike" kern="1200" cap="none" spc="0" normalizeH="0" baseline="0" noProof="0" dirty="0">
                <a:ln>
                  <a:noFill/>
                </a:ln>
                <a:solidFill>
                  <a:schemeClr val="bg1"/>
                </a:solidFill>
                <a:effectLst/>
                <a:uLnTx/>
                <a:uFillTx/>
                <a:latin typeface="Aptos" panose="02110004020202020204"/>
                <a:ea typeface="+mn-ea"/>
                <a:cs typeface="+mn-cs"/>
              </a:rPr>
              <a:t>Nous associons et mémorisons les images car elles sollicitent un large éventail de nos capacités corticales, notamment l'imagination. Les images peuvent être plus évocatrices et plus précises que les mots, et capables de déclencher une multitude d'associations, ce qui, à son tour, stimule la pensée créative et la mémoire</a:t>
            </a:r>
          </a:p>
        </p:txBody>
      </p:sp>
    </p:spTree>
    <p:extLst>
      <p:ext uri="{BB962C8B-B14F-4D97-AF65-F5344CB8AC3E}">
        <p14:creationId xmlns:p14="http://schemas.microsoft.com/office/powerpoint/2010/main" val="16601486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5A06D-1F7E-A428-50DE-2E17AD4612F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B4B8AB9-29F0-C3E0-191C-05BD65EE3D91}"/>
              </a:ext>
            </a:extLst>
          </p:cNvPr>
          <p:cNvSpPr>
            <a:spLocks noGrp="1"/>
          </p:cNvSpPr>
          <p:nvPr>
            <p:ph type="ctrTitle"/>
          </p:nvPr>
        </p:nvSpPr>
        <p:spPr>
          <a:xfrm>
            <a:off x="893140" y="450015"/>
            <a:ext cx="8155172" cy="820950"/>
          </a:xfrm>
        </p:spPr>
        <p:txBody>
          <a:bodyPr>
            <a:normAutofit/>
          </a:bodyPr>
          <a:lstStyle/>
          <a:p>
            <a:r>
              <a:rPr lang="fr-FR" dirty="0">
                <a:latin typeface="Verdana" panose="020B0604030504040204" pitchFamily="34" charset="0"/>
                <a:ea typeface="Verdana" panose="020B0604030504040204" pitchFamily="34" charset="0"/>
              </a:rPr>
              <a:t>POUR EN SAVOIR PLUS…</a:t>
            </a:r>
            <a:endParaRPr lang="fr-FR" sz="4000" dirty="0">
              <a:latin typeface="Verdana" panose="020B0604030504040204" pitchFamily="34" charset="0"/>
              <a:ea typeface="Verdana" panose="020B0604030504040204" pitchFamily="34" charset="0"/>
            </a:endParaRPr>
          </a:p>
        </p:txBody>
      </p:sp>
      <p:sp>
        <p:nvSpPr>
          <p:cNvPr id="12" name="Espace réservé de la date 11">
            <a:extLst>
              <a:ext uri="{FF2B5EF4-FFF2-40B4-BE49-F238E27FC236}">
                <a16:creationId xmlns:a16="http://schemas.microsoft.com/office/drawing/2014/main" id="{7C463979-7AEB-4DA1-1518-BF0298A324D2}"/>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C5DEF7D3-2B79-5071-0A97-251CCEBD454A}"/>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101DAE14-2E2A-9AE0-F66D-F73485F9E7E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4" name="Sous-titre 2">
            <a:extLst>
              <a:ext uri="{FF2B5EF4-FFF2-40B4-BE49-F238E27FC236}">
                <a16:creationId xmlns:a16="http://schemas.microsoft.com/office/drawing/2014/main" id="{910EFA4E-148E-A654-3124-C64BBD80002C}"/>
              </a:ext>
            </a:extLst>
          </p:cNvPr>
          <p:cNvSpPr txBox="1">
            <a:spLocks/>
          </p:cNvSpPr>
          <p:nvPr/>
        </p:nvSpPr>
        <p:spPr>
          <a:xfrm>
            <a:off x="137786" y="1458023"/>
            <a:ext cx="9768214" cy="457952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2800" b="1" i="0" u="none" strike="noStrike" kern="1200" cap="none" spc="0" normalizeH="0" baseline="0" noProof="0" dirty="0">
                <a:ln>
                  <a:noFill/>
                </a:ln>
                <a:solidFill>
                  <a:prstClr val="white"/>
                </a:solidFill>
                <a:effectLst/>
                <a:uLnTx/>
                <a:uFillTx/>
                <a:latin typeface="Bierstadt Display" panose="020B0004020202020204" pitchFamily="34" charset="0"/>
                <a:ea typeface="Verdana" panose="020B0604030504040204" pitchFamily="34" charset="0"/>
                <a:cs typeface="+mn-cs"/>
              </a:rPr>
              <a:t>Que vous soyez étudiant, particulier, professionnel, dirigeant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400" b="0" i="0" u="none" strike="noStrike" kern="1200" cap="none" spc="0" normalizeH="0" baseline="0" noProof="0" dirty="0">
              <a:ln>
                <a:noFill/>
              </a:ln>
              <a:solidFill>
                <a:prstClr val="white"/>
              </a:solidFill>
              <a:effectLst/>
              <a:uLnTx/>
              <a:uFillTx/>
              <a:latin typeface="Bierstadt Display" panose="020B0004020202020204" pitchFamily="34" charset="0"/>
              <a:ea typeface="Verdana" panose="020B0604030504040204" pitchFamily="34" charset="0"/>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40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½ JOURNEE EN VISIOCONFERENCE POUR COMPRENDRE ET APPRENDRE LA TECHNIQUE DE LA CARTE MENTALE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4000" b="1" dirty="0">
                <a:solidFill>
                  <a:srgbClr val="D8B258"/>
                </a:solidFill>
                <a:latin typeface="Bierstadt Display" panose="020B0004020202020204" pitchFamily="34" charset="0"/>
                <a:ea typeface="Verdana" panose="020B0604030504040204" pitchFamily="34" charset="0"/>
              </a:rPr>
              <a:t>250 € HT</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sz="4000" b="1" dirty="0">
                <a:solidFill>
                  <a:schemeClr val="bg1"/>
                </a:solidFill>
                <a:latin typeface="Bierstadt Display" panose="020B0004020202020204" pitchFamily="34" charset="0"/>
                <a:ea typeface="Verdana" panose="020B0604030504040204" pitchFamily="34" charset="0"/>
              </a:rPr>
              <a:t>lb2ad.conseil@gmail.com</a:t>
            </a:r>
            <a:endParaRPr kumimoji="0" lang="fr-FR" sz="4000" b="1" i="0" u="none" strike="noStrike" kern="1200" cap="none" spc="0" normalizeH="0" baseline="0" noProof="0" dirty="0">
              <a:ln>
                <a:noFill/>
              </a:ln>
              <a:solidFill>
                <a:schemeClr val="bg1"/>
              </a:solidFill>
              <a:effectLst/>
              <a:uLnTx/>
              <a:uFillTx/>
              <a:latin typeface="Bierstadt Display" panose="020B0004020202020204" pitchFamily="34" charset="0"/>
              <a:ea typeface="Verdana" panose="020B0604030504040204" pitchFamily="34" charset="0"/>
              <a:cs typeface="+mn-cs"/>
            </a:endParaRPr>
          </a:p>
        </p:txBody>
      </p:sp>
    </p:spTree>
    <p:extLst>
      <p:ext uri="{BB962C8B-B14F-4D97-AF65-F5344CB8AC3E}">
        <p14:creationId xmlns:p14="http://schemas.microsoft.com/office/powerpoint/2010/main" val="829782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5FFDC-35CE-166B-495F-A577ECD877B1}"/>
            </a:ext>
          </a:extLst>
        </p:cNvPr>
        <p:cNvGrpSpPr/>
        <p:nvPr/>
      </p:nvGrpSpPr>
      <p:grpSpPr>
        <a:xfrm>
          <a:off x="0" y="0"/>
          <a:ext cx="0" cy="0"/>
          <a:chOff x="0" y="0"/>
          <a:chExt cx="0" cy="0"/>
        </a:xfrm>
      </p:grpSpPr>
      <p:sp>
        <p:nvSpPr>
          <p:cNvPr id="12" name="Espace réservé de la date 11">
            <a:extLst>
              <a:ext uri="{FF2B5EF4-FFF2-40B4-BE49-F238E27FC236}">
                <a16:creationId xmlns:a16="http://schemas.microsoft.com/office/drawing/2014/main" id="{0ABB47F7-8DE5-F81F-C48E-454DDFAB1509}"/>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2B16B2D3-62A4-75D3-C837-F34E2348504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C35E1AD2-C98C-EE5B-8547-40EB11D6EE2F}"/>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11" name="Image 10" descr="Une image contenant Visage humain, sourire, dessin, homme&#10;&#10;Le contenu généré par l’IA peut être incorrect.">
            <a:extLst>
              <a:ext uri="{FF2B5EF4-FFF2-40B4-BE49-F238E27FC236}">
                <a16:creationId xmlns:a16="http://schemas.microsoft.com/office/drawing/2014/main" id="{BE00EE05-9359-0A9C-D9EB-7E6187D62D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223" y="265814"/>
            <a:ext cx="1648047" cy="1648047"/>
          </a:xfrm>
          <a:prstGeom prst="rect">
            <a:avLst/>
          </a:prstGeom>
        </p:spPr>
      </p:pic>
      <p:sp>
        <p:nvSpPr>
          <p:cNvPr id="15" name="ZoneTexte 14">
            <a:extLst>
              <a:ext uri="{FF2B5EF4-FFF2-40B4-BE49-F238E27FC236}">
                <a16:creationId xmlns:a16="http://schemas.microsoft.com/office/drawing/2014/main" id="{8D504543-F9E7-EC78-C710-85CE5B246A05}"/>
              </a:ext>
            </a:extLst>
          </p:cNvPr>
          <p:cNvSpPr txBox="1"/>
          <p:nvPr/>
        </p:nvSpPr>
        <p:spPr>
          <a:xfrm>
            <a:off x="1799270" y="948658"/>
            <a:ext cx="7840916" cy="830997"/>
          </a:xfrm>
          <a:prstGeom prst="rect">
            <a:avLst/>
          </a:prstGeom>
          <a:noFill/>
        </p:spPr>
        <p:txBody>
          <a:bodyPr wrap="square" rtlCol="0">
            <a:spAutoFit/>
          </a:bodyPr>
          <a:lstStyle/>
          <a:p>
            <a:pPr algn="ctr"/>
            <a:r>
              <a:rPr lang="fr-FR" sz="2400" dirty="0">
                <a:solidFill>
                  <a:schemeClr val="bg1"/>
                </a:solidFill>
                <a:latin typeface="Bierstadt Display" panose="020B0004020202020204" pitchFamily="34" charset="0"/>
              </a:rPr>
              <a:t>Dirigeant expérimenté, consultant partenaire, je m’appelle LAURENT BRUHL</a:t>
            </a:r>
          </a:p>
        </p:txBody>
      </p:sp>
      <p:sp>
        <p:nvSpPr>
          <p:cNvPr id="16" name="ZoneTexte 15">
            <a:extLst>
              <a:ext uri="{FF2B5EF4-FFF2-40B4-BE49-F238E27FC236}">
                <a16:creationId xmlns:a16="http://schemas.microsoft.com/office/drawing/2014/main" id="{A380DB7A-1F64-931A-909F-2C8EA9FD0AF2}"/>
              </a:ext>
            </a:extLst>
          </p:cNvPr>
          <p:cNvSpPr txBox="1"/>
          <p:nvPr/>
        </p:nvSpPr>
        <p:spPr>
          <a:xfrm>
            <a:off x="151222" y="2041378"/>
            <a:ext cx="9488963" cy="1938992"/>
          </a:xfrm>
          <a:prstGeom prst="rect">
            <a:avLst/>
          </a:prstGeom>
          <a:noFill/>
        </p:spPr>
        <p:txBody>
          <a:bodyPr wrap="square" rtlCol="0">
            <a:spAutoFit/>
          </a:bodyPr>
          <a:lstStyle/>
          <a:p>
            <a:r>
              <a:rPr lang="fr-FR" sz="2000" dirty="0">
                <a:solidFill>
                  <a:schemeClr val="bg1"/>
                </a:solidFill>
                <a:latin typeface="Bierstadt Display" panose="020B0004020202020204" pitchFamily="34" charset="0"/>
              </a:rPr>
              <a:t>Mon travail qui illumine mes journées, consiste à </a:t>
            </a:r>
            <a:r>
              <a:rPr lang="fr-FR" sz="2000" b="1" dirty="0">
                <a:solidFill>
                  <a:srgbClr val="D8B258"/>
                </a:solidFill>
                <a:latin typeface="Bierstadt Display" panose="020B0004020202020204" pitchFamily="34" charset="0"/>
              </a:rPr>
              <a:t>identifier</a:t>
            </a:r>
            <a:r>
              <a:rPr lang="fr-FR" sz="2000" dirty="0">
                <a:solidFill>
                  <a:schemeClr val="bg1"/>
                </a:solidFill>
                <a:latin typeface="Bierstadt Display" panose="020B0004020202020204" pitchFamily="34" charset="0"/>
              </a:rPr>
              <a:t>, </a:t>
            </a:r>
            <a:r>
              <a:rPr lang="fr-FR" sz="2000" b="1" dirty="0">
                <a:solidFill>
                  <a:srgbClr val="D8B258"/>
                </a:solidFill>
                <a:latin typeface="Bierstadt Display" panose="020B0004020202020204" pitchFamily="34" charset="0"/>
              </a:rPr>
              <a:t>comprendre</a:t>
            </a:r>
            <a:r>
              <a:rPr lang="fr-FR" sz="2000" dirty="0">
                <a:solidFill>
                  <a:schemeClr val="bg1"/>
                </a:solidFill>
                <a:latin typeface="Bierstadt Display" panose="020B0004020202020204" pitchFamily="34" charset="0"/>
              </a:rPr>
              <a:t> et </a:t>
            </a:r>
            <a:r>
              <a:rPr lang="fr-FR" sz="2000" b="1" dirty="0">
                <a:solidFill>
                  <a:srgbClr val="D8B258"/>
                </a:solidFill>
                <a:latin typeface="Bierstadt Display" panose="020B0004020202020204" pitchFamily="34" charset="0"/>
              </a:rPr>
              <a:t>faire évoluer</a:t>
            </a:r>
            <a:r>
              <a:rPr lang="fr-FR" sz="2000" dirty="0">
                <a:solidFill>
                  <a:schemeClr val="bg1"/>
                </a:solidFill>
                <a:latin typeface="Bierstadt Display" panose="020B0004020202020204" pitchFamily="34" charset="0"/>
              </a:rPr>
              <a:t> les comportements humains.</a:t>
            </a:r>
          </a:p>
          <a:p>
            <a:r>
              <a:rPr lang="fr-FR" sz="2000" dirty="0">
                <a:solidFill>
                  <a:schemeClr val="bg1"/>
                </a:solidFill>
                <a:latin typeface="Bierstadt Display" panose="020B0004020202020204" pitchFamily="34" charset="0"/>
              </a:rPr>
              <a:t>Mieux comprendre </a:t>
            </a:r>
            <a:r>
              <a:rPr lang="fr-FR" sz="2000" b="1" dirty="0">
                <a:solidFill>
                  <a:srgbClr val="D8B258"/>
                </a:solidFill>
                <a:latin typeface="Bierstadt Display" panose="020B0004020202020204" pitchFamily="34" charset="0"/>
              </a:rPr>
              <a:t>pourquoi</a:t>
            </a:r>
            <a:r>
              <a:rPr lang="fr-FR" sz="2000" dirty="0">
                <a:solidFill>
                  <a:schemeClr val="bg1"/>
                </a:solidFill>
                <a:latin typeface="Bierstadt Display" panose="020B0004020202020204" pitchFamily="34" charset="0"/>
              </a:rPr>
              <a:t> les êtres humains font ce qu’ils font ? </a:t>
            </a:r>
          </a:p>
          <a:p>
            <a:r>
              <a:rPr lang="fr-FR" sz="2000" b="1" dirty="0">
                <a:solidFill>
                  <a:srgbClr val="D8B258"/>
                </a:solidFill>
                <a:latin typeface="Bierstadt Display" panose="020B0004020202020204" pitchFamily="34" charset="0"/>
              </a:rPr>
              <a:t>Faire le lien </a:t>
            </a:r>
            <a:r>
              <a:rPr lang="fr-FR" sz="2000" dirty="0">
                <a:solidFill>
                  <a:schemeClr val="bg1"/>
                </a:solidFill>
                <a:latin typeface="Bierstadt Display" panose="020B0004020202020204" pitchFamily="34" charset="0"/>
              </a:rPr>
              <a:t>entre l’entreprise, les organisations et les collaborateurs afin de </a:t>
            </a:r>
            <a:r>
              <a:rPr lang="fr-FR" sz="2000" b="1" dirty="0">
                <a:solidFill>
                  <a:srgbClr val="D8B258"/>
                </a:solidFill>
                <a:latin typeface="Bierstadt Display" panose="020B0004020202020204" pitchFamily="34" charset="0"/>
              </a:rPr>
              <a:t>redonner du sens </a:t>
            </a:r>
            <a:r>
              <a:rPr lang="fr-FR" sz="2000" dirty="0">
                <a:solidFill>
                  <a:schemeClr val="bg1"/>
                </a:solidFill>
                <a:latin typeface="Bierstadt Display" panose="020B0004020202020204" pitchFamily="34" charset="0"/>
              </a:rPr>
              <a:t>et conduire les équipes, les dirigeants vers le succès. </a:t>
            </a:r>
          </a:p>
          <a:p>
            <a:r>
              <a:rPr lang="fr-FR" sz="2000" b="1" dirty="0">
                <a:solidFill>
                  <a:srgbClr val="D8B258"/>
                </a:solidFill>
                <a:latin typeface="Bierstadt Display" panose="020B0004020202020204" pitchFamily="34" charset="0"/>
              </a:rPr>
              <a:t>C’est vous accompagner et vous assister dans vos projets</a:t>
            </a:r>
          </a:p>
        </p:txBody>
      </p:sp>
      <p:grpSp>
        <p:nvGrpSpPr>
          <p:cNvPr id="20" name="Groupe 19">
            <a:extLst>
              <a:ext uri="{FF2B5EF4-FFF2-40B4-BE49-F238E27FC236}">
                <a16:creationId xmlns:a16="http://schemas.microsoft.com/office/drawing/2014/main" id="{9375F4BF-1865-93DF-C0AE-2A9630973445}"/>
              </a:ext>
            </a:extLst>
          </p:cNvPr>
          <p:cNvGrpSpPr/>
          <p:nvPr/>
        </p:nvGrpSpPr>
        <p:grpSpPr>
          <a:xfrm>
            <a:off x="1143586" y="4230068"/>
            <a:ext cx="9559258" cy="1089469"/>
            <a:chOff x="1346202" y="3923221"/>
            <a:chExt cx="9488963" cy="923330"/>
          </a:xfrm>
        </p:grpSpPr>
        <p:pic>
          <p:nvPicPr>
            <p:cNvPr id="18" name="Image 17" descr="Une image contenant Police, logo, symbole, Graphique&#10;&#10;Le contenu généré par l’IA peut être incorrect.">
              <a:extLst>
                <a:ext uri="{FF2B5EF4-FFF2-40B4-BE49-F238E27FC236}">
                  <a16:creationId xmlns:a16="http://schemas.microsoft.com/office/drawing/2014/main" id="{F0D5E322-FBA8-82C3-1F25-B52DECFDA70F}"/>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3160233" y="4011094"/>
              <a:ext cx="433567" cy="433567"/>
            </a:xfrm>
            <a:prstGeom prst="rect">
              <a:avLst/>
            </a:prstGeom>
          </p:spPr>
        </p:pic>
        <p:sp>
          <p:nvSpPr>
            <p:cNvPr id="19" name="ZoneTexte 18">
              <a:extLst>
                <a:ext uri="{FF2B5EF4-FFF2-40B4-BE49-F238E27FC236}">
                  <a16:creationId xmlns:a16="http://schemas.microsoft.com/office/drawing/2014/main" id="{2122F8A9-BD63-3CF0-C1A9-E080B799BFFB}"/>
                </a:ext>
              </a:extLst>
            </p:cNvPr>
            <p:cNvSpPr txBox="1"/>
            <p:nvPr/>
          </p:nvSpPr>
          <p:spPr>
            <a:xfrm>
              <a:off x="1346202" y="3923221"/>
              <a:ext cx="9488963" cy="923330"/>
            </a:xfrm>
            <a:prstGeom prst="rect">
              <a:avLst/>
            </a:prstGeom>
            <a:noFill/>
          </p:spPr>
          <p:txBody>
            <a:bodyPr wrap="square" rtlCol="0">
              <a:spAutoFit/>
            </a:bodyPr>
            <a:lstStyle/>
            <a:p>
              <a:r>
                <a:rPr lang="fr-FR" b="1" dirty="0">
                  <a:solidFill>
                    <a:srgbClr val="D8B258"/>
                  </a:solidFill>
                  <a:latin typeface="Bierstadt Display" panose="020B0004020202020204" pitchFamily="34" charset="0"/>
                </a:rPr>
                <a:t>Suivez moi sur            	  </a:t>
              </a:r>
              <a:r>
                <a:rPr lang="fr-FR" dirty="0">
                  <a:solidFill>
                    <a:schemeClr val="bg1"/>
                  </a:solidFill>
                  <a:latin typeface="Bierstadt Display" panose="020B0004020202020204" pitchFamily="34" charset="0"/>
                  <a:hlinkClick r:id="rId6">
                    <a:extLst>
                      <a:ext uri="{A12FA001-AC4F-418D-AE19-62706E023703}">
                        <ahyp:hlinkClr xmlns:ahyp="http://schemas.microsoft.com/office/drawing/2018/hyperlinkcolor" val="tx"/>
                      </a:ext>
                    </a:extLst>
                  </a:hlinkClick>
                </a:rPr>
                <a:t>https://www/linkedin.com/groups/16408041/</a:t>
              </a:r>
              <a:endParaRPr lang="fr-FR" dirty="0">
                <a:solidFill>
                  <a:schemeClr val="bg1"/>
                </a:solidFill>
                <a:latin typeface="Bierstadt Display" panose="020B0004020202020204" pitchFamily="34" charset="0"/>
              </a:endParaRPr>
            </a:p>
            <a:p>
              <a:r>
                <a:rPr lang="fr-FR" dirty="0">
                  <a:solidFill>
                    <a:schemeClr val="bg1"/>
                  </a:solidFill>
                  <a:latin typeface="Bierstadt Display" panose="020B0004020202020204" pitchFamily="34" charset="0"/>
                </a:rPr>
                <a:t>					  https://www.linkedin.com/in/laurentbruhl</a:t>
              </a:r>
            </a:p>
            <a:p>
              <a:endParaRPr lang="fr-FR" b="1" dirty="0">
                <a:solidFill>
                  <a:srgbClr val="D8B258"/>
                </a:solidFill>
                <a:latin typeface="Bierstadt Display" panose="020B0004020202020204" pitchFamily="34" charset="0"/>
              </a:endParaRPr>
            </a:p>
          </p:txBody>
        </p:sp>
      </p:grpSp>
      <p:grpSp>
        <p:nvGrpSpPr>
          <p:cNvPr id="24" name="Groupe 23">
            <a:extLst>
              <a:ext uri="{FF2B5EF4-FFF2-40B4-BE49-F238E27FC236}">
                <a16:creationId xmlns:a16="http://schemas.microsoft.com/office/drawing/2014/main" id="{007DBF16-2BD8-6882-0157-6EFA239ACD9F}"/>
              </a:ext>
            </a:extLst>
          </p:cNvPr>
          <p:cNvGrpSpPr/>
          <p:nvPr/>
        </p:nvGrpSpPr>
        <p:grpSpPr>
          <a:xfrm>
            <a:off x="1203235" y="4981428"/>
            <a:ext cx="8153416" cy="414920"/>
            <a:chOff x="1203235" y="5105328"/>
            <a:chExt cx="8153416" cy="414920"/>
          </a:xfrm>
        </p:grpSpPr>
        <p:sp>
          <p:nvSpPr>
            <p:cNvPr id="21" name="ZoneTexte 20">
              <a:extLst>
                <a:ext uri="{FF2B5EF4-FFF2-40B4-BE49-F238E27FC236}">
                  <a16:creationId xmlns:a16="http://schemas.microsoft.com/office/drawing/2014/main" id="{C4106601-62F6-B999-CC0E-9E611F3FACDE}"/>
                </a:ext>
              </a:extLst>
            </p:cNvPr>
            <p:cNvSpPr txBox="1"/>
            <p:nvPr/>
          </p:nvSpPr>
          <p:spPr>
            <a:xfrm>
              <a:off x="1203235" y="5119013"/>
              <a:ext cx="8153416" cy="369332"/>
            </a:xfrm>
            <a:prstGeom prst="rect">
              <a:avLst/>
            </a:prstGeom>
            <a:noFill/>
          </p:spPr>
          <p:txBody>
            <a:bodyPr wrap="square" rtlCol="0">
              <a:spAutoFit/>
            </a:bodyPr>
            <a:lstStyle/>
            <a:p>
              <a:r>
                <a:rPr lang="fr-FR" dirty="0">
                  <a:solidFill>
                    <a:schemeClr val="bg1"/>
                  </a:solidFill>
                </a:rPr>
                <a:t>Si vous souhaitez soutenir mon travail ou si vous l’ appréciez , merci de </a:t>
              </a:r>
            </a:p>
          </p:txBody>
        </p:sp>
        <p:pic>
          <p:nvPicPr>
            <p:cNvPr id="23" name="Image 22" descr="Une image contenant logo, clipart, symbole, Graphique&#10;&#10;Le contenu généré par l’IA peut être incorrect.">
              <a:extLst>
                <a:ext uri="{FF2B5EF4-FFF2-40B4-BE49-F238E27FC236}">
                  <a16:creationId xmlns:a16="http://schemas.microsoft.com/office/drawing/2014/main" id="{2228CCE5-4D6B-8579-92E1-282AFF6C4DFF}"/>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8297666" y="5105328"/>
              <a:ext cx="414176" cy="414920"/>
            </a:xfrm>
            <a:prstGeom prst="rect">
              <a:avLst/>
            </a:prstGeom>
          </p:spPr>
        </p:pic>
      </p:grpSp>
      <p:sp>
        <p:nvSpPr>
          <p:cNvPr id="26" name="ZoneTexte 25">
            <a:extLst>
              <a:ext uri="{FF2B5EF4-FFF2-40B4-BE49-F238E27FC236}">
                <a16:creationId xmlns:a16="http://schemas.microsoft.com/office/drawing/2014/main" id="{809E505D-0B28-E52B-CD01-DA0DA074829C}"/>
              </a:ext>
            </a:extLst>
          </p:cNvPr>
          <p:cNvSpPr txBox="1"/>
          <p:nvPr/>
        </p:nvSpPr>
        <p:spPr>
          <a:xfrm>
            <a:off x="2156620" y="5457219"/>
            <a:ext cx="5892227" cy="830997"/>
          </a:xfrm>
          <a:prstGeom prst="rect">
            <a:avLst/>
          </a:prstGeom>
          <a:noFill/>
        </p:spPr>
        <p:txBody>
          <a:bodyPr wrap="square" rtlCol="0">
            <a:spAutoFit/>
          </a:bodyPr>
          <a:lstStyle/>
          <a:p>
            <a:r>
              <a:rPr lang="fr-FR" sz="1600" b="1" dirty="0">
                <a:solidFill>
                  <a:srgbClr val="D8B258"/>
                </a:solidFill>
                <a:latin typeface="Bierstadt Display" panose="020B0004020202020204" pitchFamily="34" charset="0"/>
              </a:rPr>
              <a:t>Groupe privé LINKEDIN :	 Entrepreneurs, Dirigeants, Leaders</a:t>
            </a:r>
          </a:p>
          <a:p>
            <a:r>
              <a:rPr lang="fr-FR" sz="1600" b="1" dirty="0">
                <a:solidFill>
                  <a:srgbClr val="D8B258"/>
                </a:solidFill>
                <a:latin typeface="Bierstadt Display" panose="020B0004020202020204" pitchFamily="34" charset="0"/>
              </a:rPr>
              <a:t>Page LINKEDIN :		 Laurent Bruhl</a:t>
            </a:r>
          </a:p>
          <a:p>
            <a:r>
              <a:rPr lang="fr-FR" sz="1600" b="1" dirty="0">
                <a:solidFill>
                  <a:srgbClr val="D8B258"/>
                </a:solidFill>
                <a:latin typeface="Bierstadt Display" panose="020B0004020202020204" pitchFamily="34" charset="0"/>
              </a:rPr>
              <a:t>Site 					www.lb2ad.com</a:t>
            </a:r>
          </a:p>
        </p:txBody>
      </p:sp>
    </p:spTree>
    <p:extLst>
      <p:ext uri="{BB962C8B-B14F-4D97-AF65-F5344CB8AC3E}">
        <p14:creationId xmlns:p14="http://schemas.microsoft.com/office/powerpoint/2010/main" val="142870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AAAA9-9964-6EA1-9ED3-04ADCD9D917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839BEF7-0064-2156-F99A-138481966C69}"/>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CARTE MENTALE</a:t>
            </a:r>
          </a:p>
        </p:txBody>
      </p:sp>
      <p:sp>
        <p:nvSpPr>
          <p:cNvPr id="12" name="Espace réservé de la date 11">
            <a:extLst>
              <a:ext uri="{FF2B5EF4-FFF2-40B4-BE49-F238E27FC236}">
                <a16:creationId xmlns:a16="http://schemas.microsoft.com/office/drawing/2014/main" id="{60D50C45-314F-E689-8E4F-E8E326AC499C}"/>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C725FCE7-52C6-6837-696F-E1884D0FE99D}"/>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04B0F90A-C812-380C-A061-A1829C0C9A6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4" name="Sous-titre 2">
            <a:extLst>
              <a:ext uri="{FF2B5EF4-FFF2-40B4-BE49-F238E27FC236}">
                <a16:creationId xmlns:a16="http://schemas.microsoft.com/office/drawing/2014/main" id="{F24257E0-49DA-92C6-B88E-043ACD7734A3}"/>
              </a:ext>
            </a:extLst>
          </p:cNvPr>
          <p:cNvSpPr txBox="1">
            <a:spLocks/>
          </p:cNvSpPr>
          <p:nvPr/>
        </p:nvSpPr>
        <p:spPr>
          <a:xfrm>
            <a:off x="552362" y="900347"/>
            <a:ext cx="8785264" cy="59059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36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endParaRPr>
          </a:p>
        </p:txBody>
      </p:sp>
      <p:sp>
        <p:nvSpPr>
          <p:cNvPr id="6" name="object 7">
            <a:extLst>
              <a:ext uri="{FF2B5EF4-FFF2-40B4-BE49-F238E27FC236}">
                <a16:creationId xmlns:a16="http://schemas.microsoft.com/office/drawing/2014/main" id="{2BED7441-6D3E-5F89-B1BF-BA278F7D9959}"/>
              </a:ext>
            </a:extLst>
          </p:cNvPr>
          <p:cNvSpPr txBox="1"/>
          <p:nvPr/>
        </p:nvSpPr>
        <p:spPr>
          <a:xfrm>
            <a:off x="1799270" y="1490945"/>
            <a:ext cx="6281942" cy="369332"/>
          </a:xfrm>
          <a:prstGeom prst="rect">
            <a:avLst/>
          </a:prstGeom>
        </p:spPr>
        <p:txBody>
          <a:bodyPr vert="horz"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EIHGAG+VTCSuperMarketSale"/>
              </a:rPr>
              <a:t>ALORS VOUS DEVEZ CONNAITRE ET UTILISER </a:t>
            </a:r>
          </a:p>
        </p:txBody>
      </p:sp>
      <p:sp>
        <p:nvSpPr>
          <p:cNvPr id="3" name="object 7">
            <a:extLst>
              <a:ext uri="{FF2B5EF4-FFF2-40B4-BE49-F238E27FC236}">
                <a16:creationId xmlns:a16="http://schemas.microsoft.com/office/drawing/2014/main" id="{DD323701-B54C-F5B8-2FD2-20284EB20155}"/>
              </a:ext>
            </a:extLst>
          </p:cNvPr>
          <p:cNvSpPr txBox="1"/>
          <p:nvPr/>
        </p:nvSpPr>
        <p:spPr>
          <a:xfrm>
            <a:off x="1952977" y="2520167"/>
            <a:ext cx="6281942" cy="2215991"/>
          </a:xfrm>
          <a:prstGeom prst="rect">
            <a:avLst/>
          </a:prstGeom>
        </p:spPr>
        <p:txBody>
          <a:bodyPr vert="horz" wrap="square" lIns="0" tIns="0" rIns="0" bIns="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UNE METHODE DE VISUALISATION, UNE TECHNIQUE DE REPRESENTATION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fr-FR" sz="2400" dirty="0">
              <a:solidFill>
                <a:schemeClr val="bg1"/>
              </a:solidFill>
              <a:latin typeface="Bierstadt Display" panose="020B0004020202020204" pitchFamily="34" charset="0"/>
              <a:cs typeface="EIHGAG+VTCSuperMarketSale"/>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LA CARTE MENTALE </a:t>
            </a:r>
          </a:p>
          <a:p>
            <a:pPr marL="0" marR="0" lvl="0" indent="0" algn="ctr" defTabSz="914400" rtl="0" eaLnBrk="1" fontAlgn="auto" latinLnBrk="0" hangingPunct="1">
              <a:lnSpc>
                <a:spcPct val="100000"/>
              </a:lnSpc>
              <a:spcBef>
                <a:spcPts val="0"/>
              </a:spcBef>
              <a:spcAft>
                <a:spcPts val="0"/>
              </a:spcAft>
              <a:buClrTx/>
              <a:buSzTx/>
              <a:buFontTx/>
              <a:buNone/>
              <a:tabLst/>
              <a:defRPr/>
            </a:pPr>
            <a:r>
              <a:rPr lang="fr-FR" sz="2400" b="1" dirty="0">
                <a:solidFill>
                  <a:schemeClr val="bg1"/>
                </a:solidFill>
                <a:latin typeface="Bierstadt Display" panose="020B0004020202020204" pitchFamily="34" charset="0"/>
                <a:cs typeface="EIHGAG+VTCSuperMarketSale"/>
              </a:rPr>
              <a:t>Ou</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MIND MAPPING (en anglais)</a:t>
            </a:r>
          </a:p>
        </p:txBody>
      </p:sp>
    </p:spTree>
    <p:extLst>
      <p:ext uri="{BB962C8B-B14F-4D97-AF65-F5344CB8AC3E}">
        <p14:creationId xmlns:p14="http://schemas.microsoft.com/office/powerpoint/2010/main" val="1583789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C8E20-0C8D-B98C-F523-3303158308E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F52B576-3BD6-FF4D-C47C-EAD3A226850A}"/>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F5CF103A-4D01-1966-DB5C-5405776B77EA}"/>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C18DBA77-32DA-9CB3-A47E-3FC2B9F91C83}"/>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F7CF42D9-4215-1942-FAC7-B0301325F70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4" name="Sous-titre 2">
            <a:extLst>
              <a:ext uri="{FF2B5EF4-FFF2-40B4-BE49-F238E27FC236}">
                <a16:creationId xmlns:a16="http://schemas.microsoft.com/office/drawing/2014/main" id="{F3A64EF1-5243-2F15-3307-5600554DC50B}"/>
              </a:ext>
            </a:extLst>
          </p:cNvPr>
          <p:cNvSpPr txBox="1">
            <a:spLocks/>
          </p:cNvSpPr>
          <p:nvPr/>
        </p:nvSpPr>
        <p:spPr>
          <a:xfrm>
            <a:off x="552362" y="900347"/>
            <a:ext cx="8785264" cy="59059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6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DE QUOI PARLE T-ON ?</a:t>
            </a:r>
          </a:p>
        </p:txBody>
      </p:sp>
      <p:sp>
        <p:nvSpPr>
          <p:cNvPr id="5" name="object 7">
            <a:extLst>
              <a:ext uri="{FF2B5EF4-FFF2-40B4-BE49-F238E27FC236}">
                <a16:creationId xmlns:a16="http://schemas.microsoft.com/office/drawing/2014/main" id="{5DB46312-78FD-CD39-C012-750580BC36E9}"/>
              </a:ext>
            </a:extLst>
          </p:cNvPr>
          <p:cNvSpPr txBox="1"/>
          <p:nvPr/>
        </p:nvSpPr>
        <p:spPr>
          <a:xfrm>
            <a:off x="464680" y="2075720"/>
            <a:ext cx="9117731" cy="2154436"/>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Une carte mentale est un moyen simple de développer ses idées de manière organique, sans se soucier de l'ordre ni de la structure.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Elle permet d'organiser visuellement ses idées pour faciliter l'analyse et la mémorisation.</a:t>
            </a:r>
            <a:endParaRPr kumimoji="0" lang="fr-FR" sz="2800" b="1"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endParaRPr>
          </a:p>
        </p:txBody>
      </p:sp>
      <p:sp>
        <p:nvSpPr>
          <p:cNvPr id="8" name="ZoneTexte 7">
            <a:extLst>
              <a:ext uri="{FF2B5EF4-FFF2-40B4-BE49-F238E27FC236}">
                <a16:creationId xmlns:a16="http://schemas.microsoft.com/office/drawing/2014/main" id="{D75F7DEB-F0A0-CB0D-D070-BB39228B3352}"/>
              </a:ext>
            </a:extLst>
          </p:cNvPr>
          <p:cNvSpPr txBox="1"/>
          <p:nvPr/>
        </p:nvSpPr>
        <p:spPr>
          <a:xfrm>
            <a:off x="1995564" y="5546929"/>
            <a:ext cx="6021094" cy="584775"/>
          </a:xfrm>
          <a:prstGeom prst="rect">
            <a:avLst/>
          </a:prstGeom>
          <a:noFill/>
        </p:spPr>
        <p:txBody>
          <a:bodyPr wrap="square">
            <a:spAutoFit/>
          </a:bodyPr>
          <a:lstStyle/>
          <a:p>
            <a:pPr lvl="0" defTabSz="914400">
              <a:defRPr/>
            </a:pPr>
            <a:r>
              <a:rPr lang="fr-FR" sz="3200" b="1" dirty="0">
                <a:solidFill>
                  <a:srgbClr val="D8B258"/>
                </a:solidFill>
                <a:latin typeface="Bierstadt Display" panose="020B0004020202020204" pitchFamily="34" charset="0"/>
                <a:cs typeface="EIHGAG+VTCSuperMarketSale"/>
              </a:rPr>
              <a:t>LE VISUEL, LE SENS, LA VALEUR.</a:t>
            </a:r>
            <a:endParaRPr lang="fr-FR" sz="3200" b="1" dirty="0">
              <a:solidFill>
                <a:prstClr val="white"/>
              </a:solidFill>
              <a:latin typeface="Bierstadt Display" panose="020B0004020202020204" pitchFamily="34" charset="0"/>
              <a:cs typeface="EIHGAG+VTCSuperMarketSale"/>
            </a:endParaRPr>
          </a:p>
        </p:txBody>
      </p:sp>
      <p:sp>
        <p:nvSpPr>
          <p:cNvPr id="10" name="ZoneTexte 9">
            <a:extLst>
              <a:ext uri="{FF2B5EF4-FFF2-40B4-BE49-F238E27FC236}">
                <a16:creationId xmlns:a16="http://schemas.microsoft.com/office/drawing/2014/main" id="{319489BD-D0C0-5862-50F7-AC866CEBF557}"/>
              </a:ext>
            </a:extLst>
          </p:cNvPr>
          <p:cNvSpPr txBox="1"/>
          <p:nvPr/>
        </p:nvSpPr>
        <p:spPr>
          <a:xfrm>
            <a:off x="2101269" y="4962154"/>
            <a:ext cx="5473873"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prstClr val="white"/>
                </a:solidFill>
                <a:effectLst/>
                <a:uLnTx/>
                <a:uFillTx/>
                <a:latin typeface="Bierstadt Display" panose="020B0004020202020204" pitchFamily="34" charset="0"/>
                <a:ea typeface="+mn-ea"/>
                <a:cs typeface="EIHGAG+VTCSuperMarketSale"/>
              </a:rPr>
              <a:t>UNE CARTE MENTALE C’EST</a:t>
            </a:r>
          </a:p>
        </p:txBody>
      </p:sp>
    </p:spTree>
    <p:extLst>
      <p:ext uri="{BB962C8B-B14F-4D97-AF65-F5344CB8AC3E}">
        <p14:creationId xmlns:p14="http://schemas.microsoft.com/office/powerpoint/2010/main" val="504563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74780-C6F6-883F-963F-DC95974DC60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40A9255-41EC-4B4C-2677-315B04B44F37}"/>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4D0409E2-475A-3C1E-14B5-5062C69174D5}"/>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71A48068-594A-D034-1833-0887E6B7C03E}"/>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18DF176F-6977-35DE-98A4-EC9866A647B5}"/>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7" name="Image 6">
            <a:extLst>
              <a:ext uri="{FF2B5EF4-FFF2-40B4-BE49-F238E27FC236}">
                <a16:creationId xmlns:a16="http://schemas.microsoft.com/office/drawing/2014/main" id="{3F2F98B0-F2CC-6FDE-7323-9D3C85ED4306}"/>
              </a:ext>
            </a:extLst>
          </p:cNvPr>
          <p:cNvPicPr>
            <a:picLocks noChangeAspect="1"/>
          </p:cNvPicPr>
          <p:nvPr/>
        </p:nvPicPr>
        <p:blipFill>
          <a:blip r:embed="rId3"/>
          <a:stretch>
            <a:fillRect/>
          </a:stretch>
        </p:blipFill>
        <p:spPr>
          <a:xfrm>
            <a:off x="893139" y="1266824"/>
            <a:ext cx="7950235" cy="5013065"/>
          </a:xfrm>
          <a:prstGeom prst="rect">
            <a:avLst/>
          </a:prstGeom>
        </p:spPr>
      </p:pic>
    </p:spTree>
    <p:extLst>
      <p:ext uri="{BB962C8B-B14F-4D97-AF65-F5344CB8AC3E}">
        <p14:creationId xmlns:p14="http://schemas.microsoft.com/office/powerpoint/2010/main" val="3013898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E9661-837B-3798-EBF9-167A86C0922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CBD254E-A9FC-E6BF-5FB6-AA3CBBC10E2E}"/>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2AD7C244-161E-027A-9F79-A8E565184436}"/>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6D3D74DD-9658-ECF8-10EF-F809473B24BB}"/>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07CA8BF5-BEC3-6A61-65D3-85188833865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4" name="Sous-titre 2">
            <a:extLst>
              <a:ext uri="{FF2B5EF4-FFF2-40B4-BE49-F238E27FC236}">
                <a16:creationId xmlns:a16="http://schemas.microsoft.com/office/drawing/2014/main" id="{DB32AD31-D144-EB3E-5198-4F3CB45959DE}"/>
              </a:ext>
            </a:extLst>
          </p:cNvPr>
          <p:cNvSpPr txBox="1">
            <a:spLocks/>
          </p:cNvSpPr>
          <p:nvPr/>
        </p:nvSpPr>
        <p:spPr>
          <a:xfrm>
            <a:off x="552362" y="900347"/>
            <a:ext cx="8785264" cy="59059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fr-FR" sz="3600" b="1" i="0" u="none" strike="noStrike" kern="1200" cap="none" spc="0" normalizeH="0" baseline="0" noProof="0" dirty="0">
                <a:ln>
                  <a:noFill/>
                </a:ln>
                <a:solidFill>
                  <a:srgbClr val="D8B258"/>
                </a:solidFill>
                <a:effectLst/>
                <a:uLnTx/>
                <a:uFillTx/>
                <a:latin typeface="Bierstadt Display" panose="020B0004020202020204" pitchFamily="34" charset="0"/>
                <a:ea typeface="Verdana" panose="020B0604030504040204" pitchFamily="34" charset="0"/>
                <a:cs typeface="+mn-cs"/>
              </a:rPr>
              <a:t>SA REPRESENTATION</a:t>
            </a:r>
          </a:p>
        </p:txBody>
      </p:sp>
      <p:sp>
        <p:nvSpPr>
          <p:cNvPr id="5" name="object 7">
            <a:extLst>
              <a:ext uri="{FF2B5EF4-FFF2-40B4-BE49-F238E27FC236}">
                <a16:creationId xmlns:a16="http://schemas.microsoft.com/office/drawing/2014/main" id="{B707893B-A531-F3C0-4795-249785A84F96}"/>
              </a:ext>
            </a:extLst>
          </p:cNvPr>
          <p:cNvSpPr txBox="1"/>
          <p:nvPr/>
        </p:nvSpPr>
        <p:spPr>
          <a:xfrm>
            <a:off x="688932" y="1846557"/>
            <a:ext cx="8502122" cy="4431983"/>
          </a:xfrm>
          <a:prstGeom prst="rect">
            <a:avLst/>
          </a:prstGeom>
        </p:spPr>
        <p:txBody>
          <a:bodyPr vert="horz"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C’est un </a:t>
            </a:r>
            <a:r>
              <a:rPr kumimoji="0" lang="fr-FR" sz="3200" b="1" i="0" u="sng" strike="noStrike" kern="1200" cap="none" spc="0" normalizeH="0" baseline="0" noProof="0" dirty="0">
                <a:ln>
                  <a:noFill/>
                </a:ln>
                <a:solidFill>
                  <a:srgbClr val="D8B258"/>
                </a:solidFill>
                <a:effectLst/>
                <a:uLnTx/>
                <a:uFillTx/>
                <a:latin typeface="Bierstadt Display" panose="020B0004020202020204" pitchFamily="34" charset="0"/>
                <a:ea typeface="+mn-ea"/>
                <a:cs typeface="EIHGAG+VTCSuperMarketSale"/>
              </a:rPr>
              <a:t>schéma</a:t>
            </a:r>
            <a:r>
              <a:rPr kumimoji="0" lang="fr-FR" sz="32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 organisé autour d’un concept clé aussi appelé </a:t>
            </a: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EIHGAG+VTCSuperMarketSale"/>
              </a:rPr>
              <a:t>SUJET CENTRAL </a:t>
            </a:r>
            <a:r>
              <a:rPr kumimoji="0" lang="fr-FR" sz="32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et constitué de </a:t>
            </a: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EIHGAG+VTCSuperMarketSale"/>
              </a:rPr>
              <a:t>BRANCHES PRINIPALES </a:t>
            </a:r>
            <a:r>
              <a:rPr kumimoji="0" lang="fr-FR" sz="32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nommées NŒUDS PARENTS et </a:t>
            </a: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EIHGAG+VTCSuperMarketSale"/>
              </a:rPr>
              <a:t>BRANCHES SECONDAIRES </a:t>
            </a:r>
            <a:r>
              <a:rPr kumimoji="0" lang="fr-FR" sz="320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nommées</a:t>
            </a: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EIHGAG+VTCSuperMarketSale"/>
              </a:rPr>
              <a:t> </a:t>
            </a:r>
            <a:r>
              <a:rPr kumimoji="0" lang="fr-FR" sz="32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NŒUDS ENFANTS.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32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EIHGAG+VTCSuperMarketSale"/>
              </a:rPr>
              <a:t>Le tout illustre la hiérarchie et les relations associatives entre les sujets.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32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EIHGAG+VTCSuperMarketSale"/>
              </a:rPr>
              <a:t>C’est un ARBRE DE DONNEES</a:t>
            </a:r>
          </a:p>
        </p:txBody>
      </p:sp>
    </p:spTree>
    <p:extLst>
      <p:ext uri="{BB962C8B-B14F-4D97-AF65-F5344CB8AC3E}">
        <p14:creationId xmlns:p14="http://schemas.microsoft.com/office/powerpoint/2010/main" val="4173784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3FF4F-F50A-C464-7064-27E6A102C17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5DFAA27-129D-B398-1382-C885D57B8FB6}"/>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503607DC-6E05-8C25-D924-D102E00D2665}"/>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12FC62D2-417A-95CC-0141-F5749BCCB7C0}"/>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BB9516A8-0260-90F4-4108-605B792EEB54}"/>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5" name="ZoneTexte 4">
            <a:extLst>
              <a:ext uri="{FF2B5EF4-FFF2-40B4-BE49-F238E27FC236}">
                <a16:creationId xmlns:a16="http://schemas.microsoft.com/office/drawing/2014/main" id="{725E967B-1986-1EAB-3898-E573B3D468ED}"/>
              </a:ext>
            </a:extLst>
          </p:cNvPr>
          <p:cNvSpPr txBox="1"/>
          <p:nvPr/>
        </p:nvSpPr>
        <p:spPr>
          <a:xfrm>
            <a:off x="0" y="1262390"/>
            <a:ext cx="9905999" cy="4401205"/>
          </a:xfrm>
          <a:prstGeom prst="rect">
            <a:avLst/>
          </a:prstGeom>
          <a:noFill/>
        </p:spPr>
        <p:txBody>
          <a:bodyPr wrap="square">
            <a:spAutoFit/>
          </a:bodyPr>
          <a:lstStyle/>
          <a:p>
            <a:r>
              <a:rPr lang="fr-FR" sz="2800" dirty="0">
                <a:solidFill>
                  <a:srgbClr val="D8B258"/>
                </a:solidFill>
                <a:latin typeface="Bierstadt Display" panose="020B0004020202020204" pitchFamily="34" charset="0"/>
              </a:rPr>
              <a:t>Une carte mentale est un diagramme permettant de représenter </a:t>
            </a:r>
          </a:p>
          <a:p>
            <a:pPr marL="457200" indent="-457200">
              <a:buFont typeface="Arial" panose="020B0604020202020204" pitchFamily="34" charset="0"/>
              <a:buChar char="•"/>
            </a:pPr>
            <a:r>
              <a:rPr lang="fr-FR" sz="2800" dirty="0">
                <a:solidFill>
                  <a:schemeClr val="bg1"/>
                </a:solidFill>
                <a:latin typeface="Bierstadt Display" panose="020B0004020202020204" pitchFamily="34" charset="0"/>
              </a:rPr>
              <a:t>des tâches, </a:t>
            </a:r>
          </a:p>
          <a:p>
            <a:pPr marL="457200" indent="-457200">
              <a:buFont typeface="Arial" panose="020B0604020202020204" pitchFamily="34" charset="0"/>
              <a:buChar char="•"/>
            </a:pPr>
            <a:r>
              <a:rPr lang="fr-FR" sz="2800" dirty="0">
                <a:solidFill>
                  <a:schemeClr val="bg1"/>
                </a:solidFill>
                <a:latin typeface="Bierstadt Display" panose="020B0004020202020204" pitchFamily="34" charset="0"/>
              </a:rPr>
              <a:t>des mots, </a:t>
            </a:r>
          </a:p>
          <a:p>
            <a:pPr marL="457200" indent="-457200">
              <a:buFont typeface="Arial" panose="020B0604020202020204" pitchFamily="34" charset="0"/>
              <a:buChar char="•"/>
            </a:pPr>
            <a:r>
              <a:rPr lang="fr-FR" sz="2800" dirty="0">
                <a:solidFill>
                  <a:schemeClr val="bg1"/>
                </a:solidFill>
                <a:latin typeface="Bierstadt Display" panose="020B0004020202020204" pitchFamily="34" charset="0"/>
              </a:rPr>
              <a:t>des concepts ou </a:t>
            </a:r>
          </a:p>
          <a:p>
            <a:pPr marL="457200" indent="-457200">
              <a:buFont typeface="Arial" panose="020B0604020202020204" pitchFamily="34" charset="0"/>
              <a:buChar char="•"/>
            </a:pPr>
            <a:r>
              <a:rPr lang="fr-FR" sz="2800" dirty="0">
                <a:solidFill>
                  <a:schemeClr val="bg1"/>
                </a:solidFill>
                <a:latin typeface="Bierstadt Display" panose="020B0004020202020204" pitchFamily="34" charset="0"/>
              </a:rPr>
              <a:t>des éléments </a:t>
            </a:r>
          </a:p>
          <a:p>
            <a:r>
              <a:rPr lang="fr-FR" sz="2800" b="1" dirty="0">
                <a:solidFill>
                  <a:schemeClr val="bg1"/>
                </a:solidFill>
                <a:latin typeface="Bierstadt Display" panose="020B0004020202020204" pitchFamily="34" charset="0"/>
              </a:rPr>
              <a:t>liés et organisés autour d'un concept ou d'un sujet central. </a:t>
            </a:r>
          </a:p>
          <a:p>
            <a:endParaRPr lang="fr-FR" sz="2800" dirty="0">
              <a:solidFill>
                <a:schemeClr val="bg1"/>
              </a:solidFill>
              <a:latin typeface="Bierstadt Display" panose="020B0004020202020204" pitchFamily="34" charset="0"/>
            </a:endParaRPr>
          </a:p>
          <a:p>
            <a:r>
              <a:rPr lang="fr-FR" sz="2800" dirty="0">
                <a:solidFill>
                  <a:schemeClr val="bg1"/>
                </a:solidFill>
                <a:latin typeface="Bierstadt Display" panose="020B0004020202020204" pitchFamily="34" charset="0"/>
              </a:rPr>
              <a:t>Une carte mentale peut transformer une longue liste d'informations monotones en un diagramme coloré, facile à mémoriser et très structuré, en harmonie avec le fonctionnement naturel du cerveau.</a:t>
            </a:r>
          </a:p>
        </p:txBody>
      </p:sp>
    </p:spTree>
    <p:extLst>
      <p:ext uri="{BB962C8B-B14F-4D97-AF65-F5344CB8AC3E}">
        <p14:creationId xmlns:p14="http://schemas.microsoft.com/office/powerpoint/2010/main" val="3688853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18953-DC06-093F-6331-05C4959A2EB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C5765F5-8D85-0F6F-FD9F-B68B2ED799BF}"/>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94F25908-606F-9960-CB45-226CE449D8EB}"/>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D59FC4D2-9B48-54C2-4E06-2221582CDE67}"/>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B0E6A26B-45BD-D7DA-22D7-E4667F1DC52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5" name="ZoneTexte 4">
            <a:extLst>
              <a:ext uri="{FF2B5EF4-FFF2-40B4-BE49-F238E27FC236}">
                <a16:creationId xmlns:a16="http://schemas.microsoft.com/office/drawing/2014/main" id="{398B2363-C9E8-25F6-A03A-4F4C39C951CE}"/>
              </a:ext>
            </a:extLst>
          </p:cNvPr>
          <p:cNvSpPr txBox="1"/>
          <p:nvPr/>
        </p:nvSpPr>
        <p:spPr>
          <a:xfrm>
            <a:off x="0" y="939730"/>
            <a:ext cx="9905999" cy="526297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mn-cs"/>
              </a:rPr>
              <a:t>Ecrivez sur un papier vos idées de programme de vacances.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2800" dirty="0">
                <a:solidFill>
                  <a:schemeClr val="bg1"/>
                </a:solidFill>
                <a:latin typeface="Bierstadt Display" panose="020B0004020202020204" pitchFamily="34" charset="0"/>
              </a:rPr>
              <a:t>Vous souhaitez visiter des pays, des villes, voir des monuments connus.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mn-cs"/>
              </a:rPr>
              <a:t>Il suffit de quelques instants pour parcourir la liste des lieux et des activités. Mais une fois arrivé au bout du brouillon, vous souvenez-vous encore de ce que vous avez lu au début ? </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2800" dirty="0">
              <a:solidFill>
                <a:schemeClr val="bg1"/>
              </a:solidFill>
              <a:latin typeface="Bierstadt Display" panose="020B0004020202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chemeClr val="bg1"/>
                </a:solidFill>
                <a:effectLst/>
                <a:uLnTx/>
                <a:uFillTx/>
                <a:latin typeface="Bierstadt Display" panose="020B0004020202020204" pitchFamily="34" charset="0"/>
                <a:ea typeface="+mn-ea"/>
                <a:cs typeface="+mn-cs"/>
              </a:rPr>
              <a:t>Reprenez ces mêmes informations et présentez-les sous forme de carte mentale. Vous obtiendrez ainsi une vue d'ensemble beaucoup plus rapide et pourrez retrouver les données bien plus facilement.</a:t>
            </a:r>
          </a:p>
          <a:p>
            <a:pPr marL="0" marR="0" lvl="0" indent="0" algn="ctr" defTabSz="457200" rtl="0" eaLnBrk="1" fontAlgn="auto" latinLnBrk="0" hangingPunct="1">
              <a:lnSpc>
                <a:spcPct val="100000"/>
              </a:lnSpc>
              <a:spcBef>
                <a:spcPts val="0"/>
              </a:spcBef>
              <a:spcAft>
                <a:spcPts val="0"/>
              </a:spcAft>
              <a:buClrTx/>
              <a:buSzTx/>
              <a:buFontTx/>
              <a:buNone/>
              <a:tabLst/>
              <a:defRPr/>
            </a:pPr>
            <a:r>
              <a:rPr lang="fr-FR" sz="2800" b="1" dirty="0">
                <a:solidFill>
                  <a:srgbClr val="D8B258"/>
                </a:solidFill>
                <a:latin typeface="Bierstadt Display" panose="020B0004020202020204" pitchFamily="34" charset="0"/>
              </a:rPr>
              <a:t>Voici sur la diapo suivante,  la représentation de ce même projet sous forme de carte mentale</a:t>
            </a:r>
            <a:endParaRPr kumimoji="0" lang="fr-FR" sz="2800" b="1" i="0" u="none" strike="noStrike" kern="1200" cap="none" spc="0" normalizeH="0" baseline="0" noProof="0" dirty="0">
              <a:ln>
                <a:noFill/>
              </a:ln>
              <a:solidFill>
                <a:srgbClr val="D8B258"/>
              </a:solidFill>
              <a:effectLst/>
              <a:uLnTx/>
              <a:uFillTx/>
              <a:latin typeface="Bierstadt Display" panose="020B0004020202020204" pitchFamily="34" charset="0"/>
              <a:ea typeface="+mn-ea"/>
              <a:cs typeface="+mn-cs"/>
            </a:endParaRPr>
          </a:p>
        </p:txBody>
      </p:sp>
    </p:spTree>
    <p:extLst>
      <p:ext uri="{BB962C8B-B14F-4D97-AF65-F5344CB8AC3E}">
        <p14:creationId xmlns:p14="http://schemas.microsoft.com/office/powerpoint/2010/main" val="921459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EF171-5A58-A60E-3DA9-0BB7AEDEBDB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90340A6-FF7A-DCC5-F58F-B606BC833207}"/>
              </a:ext>
            </a:extLst>
          </p:cNvPr>
          <p:cNvSpPr>
            <a:spLocks noGrp="1"/>
          </p:cNvSpPr>
          <p:nvPr>
            <p:ph type="ctrTitle"/>
          </p:nvPr>
        </p:nvSpPr>
        <p:spPr>
          <a:xfrm>
            <a:off x="893140" y="161917"/>
            <a:ext cx="8155172" cy="820950"/>
          </a:xfrm>
        </p:spPr>
        <p:txBody>
          <a:bodyPr>
            <a:normAutofit/>
          </a:bodyPr>
          <a:lstStyle/>
          <a:p>
            <a:r>
              <a:rPr lang="fr-FR" sz="3200" dirty="0">
                <a:latin typeface="Verdana" panose="020B0604030504040204" pitchFamily="34" charset="0"/>
                <a:ea typeface="Verdana" panose="020B0604030504040204" pitchFamily="34" charset="0"/>
              </a:rPr>
              <a:t>LA CARTE MENTALE</a:t>
            </a:r>
          </a:p>
        </p:txBody>
      </p:sp>
      <p:sp>
        <p:nvSpPr>
          <p:cNvPr id="12" name="Espace réservé de la date 11">
            <a:extLst>
              <a:ext uri="{FF2B5EF4-FFF2-40B4-BE49-F238E27FC236}">
                <a16:creationId xmlns:a16="http://schemas.microsoft.com/office/drawing/2014/main" id="{4F3235A8-595F-F671-9C46-85D92A86C484}"/>
              </a:ext>
            </a:extLst>
          </p:cNvPr>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C0F264F-E968-4E5D-B88C-BAA41E9B754D}" type="datetime1">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20/12/2025</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
        <p:nvSpPr>
          <p:cNvPr id="13" name="Espace réservé du pied de page 12">
            <a:extLst>
              <a:ext uri="{FF2B5EF4-FFF2-40B4-BE49-F238E27FC236}">
                <a16:creationId xmlns:a16="http://schemas.microsoft.com/office/drawing/2014/main" id="{81CB1CE6-B307-F7D5-738D-34D9C4029701}"/>
              </a:ext>
            </a:extLst>
          </p:cNvPr>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rPr>
              <a:t>Tous droits de reproduction réservés. Reproduction interdite sans autorisation de LB2AD  https://lb2ad.com</a:t>
            </a:r>
            <a:endParaRPr kumimoji="0" lang="fr-FR" sz="1200" b="1" i="0" u="none" strike="noStrike" kern="1200" cap="none" spc="0" normalizeH="0" baseline="0" noProof="0" dirty="0">
              <a:ln>
                <a:noFill/>
              </a:ln>
              <a:solidFill>
                <a:prstClr val="black">
                  <a:tint val="82000"/>
                </a:prstClr>
              </a:solidFill>
              <a:effectLst/>
              <a:uLnTx/>
              <a:uFillTx/>
              <a:latin typeface="Aptos" panose="02110004020202020204"/>
              <a:ea typeface="+mn-ea"/>
              <a:cs typeface="+mn-cs"/>
            </a:endParaRPr>
          </a:p>
        </p:txBody>
      </p:sp>
      <p:sp>
        <p:nvSpPr>
          <p:cNvPr id="14" name="Espace réservé du numéro de diapositive 13">
            <a:extLst>
              <a:ext uri="{FF2B5EF4-FFF2-40B4-BE49-F238E27FC236}">
                <a16:creationId xmlns:a16="http://schemas.microsoft.com/office/drawing/2014/main" id="{1C5117E5-6E26-72DB-B440-E7211BA622E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0C9FE73-AC0A-482E-93F9-E7E9FBBE7152}" type="slidenum">
              <a:rPr kumimoji="0" lang="fr-FR" sz="1200" b="1"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fr-FR" sz="1200" b="1"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pic>
        <p:nvPicPr>
          <p:cNvPr id="3" name="Image 2">
            <a:extLst>
              <a:ext uri="{FF2B5EF4-FFF2-40B4-BE49-F238E27FC236}">
                <a16:creationId xmlns:a16="http://schemas.microsoft.com/office/drawing/2014/main" id="{30DE12E8-38D2-B3D4-8FE6-C3BD1D037A63}"/>
              </a:ext>
            </a:extLst>
          </p:cNvPr>
          <p:cNvPicPr>
            <a:picLocks noChangeAspect="1"/>
          </p:cNvPicPr>
          <p:nvPr/>
        </p:nvPicPr>
        <p:blipFill>
          <a:blip r:embed="rId3"/>
          <a:stretch>
            <a:fillRect/>
          </a:stretch>
        </p:blipFill>
        <p:spPr>
          <a:xfrm>
            <a:off x="-2041994" y="1541004"/>
            <a:ext cx="11683479" cy="3957922"/>
          </a:xfrm>
          <a:prstGeom prst="rect">
            <a:avLst/>
          </a:prstGeom>
        </p:spPr>
      </p:pic>
    </p:spTree>
    <p:extLst>
      <p:ext uri="{BB962C8B-B14F-4D97-AF65-F5344CB8AC3E}">
        <p14:creationId xmlns:p14="http://schemas.microsoft.com/office/powerpoint/2010/main" val="42442674"/>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1048</TotalTime>
  <Words>2706</Words>
  <Application>Microsoft Office PowerPoint</Application>
  <PresentationFormat>Format A4 (210 x 297 mm)</PresentationFormat>
  <Paragraphs>389</Paragraphs>
  <Slides>29</Slides>
  <Notes>29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29</vt:i4>
      </vt:variant>
    </vt:vector>
  </HeadingPairs>
  <TitlesOfParts>
    <vt:vector size="37" baseType="lpstr">
      <vt:lpstr>Aptos</vt:lpstr>
      <vt:lpstr>Aptos Display</vt:lpstr>
      <vt:lpstr>Arial</vt:lpstr>
      <vt:lpstr>Bierstadt Display</vt:lpstr>
      <vt:lpstr>Montserrat</vt:lpstr>
      <vt:lpstr>Verdana</vt:lpstr>
      <vt:lpstr>Wingdings</vt:lpstr>
      <vt:lpstr>Thème Office</vt:lpstr>
      <vt:lpstr>BONJOUR</vt:lpstr>
      <vt:lpstr>CARTE MENTALE</vt:lpstr>
      <vt:lpstr>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LA CARTE MENTALE</vt:lpstr>
      <vt:lpstr>POUR EN SAVOIR PLUS…</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LAURENT BRUHL</dc:creator>
  <cp:lastModifiedBy>LAURENT BRUHL</cp:lastModifiedBy>
  <cp:revision>26</cp:revision>
  <cp:lastPrinted>2024-10-07T15:36:56Z</cp:lastPrinted>
  <dcterms:created xsi:type="dcterms:W3CDTF">2024-10-07T15:18:45Z</dcterms:created>
  <dcterms:modified xsi:type="dcterms:W3CDTF">2025-12-20T06:18:02Z</dcterms:modified>
</cp:coreProperties>
</file>