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3" d="100"/>
          <a:sy n="73" d="100"/>
        </p:scale>
        <p:origin x="108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206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Shape 2"/>
          <p:cNvSpPr/>
          <p:nvPr/>
        </p:nvSpPr>
        <p:spPr>
          <a:xfrm>
            <a:off x="457200" y="457200"/>
            <a:ext cx="1371600" cy="50292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</a:rPr>
              <a:t>2026</a:t>
            </a:r>
            <a:endParaRPr lang="fr-FR" sz="2200" noProof="0" dirty="0"/>
          </a:p>
        </p:txBody>
      </p:sp>
      <p:sp>
        <p:nvSpPr>
          <p:cNvPr id="6" name="Text 4"/>
          <p:cNvSpPr/>
          <p:nvPr/>
        </p:nvSpPr>
        <p:spPr>
          <a:xfrm>
            <a:off x="384048" y="1188720"/>
            <a:ext cx="837590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3600" b="1" kern="0" spc="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ANNÉE À MULTIPLES ENJEUX</a:t>
            </a:r>
            <a:endParaRPr lang="fr-FR" sz="3600" noProof="0" dirty="0"/>
          </a:p>
        </p:txBody>
      </p:sp>
      <p:sp>
        <p:nvSpPr>
          <p:cNvPr id="7" name="Text 5"/>
          <p:cNvSpPr/>
          <p:nvPr/>
        </p:nvSpPr>
        <p:spPr>
          <a:xfrm>
            <a:off x="384048" y="1828800"/>
            <a:ext cx="837590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3600" b="1" kern="0" spc="100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RH ET LES DIRIGEANTS</a:t>
            </a:r>
            <a:endParaRPr lang="fr-FR" sz="3600" noProof="0" dirty="0"/>
          </a:p>
        </p:txBody>
      </p:sp>
      <p:sp>
        <p:nvSpPr>
          <p:cNvPr id="8" name="Shape 6"/>
          <p:cNvSpPr/>
          <p:nvPr/>
        </p:nvSpPr>
        <p:spPr>
          <a:xfrm>
            <a:off x="384048" y="2606040"/>
            <a:ext cx="5029200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9" name="Text 7"/>
          <p:cNvSpPr/>
          <p:nvPr/>
        </p:nvSpPr>
        <p:spPr>
          <a:xfrm>
            <a:off x="384048" y="2788920"/>
            <a:ext cx="6217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6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voit arriver de nombreux changements impactant</a:t>
            </a:r>
            <a:endParaRPr lang="fr-FR" sz="1600" noProof="0" dirty="0"/>
          </a:p>
          <a:p>
            <a:pPr marL="0" indent="0" algn="l">
              <a:buNone/>
            </a:pPr>
            <a:r>
              <a:rPr lang="fr-FR" sz="16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l'entreprise dans le domaine des Ressources Humaines.</a:t>
            </a:r>
            <a:endParaRPr lang="fr-FR" sz="1600" noProof="0" dirty="0"/>
          </a:p>
        </p:txBody>
      </p:sp>
      <p:sp>
        <p:nvSpPr>
          <p:cNvPr id="10" name="Text 8"/>
          <p:cNvSpPr/>
          <p:nvPr/>
        </p:nvSpPr>
        <p:spPr>
          <a:xfrm>
            <a:off x="6858000" y="43891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FR" sz="20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LB2AD</a:t>
            </a:r>
            <a:endParaRPr lang="fr-FR" sz="2000" noProof="0" dirty="0"/>
          </a:p>
        </p:txBody>
      </p:sp>
      <p:sp>
        <p:nvSpPr>
          <p:cNvPr id="11" name="Text 9"/>
          <p:cNvSpPr/>
          <p:nvPr/>
        </p:nvSpPr>
        <p:spPr>
          <a:xfrm>
            <a:off x="5029200" y="46634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FR" sz="95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Assistance · Accompagnement · Dirigeants</a:t>
            </a:r>
            <a:endParaRPr lang="fr-FR" sz="950" noProof="0" dirty="0"/>
          </a:p>
        </p:txBody>
      </p:sp>
      <p:sp>
        <p:nvSpPr>
          <p:cNvPr id="12" name="Shape 10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800"/>
    </mc:Choice>
    <mc:Fallback xmlns="">
      <p:transition spd="slow" advClick="0" advTm="58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8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PROPOSITION</a:t>
            </a:r>
            <a:endParaRPr lang="fr-FR" sz="2800" noProof="0" dirty="0"/>
          </a:p>
        </p:txBody>
      </p:sp>
      <p:sp>
        <p:nvSpPr>
          <p:cNvPr id="5" name="Text 3"/>
          <p:cNvSpPr/>
          <p:nvPr/>
        </p:nvSpPr>
        <p:spPr>
          <a:xfrm>
            <a:off x="384048" y="1078992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devis est établi selon :</a:t>
            </a:r>
            <a:endParaRPr lang="fr-FR" sz="1500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536192"/>
            <a:ext cx="5943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Shape 5"/>
          <p:cNvSpPr/>
          <p:nvPr/>
        </p:nvSpPr>
        <p:spPr>
          <a:xfrm>
            <a:off x="384048" y="1536192"/>
            <a:ext cx="73152" cy="384048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594360" y="1536192"/>
            <a:ext cx="5669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taille de votre entreprise</a:t>
            </a:r>
            <a:endParaRPr lang="fr-FR" sz="1300" noProof="0" dirty="0"/>
          </a:p>
        </p:txBody>
      </p:sp>
      <p:sp>
        <p:nvSpPr>
          <p:cNvPr id="9" name="Shape 7"/>
          <p:cNvSpPr/>
          <p:nvPr/>
        </p:nvSpPr>
        <p:spPr>
          <a:xfrm>
            <a:off x="384048" y="2011680"/>
            <a:ext cx="5943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Shape 8"/>
          <p:cNvSpPr/>
          <p:nvPr/>
        </p:nvSpPr>
        <p:spPr>
          <a:xfrm>
            <a:off x="384048" y="2011680"/>
            <a:ext cx="73152" cy="384048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594360" y="2011680"/>
            <a:ext cx="5669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priorités et la rapidité de mise en œuvre souhaitée</a:t>
            </a:r>
            <a:endParaRPr lang="fr-FR" sz="1300" noProof="0" dirty="0"/>
          </a:p>
        </p:txBody>
      </p:sp>
      <p:sp>
        <p:nvSpPr>
          <p:cNvPr id="12" name="Text 10"/>
          <p:cNvSpPr/>
          <p:nvPr/>
        </p:nvSpPr>
        <p:spPr>
          <a:xfrm>
            <a:off x="384048" y="2633472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prestation inclut :</a:t>
            </a:r>
            <a:endParaRPr lang="fr-FR" sz="1500" noProof="0" dirty="0"/>
          </a:p>
        </p:txBody>
      </p:sp>
      <p:sp>
        <p:nvSpPr>
          <p:cNvPr id="13" name="Shape 11"/>
          <p:cNvSpPr/>
          <p:nvPr/>
        </p:nvSpPr>
        <p:spPr>
          <a:xfrm>
            <a:off x="384048" y="3090672"/>
            <a:ext cx="1965960" cy="1508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Shape 12"/>
          <p:cNvSpPr/>
          <p:nvPr/>
        </p:nvSpPr>
        <p:spPr>
          <a:xfrm>
            <a:off x="384048" y="3090672"/>
            <a:ext cx="19659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384048" y="3090672"/>
            <a:ext cx="19659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GUIDES</a:t>
            </a:r>
            <a:endParaRPr lang="fr-FR" sz="1400" noProof="0" dirty="0"/>
          </a:p>
        </p:txBody>
      </p:sp>
      <p:sp>
        <p:nvSpPr>
          <p:cNvPr id="16" name="Shape 14"/>
          <p:cNvSpPr/>
          <p:nvPr/>
        </p:nvSpPr>
        <p:spPr>
          <a:xfrm>
            <a:off x="2532888" y="3090672"/>
            <a:ext cx="1965960" cy="1508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2532888" y="3090672"/>
            <a:ext cx="19659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2532888" y="3090672"/>
            <a:ext cx="19659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FICHES</a:t>
            </a:r>
            <a:endParaRPr lang="fr-FR" sz="1400" noProof="0" dirty="0"/>
          </a:p>
        </p:txBody>
      </p:sp>
      <p:sp>
        <p:nvSpPr>
          <p:cNvPr id="19" name="Shape 17"/>
          <p:cNvSpPr/>
          <p:nvPr/>
        </p:nvSpPr>
        <p:spPr>
          <a:xfrm>
            <a:off x="4681728" y="3090672"/>
            <a:ext cx="1965960" cy="1508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0" name="Shape 18"/>
          <p:cNvSpPr/>
          <p:nvPr/>
        </p:nvSpPr>
        <p:spPr>
          <a:xfrm>
            <a:off x="4681728" y="3090672"/>
            <a:ext cx="19659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Text 19"/>
          <p:cNvSpPr/>
          <p:nvPr/>
        </p:nvSpPr>
        <p:spPr>
          <a:xfrm>
            <a:off x="4681728" y="3090672"/>
            <a:ext cx="19659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FORMATION</a:t>
            </a:r>
            <a:endParaRPr lang="fr-FR" sz="1400" noProof="0" dirty="0"/>
          </a:p>
        </p:txBody>
      </p:sp>
      <p:sp>
        <p:nvSpPr>
          <p:cNvPr id="22" name="Shape 20"/>
          <p:cNvSpPr/>
          <p:nvPr/>
        </p:nvSpPr>
        <p:spPr>
          <a:xfrm>
            <a:off x="6830568" y="3090672"/>
            <a:ext cx="1965960" cy="1508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Shape 21"/>
          <p:cNvSpPr/>
          <p:nvPr/>
        </p:nvSpPr>
        <p:spPr>
          <a:xfrm>
            <a:off x="6830568" y="3090672"/>
            <a:ext cx="19659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4" name="Text 22"/>
          <p:cNvSpPr/>
          <p:nvPr/>
        </p:nvSpPr>
        <p:spPr>
          <a:xfrm>
            <a:off x="6830568" y="3090672"/>
            <a:ext cx="19659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 D'ACTIONS</a:t>
            </a:r>
            <a:endParaRPr lang="fr-FR" sz="1400" noProof="0" dirty="0"/>
          </a:p>
        </p:txBody>
      </p:sp>
      <p:sp>
        <p:nvSpPr>
          <p:cNvPr id="25" name="Shape 2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303"/>
    </mc:Choice>
    <mc:Fallback xmlns="">
      <p:transition spd="slow" advClick="0" advTm="330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 1"/>
          <p:cNvSpPr/>
          <p:nvPr/>
        </p:nvSpPr>
        <p:spPr>
          <a:xfrm>
            <a:off x="384048" y="457200"/>
            <a:ext cx="4572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96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fr-FR" sz="9600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237744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1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entreprises</a:t>
            </a:r>
            <a:endParaRPr lang="fr-FR" sz="1800" noProof="0" dirty="0"/>
          </a:p>
          <a:p>
            <a:pPr marL="0" indent="0" algn="l">
              <a:buNone/>
            </a:pPr>
            <a:r>
              <a:rPr lang="fr-FR" sz="1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sont pas prêtes</a:t>
            </a:r>
            <a:endParaRPr lang="fr-FR" sz="1800" noProof="0" dirty="0"/>
          </a:p>
        </p:txBody>
      </p:sp>
      <p:sp>
        <p:nvSpPr>
          <p:cNvPr id="5" name="Shape 3"/>
          <p:cNvSpPr/>
          <p:nvPr/>
        </p:nvSpPr>
        <p:spPr>
          <a:xfrm>
            <a:off x="5303520" y="457200"/>
            <a:ext cx="3657600" cy="411480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Text 4"/>
          <p:cNvSpPr/>
          <p:nvPr/>
        </p:nvSpPr>
        <p:spPr>
          <a:xfrm>
            <a:off x="5394960" y="59436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2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PERDEZ</a:t>
            </a:r>
            <a:endParaRPr lang="fr-FR" sz="2200" noProof="0" dirty="0"/>
          </a:p>
          <a:p>
            <a:pPr marL="0" indent="0" algn="l">
              <a:buNone/>
            </a:pPr>
            <a:r>
              <a:rPr lang="fr-FR" sz="22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DE TEMPS</a:t>
            </a:r>
            <a:endParaRPr lang="fr-FR" sz="2200" noProof="0" dirty="0"/>
          </a:p>
        </p:txBody>
      </p:sp>
      <p:sp>
        <p:nvSpPr>
          <p:cNvPr id="7" name="Shape 5"/>
          <p:cNvSpPr/>
          <p:nvPr/>
        </p:nvSpPr>
        <p:spPr>
          <a:xfrm>
            <a:off x="5394960" y="1783080"/>
            <a:ext cx="3291840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5394960" y="1920240"/>
            <a:ext cx="3429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mise en conformité demande du temps et de la pédagogie.</a:t>
            </a:r>
            <a:endParaRPr lang="fr-FR" sz="1300" noProof="0" dirty="0"/>
          </a:p>
        </p:txBody>
      </p:sp>
      <p:sp>
        <p:nvSpPr>
          <p:cNvPr id="9" name="Text 7"/>
          <p:cNvSpPr/>
          <p:nvPr/>
        </p:nvSpPr>
        <p:spPr>
          <a:xfrm>
            <a:off x="5394960" y="2788920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Prenez en main l'avenir de votre entreprise.</a:t>
            </a:r>
            <a:endParaRPr lang="fr-FR" sz="1400" noProof="0" dirty="0"/>
          </a:p>
        </p:txBody>
      </p:sp>
      <p:sp>
        <p:nvSpPr>
          <p:cNvPr id="10" name="Shape 8"/>
          <p:cNvSpPr/>
          <p:nvPr/>
        </p:nvSpPr>
        <p:spPr>
          <a:xfrm>
            <a:off x="5394960" y="3520440"/>
            <a:ext cx="3291840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5394960" y="3639312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Agissez dès maintenant.</a:t>
            </a:r>
            <a:endParaRPr lang="fr-FR" sz="1600" noProof="0" dirty="0"/>
          </a:p>
        </p:txBody>
      </p:sp>
      <p:sp>
        <p:nvSpPr>
          <p:cNvPr id="12" name="Shape 10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819"/>
    </mc:Choice>
    <mc:Fallback xmlns="">
      <p:transition spd="slow" advClick="0" advTm="481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 1"/>
          <p:cNvSpPr/>
          <p:nvPr/>
        </p:nvSpPr>
        <p:spPr>
          <a:xfrm>
            <a:off x="384048" y="27432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30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PRENEZ CONTACT</a:t>
            </a:r>
            <a:endParaRPr lang="fr-FR" sz="3000" noProof="0" dirty="0"/>
          </a:p>
        </p:txBody>
      </p:sp>
      <p:sp>
        <p:nvSpPr>
          <p:cNvPr id="4" name="Shape 2"/>
          <p:cNvSpPr/>
          <p:nvPr/>
        </p:nvSpPr>
        <p:spPr>
          <a:xfrm>
            <a:off x="384048" y="896112"/>
            <a:ext cx="5029200" cy="4572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143000"/>
            <a:ext cx="8375904" cy="352044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Text 4"/>
          <p:cNvSpPr/>
          <p:nvPr/>
        </p:nvSpPr>
        <p:spPr>
          <a:xfrm>
            <a:off x="594360" y="137160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3200" b="1" kern="0" spc="200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LAURENT BRUHL</a:t>
            </a:r>
            <a:endParaRPr lang="fr-FR" sz="3200" noProof="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400" i="1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 RH  ·  LB2AD</a:t>
            </a:r>
            <a:endParaRPr lang="fr-FR" sz="1400" noProof="0" dirty="0"/>
          </a:p>
        </p:txBody>
      </p:sp>
      <p:sp>
        <p:nvSpPr>
          <p:cNvPr id="8" name="Shape 6"/>
          <p:cNvSpPr/>
          <p:nvPr/>
        </p:nvSpPr>
        <p:spPr>
          <a:xfrm>
            <a:off x="594360" y="2487168"/>
            <a:ext cx="7955280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9" name="Text 7"/>
          <p:cNvSpPr/>
          <p:nvPr/>
        </p:nvSpPr>
        <p:spPr>
          <a:xfrm>
            <a:off x="594360" y="267004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  lb2ad.conseil@gmail.com</a:t>
            </a:r>
            <a:endParaRPr lang="fr-FR" sz="1600" noProof="0" dirty="0"/>
          </a:p>
        </p:txBody>
      </p:sp>
      <p:sp>
        <p:nvSpPr>
          <p:cNvPr id="10" name="Text 8"/>
          <p:cNvSpPr/>
          <p:nvPr/>
        </p:nvSpPr>
        <p:spPr>
          <a:xfrm>
            <a:off x="594360" y="326440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  lbruhl@lb2ad.com</a:t>
            </a:r>
            <a:endParaRPr lang="fr-FR" sz="1600" noProof="0" dirty="0"/>
          </a:p>
        </p:txBody>
      </p:sp>
      <p:sp>
        <p:nvSpPr>
          <p:cNvPr id="11" name="Text 9"/>
          <p:cNvSpPr/>
          <p:nvPr/>
        </p:nvSpPr>
        <p:spPr>
          <a:xfrm>
            <a:off x="594360" y="416052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1200" i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Assistance · Accompagnement · Dirigeants</a:t>
            </a:r>
            <a:endParaRPr lang="fr-F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582"/>
    </mc:Choice>
    <mc:Fallback xmlns="">
      <p:transition spd="slow" advClick="0" advTm="458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8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CONSÉQUENCES</a:t>
            </a:r>
            <a:endParaRPr lang="fr-FR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23444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234440"/>
            <a:ext cx="26517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566928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32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fr-FR" sz="3200" noProof="0" dirty="0"/>
          </a:p>
        </p:txBody>
      </p:sp>
      <p:sp>
        <p:nvSpPr>
          <p:cNvPr id="8" name="Text 6"/>
          <p:cNvSpPr/>
          <p:nvPr/>
        </p:nvSpPr>
        <p:spPr>
          <a:xfrm>
            <a:off x="521208" y="2103120"/>
            <a:ext cx="23774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4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administrative</a:t>
            </a:r>
            <a:endParaRPr lang="fr-FR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521208" y="2807208"/>
            <a:ext cx="2377440" cy="27432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521208" y="2926080"/>
            <a:ext cx="23774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significative de la charge administrative liée à la mise en œuvre des nouvelles obligations.</a:t>
            </a:r>
            <a:endParaRPr lang="fr-FR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3236976" y="123444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Shape 10"/>
          <p:cNvSpPr/>
          <p:nvPr/>
        </p:nvSpPr>
        <p:spPr>
          <a:xfrm>
            <a:off x="3236976" y="1234440"/>
            <a:ext cx="26517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3419856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32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fr-FR" sz="3200" noProof="0" dirty="0"/>
          </a:p>
        </p:txBody>
      </p:sp>
      <p:sp>
        <p:nvSpPr>
          <p:cNvPr id="14" name="Text 12"/>
          <p:cNvSpPr/>
          <p:nvPr/>
        </p:nvSpPr>
        <p:spPr>
          <a:xfrm>
            <a:off x="3374136" y="2103120"/>
            <a:ext cx="23774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4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et Action alignées</a:t>
            </a:r>
            <a:endParaRPr lang="fr-FR" sz="1400" noProof="0" dirty="0"/>
          </a:p>
        </p:txBody>
      </p:sp>
      <p:sp>
        <p:nvSpPr>
          <p:cNvPr id="15" name="Shape 13"/>
          <p:cNvSpPr/>
          <p:nvPr/>
        </p:nvSpPr>
        <p:spPr>
          <a:xfrm>
            <a:off x="3374136" y="2807208"/>
            <a:ext cx="2377440" cy="27432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3374136" y="2926080"/>
            <a:ext cx="23774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Aligner vision et action pour la mise en œuvre des nouvelles réglementations dans les délais impartis.</a:t>
            </a:r>
            <a:endParaRPr lang="fr-F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6089904" y="123444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Shape 16"/>
          <p:cNvSpPr/>
          <p:nvPr/>
        </p:nvSpPr>
        <p:spPr>
          <a:xfrm>
            <a:off x="6089904" y="1234440"/>
            <a:ext cx="2651760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6272784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32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fr-FR" sz="3200" noProof="0" dirty="0"/>
          </a:p>
        </p:txBody>
      </p:sp>
      <p:sp>
        <p:nvSpPr>
          <p:cNvPr id="20" name="Text 18"/>
          <p:cNvSpPr/>
          <p:nvPr/>
        </p:nvSpPr>
        <p:spPr>
          <a:xfrm>
            <a:off x="6227064" y="2103120"/>
            <a:ext cx="23774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4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 la stratégie</a:t>
            </a:r>
            <a:endParaRPr lang="fr-FR" sz="1400" noProof="0" dirty="0"/>
          </a:p>
        </p:txBody>
      </p:sp>
      <p:sp>
        <p:nvSpPr>
          <p:cNvPr id="21" name="Shape 19"/>
          <p:cNvSpPr/>
          <p:nvPr/>
        </p:nvSpPr>
        <p:spPr>
          <a:xfrm>
            <a:off x="6227064" y="2807208"/>
            <a:ext cx="2377440" cy="27432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6227064" y="2926080"/>
            <a:ext cx="23774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 dirigeant : œuvrer pour adapter sa stratégie RH à un environnement réglementaire en pleine mutation.</a:t>
            </a:r>
            <a:endParaRPr lang="fr-FR" sz="1200" noProof="0" dirty="0"/>
          </a:p>
        </p:txBody>
      </p:sp>
      <p:sp>
        <p:nvSpPr>
          <p:cNvPr id="23" name="Shape 2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4" name="Text 22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1134"/>
    </mc:Choice>
    <mc:Fallback xmlns="">
      <p:transition spd="slow" advClick="0" advTm="1113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 1"/>
          <p:cNvSpPr/>
          <p:nvPr/>
        </p:nvSpPr>
        <p:spPr>
          <a:xfrm>
            <a:off x="384048" y="2286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26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QUOI PARLE-T-ON ?</a:t>
            </a:r>
            <a:endParaRPr lang="fr-FR" sz="2600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74980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200" i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8 chantiers RH prioritaires de 2026  —  Partie 1/2</a:t>
            </a:r>
            <a:endParaRPr lang="fr-FR" sz="12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051560"/>
            <a:ext cx="8375904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2344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Shape 5"/>
          <p:cNvSpPr/>
          <p:nvPr/>
        </p:nvSpPr>
        <p:spPr>
          <a:xfrm>
            <a:off x="384048" y="12344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384048" y="12344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fr-FR" sz="2200" noProof="0" dirty="0"/>
          </a:p>
        </p:txBody>
      </p:sp>
      <p:sp>
        <p:nvSpPr>
          <p:cNvPr id="9" name="Text 7"/>
          <p:cNvSpPr/>
          <p:nvPr/>
        </p:nvSpPr>
        <p:spPr>
          <a:xfrm>
            <a:off x="1005840" y="1280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transparence salariale</a:t>
            </a:r>
            <a:endParaRPr lang="fr-FR" sz="1300" noProof="0" dirty="0"/>
          </a:p>
        </p:txBody>
      </p:sp>
      <p:sp>
        <p:nvSpPr>
          <p:cNvPr id="10" name="Text 8"/>
          <p:cNvSpPr/>
          <p:nvPr/>
        </p:nvSpPr>
        <p:spPr>
          <a:xfrm>
            <a:off x="1005840" y="15819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Nouvelles obligations de publication et d'équité des rémunérations au sein de l'entreprise.</a:t>
            </a:r>
            <a:endParaRPr lang="fr-FR" sz="1100" noProof="0" dirty="0"/>
          </a:p>
        </p:txBody>
      </p:sp>
      <p:sp>
        <p:nvSpPr>
          <p:cNvPr id="11" name="Shape 9"/>
          <p:cNvSpPr/>
          <p:nvPr/>
        </p:nvSpPr>
        <p:spPr>
          <a:xfrm>
            <a:off x="384048" y="21488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Shape 10"/>
          <p:cNvSpPr/>
          <p:nvPr/>
        </p:nvSpPr>
        <p:spPr>
          <a:xfrm>
            <a:off x="384048" y="21488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384048" y="21488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fr-FR" sz="2200" noProof="0" dirty="0"/>
          </a:p>
        </p:txBody>
      </p:sp>
      <p:sp>
        <p:nvSpPr>
          <p:cNvPr id="14" name="Text 12"/>
          <p:cNvSpPr/>
          <p:nvPr/>
        </p:nvSpPr>
        <p:spPr>
          <a:xfrm>
            <a:off x="1005840" y="21945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transformation de la BDE en BDSE</a:t>
            </a:r>
            <a:endParaRPr lang="fr-FR" sz="1300" noProof="0" dirty="0"/>
          </a:p>
        </p:txBody>
      </p:sp>
      <p:sp>
        <p:nvSpPr>
          <p:cNvPr id="15" name="Text 13"/>
          <p:cNvSpPr/>
          <p:nvPr/>
        </p:nvSpPr>
        <p:spPr>
          <a:xfrm>
            <a:off x="1005840" y="24963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Évolution de la Base de Données Économiques vers la Base de Données Sociale et Économique.</a:t>
            </a:r>
            <a:endParaRPr lang="fr-FR" sz="1100" noProof="0" dirty="0"/>
          </a:p>
        </p:txBody>
      </p:sp>
      <p:sp>
        <p:nvSpPr>
          <p:cNvPr id="16" name="Shape 14"/>
          <p:cNvSpPr/>
          <p:nvPr/>
        </p:nvSpPr>
        <p:spPr>
          <a:xfrm>
            <a:off x="384048" y="30632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84048" y="30632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384048" y="30632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fr-FR" sz="2200" noProof="0" dirty="0"/>
          </a:p>
        </p:txBody>
      </p:sp>
      <p:sp>
        <p:nvSpPr>
          <p:cNvPr id="19" name="Text 17"/>
          <p:cNvSpPr/>
          <p:nvPr/>
        </p:nvSpPr>
        <p:spPr>
          <a:xfrm>
            <a:off x="1005840" y="31089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réforme de l'EP en EPP</a:t>
            </a:r>
            <a:endParaRPr lang="fr-FR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1005840" y="34107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L'Entretien Professionnel évolue vers l'Entretien de Performance Professionnelle</a:t>
            </a:r>
            <a:endParaRPr lang="fr-FR" sz="1100" noProof="0"/>
          </a:p>
        </p:txBody>
      </p:sp>
      <p:sp>
        <p:nvSpPr>
          <p:cNvPr id="21" name="Shape 19"/>
          <p:cNvSpPr/>
          <p:nvPr/>
        </p:nvSpPr>
        <p:spPr>
          <a:xfrm>
            <a:off x="384048" y="39776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Shape 20"/>
          <p:cNvSpPr/>
          <p:nvPr/>
        </p:nvSpPr>
        <p:spPr>
          <a:xfrm>
            <a:off x="384048" y="39776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384048" y="39776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fr-FR" sz="2200" noProof="0" dirty="0"/>
          </a:p>
        </p:txBody>
      </p:sp>
      <p:sp>
        <p:nvSpPr>
          <p:cNvPr id="24" name="Text 22"/>
          <p:cNvSpPr/>
          <p:nvPr/>
        </p:nvSpPr>
        <p:spPr>
          <a:xfrm>
            <a:off x="1005840" y="4023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des RPS dans le DUERP</a:t>
            </a:r>
            <a:endParaRPr lang="fr-FR" sz="1300" noProof="0" dirty="0"/>
          </a:p>
        </p:txBody>
      </p:sp>
      <p:sp>
        <p:nvSpPr>
          <p:cNvPr id="25" name="Text 23"/>
          <p:cNvSpPr/>
          <p:nvPr/>
        </p:nvSpPr>
        <p:spPr>
          <a:xfrm>
            <a:off x="1005840" y="43251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des Risques Psychosociaux dans le Document Unique d'Évaluation des Risques.</a:t>
            </a:r>
            <a:endParaRPr lang="fr-FR" sz="1100" noProof="0" dirty="0"/>
          </a:p>
        </p:txBody>
      </p:sp>
      <p:sp>
        <p:nvSpPr>
          <p:cNvPr id="26" name="Shape 2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388"/>
    </mc:Choice>
    <mc:Fallback xmlns="">
      <p:transition spd="slow" advClick="0" advTm="1638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 1"/>
          <p:cNvSpPr/>
          <p:nvPr/>
        </p:nvSpPr>
        <p:spPr>
          <a:xfrm>
            <a:off x="384048" y="2286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26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QUOI PARLE-T-ON ?</a:t>
            </a:r>
            <a:endParaRPr lang="fr-FR" sz="2600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74980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200" i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8 chantiers RH prioritaires de 2026  —  Partie 2/2</a:t>
            </a:r>
            <a:endParaRPr lang="fr-FR" sz="12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051560"/>
            <a:ext cx="8375904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2344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Shape 5"/>
          <p:cNvSpPr/>
          <p:nvPr/>
        </p:nvSpPr>
        <p:spPr>
          <a:xfrm>
            <a:off x="384048" y="12344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384048" y="12344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fr-FR" sz="2200" noProof="0" dirty="0"/>
          </a:p>
        </p:txBody>
      </p:sp>
      <p:sp>
        <p:nvSpPr>
          <p:cNvPr id="9" name="Text 7"/>
          <p:cNvSpPr/>
          <p:nvPr/>
        </p:nvSpPr>
        <p:spPr>
          <a:xfrm>
            <a:off x="1005840" y="1280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L'emploi des séniors et la VAE</a:t>
            </a:r>
            <a:endParaRPr lang="fr-FR" sz="1300" noProof="0" dirty="0"/>
          </a:p>
        </p:txBody>
      </p:sp>
      <p:sp>
        <p:nvSpPr>
          <p:cNvPr id="10" name="Text 8"/>
          <p:cNvSpPr/>
          <p:nvPr/>
        </p:nvSpPr>
        <p:spPr>
          <a:xfrm>
            <a:off x="1005840" y="15819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Nouvelles mesures favorisant le maintien et l'accès à l'emploi des travailleurs expérimentés.</a:t>
            </a:r>
            <a:endParaRPr lang="fr-FR" sz="1100" noProof="0" dirty="0"/>
          </a:p>
        </p:txBody>
      </p:sp>
      <p:sp>
        <p:nvSpPr>
          <p:cNvPr id="11" name="Shape 9"/>
          <p:cNvSpPr/>
          <p:nvPr/>
        </p:nvSpPr>
        <p:spPr>
          <a:xfrm>
            <a:off x="384048" y="21488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Shape 10"/>
          <p:cNvSpPr/>
          <p:nvPr/>
        </p:nvSpPr>
        <p:spPr>
          <a:xfrm>
            <a:off x="384048" y="21488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384048" y="21488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fr-FR" sz="2200" noProof="0" dirty="0"/>
          </a:p>
        </p:txBody>
      </p:sp>
      <p:sp>
        <p:nvSpPr>
          <p:cNvPr id="14" name="Text 12"/>
          <p:cNvSpPr/>
          <p:nvPr/>
        </p:nvSpPr>
        <p:spPr>
          <a:xfrm>
            <a:off x="1005840" y="21945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Congé supplémentaire de naissance</a:t>
            </a:r>
            <a:endParaRPr lang="fr-FR" sz="1300" noProof="0" dirty="0"/>
          </a:p>
        </p:txBody>
      </p:sp>
      <p:sp>
        <p:nvSpPr>
          <p:cNvPr id="15" name="Text 13"/>
          <p:cNvSpPr/>
          <p:nvPr/>
        </p:nvSpPr>
        <p:spPr>
          <a:xfrm>
            <a:off x="1005840" y="24963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place d'un congé supplémentaire de naissance : nouvelles obligations pour l'employeur.</a:t>
            </a:r>
            <a:endParaRPr lang="fr-FR" sz="1100" noProof="0" dirty="0"/>
          </a:p>
        </p:txBody>
      </p:sp>
      <p:sp>
        <p:nvSpPr>
          <p:cNvPr id="16" name="Shape 14"/>
          <p:cNvSpPr/>
          <p:nvPr/>
        </p:nvSpPr>
        <p:spPr>
          <a:xfrm>
            <a:off x="384048" y="30632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84048" y="30632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384048" y="30632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fr-FR" sz="2200" noProof="0" dirty="0"/>
          </a:p>
        </p:txBody>
      </p:sp>
      <p:sp>
        <p:nvSpPr>
          <p:cNvPr id="19" name="Text 17"/>
          <p:cNvSpPr/>
          <p:nvPr/>
        </p:nvSpPr>
        <p:spPr>
          <a:xfrm>
            <a:off x="1005840" y="31089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période de reconversion</a:t>
            </a:r>
            <a:endParaRPr lang="fr-FR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1005840" y="34107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Encadrement et prise en charge des périodes de reconversion professionnelle des salariés.</a:t>
            </a:r>
            <a:endParaRPr lang="fr-FR" sz="1100" noProof="0" dirty="0"/>
          </a:p>
        </p:txBody>
      </p:sp>
      <p:sp>
        <p:nvSpPr>
          <p:cNvPr id="21" name="Shape 19"/>
          <p:cNvSpPr/>
          <p:nvPr/>
        </p:nvSpPr>
        <p:spPr>
          <a:xfrm>
            <a:off x="384048" y="3977640"/>
            <a:ext cx="8375904" cy="749808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Shape 20"/>
          <p:cNvSpPr/>
          <p:nvPr/>
        </p:nvSpPr>
        <p:spPr>
          <a:xfrm>
            <a:off x="384048" y="3977640"/>
            <a:ext cx="502920" cy="749808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384048" y="3977640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fr-FR" sz="2200" noProof="0" dirty="0"/>
          </a:p>
        </p:txBody>
      </p:sp>
      <p:sp>
        <p:nvSpPr>
          <p:cNvPr id="24" name="Text 22"/>
          <p:cNvSpPr/>
          <p:nvPr/>
        </p:nvSpPr>
        <p:spPr>
          <a:xfrm>
            <a:off x="1005840" y="4023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book et le CV dans le recrutement</a:t>
            </a:r>
            <a:endParaRPr lang="fr-FR" sz="1300" noProof="0" dirty="0"/>
          </a:p>
        </p:txBody>
      </p:sp>
      <p:sp>
        <p:nvSpPr>
          <p:cNvPr id="25" name="Text 23"/>
          <p:cNvSpPr/>
          <p:nvPr/>
        </p:nvSpPr>
        <p:spPr>
          <a:xfrm>
            <a:off x="1005840" y="4325112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Évolution des pratiques et des obligations légales dans les processus de recrutement.</a:t>
            </a:r>
            <a:endParaRPr lang="fr-FR" sz="1100" noProof="0" dirty="0"/>
          </a:p>
        </p:txBody>
      </p:sp>
      <p:sp>
        <p:nvSpPr>
          <p:cNvPr id="26" name="Shape 2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166"/>
    </mc:Choice>
    <mc:Fallback xmlns="">
      <p:transition spd="slow" advClick="0" advTm="1216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8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FAIRE ?</a:t>
            </a:r>
            <a:endParaRPr lang="fr-FR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143000"/>
            <a:ext cx="3840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143000"/>
            <a:ext cx="3840480" cy="73152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502920" y="1234440"/>
            <a:ext cx="3611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 internes</a:t>
            </a:r>
            <a:endParaRPr lang="fr-FR" sz="1600" noProof="0" dirty="0"/>
          </a:p>
        </p:txBody>
      </p:sp>
      <p:sp>
        <p:nvSpPr>
          <p:cNvPr id="8" name="Text 6"/>
          <p:cNvSpPr/>
          <p:nvPr/>
        </p:nvSpPr>
        <p:spPr>
          <a:xfrm>
            <a:off x="502920" y="1874520"/>
            <a:ext cx="3611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Recrutement RH en interne</a:t>
            </a:r>
            <a:endParaRPr lang="fr-FR" sz="1300" noProof="0" dirty="0"/>
          </a:p>
          <a:p>
            <a:pPr marL="342900" indent="-342900">
              <a:buSzPct val="100000"/>
              <a:buChar char="•"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Portage salarial</a:t>
            </a:r>
          </a:p>
          <a:p>
            <a:pPr marL="342900" indent="-342900">
              <a:buSzPct val="100000"/>
              <a:buChar char="•"/>
            </a:pPr>
            <a:r>
              <a:rPr lang="fr-FR" sz="1300" dirty="0" err="1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Interim</a:t>
            </a:r>
            <a:r>
              <a:rPr lang="fr-FR" sz="130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manager en RH</a:t>
            </a:r>
          </a:p>
          <a:p>
            <a:pPr marL="342900" indent="-342900">
              <a:buSzPct val="100000"/>
              <a:buChar char="•"/>
            </a:pPr>
            <a:r>
              <a:rPr lang="fr-FR" sz="1300" noProof="0" dirty="0" err="1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etc</a:t>
            </a:r>
            <a:endParaRPr lang="fr-FR" sz="1300" noProof="0" dirty="0"/>
          </a:p>
          <a:p>
            <a:pPr>
              <a:buSzPct val="100000"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Toutes les solutions sont possibles et dépendent de votre budget et de vos priorités.</a:t>
            </a:r>
            <a:endParaRPr lang="fr-FR" sz="1300" noProof="0" dirty="0"/>
          </a:p>
        </p:txBody>
      </p:sp>
      <p:sp>
        <p:nvSpPr>
          <p:cNvPr id="9" name="Shape 7"/>
          <p:cNvSpPr/>
          <p:nvPr/>
        </p:nvSpPr>
        <p:spPr>
          <a:xfrm>
            <a:off x="4572000" y="1143000"/>
            <a:ext cx="4187952" cy="34747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blurRad="127000" dist="508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Shape 8"/>
          <p:cNvSpPr/>
          <p:nvPr/>
        </p:nvSpPr>
        <p:spPr>
          <a:xfrm>
            <a:off x="4572000" y="1143000"/>
            <a:ext cx="4187952" cy="7315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4681728" y="126187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SOLUTION RECOMMANDÉE</a:t>
            </a:r>
            <a:endParaRPr lang="fr-FR" sz="1300" noProof="0" dirty="0"/>
          </a:p>
        </p:txBody>
      </p:sp>
      <p:sp>
        <p:nvSpPr>
          <p:cNvPr id="12" name="Text 10"/>
          <p:cNvSpPr/>
          <p:nvPr/>
        </p:nvSpPr>
        <p:spPr>
          <a:xfrm>
            <a:off x="4681728" y="169164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un Accompagnement</a:t>
            </a:r>
            <a:endParaRPr lang="fr-FR" sz="1600" noProof="0" dirty="0"/>
          </a:p>
          <a:p>
            <a:pPr marL="0" indent="0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un consultant externe ?</a:t>
            </a:r>
            <a:endParaRPr lang="fr-FR" sz="1600" noProof="0" dirty="0"/>
          </a:p>
        </p:txBody>
      </p:sp>
      <p:sp>
        <p:nvSpPr>
          <p:cNvPr id="13" name="Shape 11"/>
          <p:cNvSpPr/>
          <p:nvPr/>
        </p:nvSpPr>
        <p:spPr>
          <a:xfrm>
            <a:off x="4681728" y="2542032"/>
            <a:ext cx="3749040" cy="27432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Text 12"/>
          <p:cNvSpPr/>
          <p:nvPr/>
        </p:nvSpPr>
        <p:spPr>
          <a:xfrm>
            <a:off x="4681728" y="2670048"/>
            <a:ext cx="38404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Gérer à la carte et progressivement tous les défis RH tout en adaptant votre budget à vos contraintes.</a:t>
            </a:r>
          </a:p>
          <a:p>
            <a:pPr marL="0" indent="0">
              <a:buNone/>
            </a:pPr>
            <a:endParaRPr lang="fr-FR" sz="1300" dirty="0">
              <a:solidFill>
                <a:srgbClr val="E8EEF4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3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Expertise avec une approche neutre mais personnalisée</a:t>
            </a:r>
          </a:p>
          <a:p>
            <a:pPr marL="0" indent="0">
              <a:buNone/>
            </a:pPr>
            <a:endParaRPr lang="fr-FR" sz="1300" dirty="0">
              <a:solidFill>
                <a:srgbClr val="E8EEF4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3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Flexibilité et action</a:t>
            </a:r>
          </a:p>
          <a:p>
            <a:pPr marL="0" indent="0">
              <a:buNone/>
            </a:pPr>
            <a:endParaRPr lang="fr-FR" sz="1300" dirty="0">
              <a:solidFill>
                <a:srgbClr val="E8EEF4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30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suivi sur 3 mois d’après mission</a:t>
            </a:r>
          </a:p>
          <a:p>
            <a:pPr marL="0" indent="0">
              <a:buNone/>
            </a:pPr>
            <a:endParaRPr lang="fr-FR" sz="1300" dirty="0">
              <a:solidFill>
                <a:srgbClr val="E8EEF4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fr-FR" sz="1300" noProof="0" dirty="0"/>
          </a:p>
        </p:txBody>
      </p:sp>
      <p:sp>
        <p:nvSpPr>
          <p:cNvPr id="15" name="Shape 1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27"/>
    </mc:Choice>
    <mc:Fallback xmlns="">
      <p:transition spd="slow" advClick="0" advTm="502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400" b="1" kern="0" spc="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CONSTRUIRE VOTRE STRATÉGIE RH</a:t>
            </a:r>
            <a:endParaRPr lang="fr-FR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1887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502920" y="14630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fr-FR" sz="2600" noProof="0" dirty="0"/>
          </a:p>
        </p:txBody>
      </p:sp>
      <p:sp>
        <p:nvSpPr>
          <p:cNvPr id="8" name="Text 6"/>
          <p:cNvSpPr/>
          <p:nvPr/>
        </p:nvSpPr>
        <p:spPr>
          <a:xfrm>
            <a:off x="1508760" y="13716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Analyser la situation humaine</a:t>
            </a:r>
            <a:endParaRPr lang="fr-FR" sz="1500" noProof="0" dirty="0"/>
          </a:p>
        </p:txBody>
      </p:sp>
      <p:sp>
        <p:nvSpPr>
          <p:cNvPr id="9" name="Text 7"/>
          <p:cNvSpPr/>
          <p:nvPr/>
        </p:nvSpPr>
        <p:spPr>
          <a:xfrm>
            <a:off x="1508760" y="18288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Analyser avec le responsable RH et le dirigeant la situation humaine de l'entreprise. Édition du rapport d'état des lieux pour aligner VISION ET ACTION.</a:t>
            </a:r>
            <a:endParaRPr lang="fr-FR" sz="1300" noProof="0" dirty="0"/>
          </a:p>
        </p:txBody>
      </p:sp>
      <p:sp>
        <p:nvSpPr>
          <p:cNvPr id="10" name="Shape 8"/>
          <p:cNvSpPr/>
          <p:nvPr/>
        </p:nvSpPr>
        <p:spPr>
          <a:xfrm>
            <a:off x="384048" y="30175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Shape 9"/>
          <p:cNvSpPr/>
          <p:nvPr/>
        </p:nvSpPr>
        <p:spPr>
          <a:xfrm>
            <a:off x="502920" y="32918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Text 10"/>
          <p:cNvSpPr/>
          <p:nvPr/>
        </p:nvSpPr>
        <p:spPr>
          <a:xfrm>
            <a:off x="502920" y="32918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fr-FR" sz="2600" noProof="0" dirty="0"/>
          </a:p>
        </p:txBody>
      </p:sp>
      <p:sp>
        <p:nvSpPr>
          <p:cNvPr id="13" name="Text 11"/>
          <p:cNvSpPr/>
          <p:nvPr/>
        </p:nvSpPr>
        <p:spPr>
          <a:xfrm>
            <a:off x="1508760" y="32004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Structurer un pilotage RH clair</a:t>
            </a:r>
            <a:endParaRPr lang="fr-FR" sz="1500" noProof="0" dirty="0"/>
          </a:p>
        </p:txBody>
      </p:sp>
      <p:sp>
        <p:nvSpPr>
          <p:cNvPr id="14" name="Text 12"/>
          <p:cNvSpPr/>
          <p:nvPr/>
        </p:nvSpPr>
        <p:spPr>
          <a:xfrm>
            <a:off x="1508760" y="36576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Indicateurs, rituels, responsables identifiés. Un pilotage efficace pour une gestion RH structurée et lisible.</a:t>
            </a:r>
            <a:endParaRPr lang="fr-FR" sz="1300" noProof="0" dirty="0"/>
          </a:p>
        </p:txBody>
      </p:sp>
      <p:sp>
        <p:nvSpPr>
          <p:cNvPr id="15" name="Shape 1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97"/>
    </mc:Choice>
    <mc:Fallback xmlns="">
      <p:transition spd="slow" advClick="0" advTm="609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400" b="1" kern="0" spc="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CONSTRUIRE VOTRE STRATÉGIE RH</a:t>
            </a:r>
            <a:endParaRPr lang="fr-FR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1887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502920" y="14630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fr-FR" sz="2600" noProof="0" dirty="0"/>
          </a:p>
        </p:txBody>
      </p:sp>
      <p:sp>
        <p:nvSpPr>
          <p:cNvPr id="8" name="Text 6"/>
          <p:cNvSpPr/>
          <p:nvPr/>
        </p:nvSpPr>
        <p:spPr>
          <a:xfrm>
            <a:off x="1508760" y="13716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Déployer une stratégie talents différenciante</a:t>
            </a:r>
            <a:endParaRPr lang="fr-FR" sz="1500" noProof="0" dirty="0"/>
          </a:p>
        </p:txBody>
      </p:sp>
      <p:sp>
        <p:nvSpPr>
          <p:cNvPr id="9" name="Text 7"/>
          <p:cNvSpPr/>
          <p:nvPr/>
        </p:nvSpPr>
        <p:spPr>
          <a:xfrm>
            <a:off x="1508760" y="18288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Attirer, développer, fidéliser. Construire une politique RH qui fait de vos talents un véritable avantage compétitif.</a:t>
            </a:r>
            <a:endParaRPr lang="fr-FR" sz="1300" noProof="0" dirty="0"/>
          </a:p>
        </p:txBody>
      </p:sp>
      <p:sp>
        <p:nvSpPr>
          <p:cNvPr id="10" name="Shape 8"/>
          <p:cNvSpPr/>
          <p:nvPr/>
        </p:nvSpPr>
        <p:spPr>
          <a:xfrm>
            <a:off x="384048" y="30175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Shape 9"/>
          <p:cNvSpPr/>
          <p:nvPr/>
        </p:nvSpPr>
        <p:spPr>
          <a:xfrm>
            <a:off x="502920" y="32918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Text 10"/>
          <p:cNvSpPr/>
          <p:nvPr/>
        </p:nvSpPr>
        <p:spPr>
          <a:xfrm>
            <a:off x="502920" y="32918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fr-FR" sz="2600" noProof="0" dirty="0"/>
          </a:p>
        </p:txBody>
      </p:sp>
      <p:sp>
        <p:nvSpPr>
          <p:cNvPr id="13" name="Text 11"/>
          <p:cNvSpPr/>
          <p:nvPr/>
        </p:nvSpPr>
        <p:spPr>
          <a:xfrm>
            <a:off x="1508760" y="32004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Favoriser l'innovation RH</a:t>
            </a:r>
            <a:endParaRPr lang="fr-FR" sz="1500" noProof="0" dirty="0"/>
          </a:p>
        </p:txBody>
      </p:sp>
      <p:sp>
        <p:nvSpPr>
          <p:cNvPr id="14" name="Text 12"/>
          <p:cNvSpPr/>
          <p:nvPr/>
        </p:nvSpPr>
        <p:spPr>
          <a:xfrm>
            <a:off x="1508760" y="36576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Tester, ajuster, coconstruire avec les équipes. Impliquer vos collaborateurs dans les évolutions pour une adhésion durable.</a:t>
            </a:r>
            <a:endParaRPr lang="fr-FR" sz="1300" noProof="0" dirty="0"/>
          </a:p>
        </p:txBody>
      </p:sp>
      <p:sp>
        <p:nvSpPr>
          <p:cNvPr id="15" name="Shape 1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975"/>
    </mc:Choice>
    <mc:Fallback xmlns="">
      <p:transition spd="slow" advClick="0" advTm="597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FR" sz="2400" b="1" kern="0" spc="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CONSTRUIRE VOTRE STRATÉGIE RH</a:t>
            </a:r>
            <a:endParaRPr lang="fr-FR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1887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502920" y="14630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fr-FR" sz="2600" noProof="0" dirty="0"/>
          </a:p>
        </p:txBody>
      </p:sp>
      <p:sp>
        <p:nvSpPr>
          <p:cNvPr id="8" name="Text 6"/>
          <p:cNvSpPr/>
          <p:nvPr/>
        </p:nvSpPr>
        <p:spPr>
          <a:xfrm>
            <a:off x="1508760" y="13716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Repenser l'organisation du travail</a:t>
            </a:r>
            <a:endParaRPr lang="fr-FR" sz="1500" noProof="0" dirty="0"/>
          </a:p>
        </p:txBody>
      </p:sp>
      <p:sp>
        <p:nvSpPr>
          <p:cNvPr id="9" name="Text 7"/>
          <p:cNvSpPr/>
          <p:nvPr/>
        </p:nvSpPr>
        <p:spPr>
          <a:xfrm>
            <a:off x="1508760" y="18288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plus d'agilité et de cohérence. Adapter vos modes de fonctionnement aux réalités de demain : hybride, </a:t>
            </a:r>
            <a:r>
              <a:rPr lang="fr-FR" sz="1300" noProof="0" dirty="0" err="1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</a:t>
            </a: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asynchrone.</a:t>
            </a:r>
            <a:endParaRPr lang="fr-FR" sz="1300" noProof="0" dirty="0"/>
          </a:p>
        </p:txBody>
      </p:sp>
      <p:sp>
        <p:nvSpPr>
          <p:cNvPr id="10" name="Shape 8"/>
          <p:cNvSpPr/>
          <p:nvPr/>
        </p:nvSpPr>
        <p:spPr>
          <a:xfrm>
            <a:off x="384048" y="3017520"/>
            <a:ext cx="837590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Shape 9"/>
          <p:cNvSpPr/>
          <p:nvPr/>
        </p:nvSpPr>
        <p:spPr>
          <a:xfrm>
            <a:off x="502920" y="3291840"/>
            <a:ext cx="822960" cy="8229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Text 10"/>
          <p:cNvSpPr/>
          <p:nvPr/>
        </p:nvSpPr>
        <p:spPr>
          <a:xfrm>
            <a:off x="502920" y="32918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fr-FR" sz="2600" noProof="0" dirty="0"/>
          </a:p>
        </p:txBody>
      </p:sp>
      <p:sp>
        <p:nvSpPr>
          <p:cNvPr id="13" name="Text 11"/>
          <p:cNvSpPr/>
          <p:nvPr/>
        </p:nvSpPr>
        <p:spPr>
          <a:xfrm>
            <a:off x="1508760" y="3200400"/>
            <a:ext cx="7040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5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Adopter une posture d'anticipation RH</a:t>
            </a:r>
            <a:endParaRPr lang="fr-FR" sz="1500" noProof="0" dirty="0"/>
          </a:p>
        </p:txBody>
      </p:sp>
      <p:sp>
        <p:nvSpPr>
          <p:cNvPr id="14" name="Text 12"/>
          <p:cNvSpPr/>
          <p:nvPr/>
        </p:nvSpPr>
        <p:spPr>
          <a:xfrm>
            <a:off x="1508760" y="3657600"/>
            <a:ext cx="7040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300" noProof="0" dirty="0">
                <a:solidFill>
                  <a:srgbClr val="2D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Veille, retours terrain, projections à moyen terme. Anticiper plutôt que subir : transformer les contraintes réglementaires en opportunités stratégiques.</a:t>
            </a:r>
            <a:endParaRPr lang="fr-FR" sz="1300" noProof="0" dirty="0"/>
          </a:p>
        </p:txBody>
      </p:sp>
      <p:sp>
        <p:nvSpPr>
          <p:cNvPr id="15" name="Shape 1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FR" sz="800" noProof="0" dirty="0">
                <a:solidFill>
                  <a:srgbClr val="D8B258"/>
                </a:solidFill>
              </a:rPr>
              <a:t>LB2AD · lb2ad.conseil@gmail.com</a:t>
            </a:r>
            <a:endParaRPr lang="fr-FR" sz="800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436"/>
    </mc:Choice>
    <mc:Fallback xmlns="">
      <p:transition spd="slow" advClick="0" advTm="8436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 1"/>
          <p:cNvSpPr/>
          <p:nvPr/>
        </p:nvSpPr>
        <p:spPr>
          <a:xfrm>
            <a:off x="384048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2800" b="1" kern="0" spc="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PROPOSITION D'ACTION</a:t>
            </a:r>
            <a:endParaRPr lang="fr-FR" sz="2800" noProof="0" dirty="0"/>
          </a:p>
        </p:txBody>
      </p:sp>
      <p:sp>
        <p:nvSpPr>
          <p:cNvPr id="4" name="Text 2"/>
          <p:cNvSpPr/>
          <p:nvPr/>
        </p:nvSpPr>
        <p:spPr>
          <a:xfrm>
            <a:off x="384048" y="74980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200" i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étapes pour construire votre conformité RH</a:t>
            </a:r>
            <a:endParaRPr lang="fr-FR" sz="1200" noProof="0" dirty="0"/>
          </a:p>
        </p:txBody>
      </p:sp>
      <p:sp>
        <p:nvSpPr>
          <p:cNvPr id="5" name="Shape 3"/>
          <p:cNvSpPr/>
          <p:nvPr/>
        </p:nvSpPr>
        <p:spPr>
          <a:xfrm>
            <a:off x="384048" y="1051560"/>
            <a:ext cx="8375904" cy="36576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384048" y="1207008"/>
            <a:ext cx="4069080" cy="169164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Shape 5"/>
          <p:cNvSpPr/>
          <p:nvPr/>
        </p:nvSpPr>
        <p:spPr>
          <a:xfrm>
            <a:off x="384048" y="1207008"/>
            <a:ext cx="4069080" cy="54864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Shape 6"/>
          <p:cNvSpPr/>
          <p:nvPr/>
        </p:nvSpPr>
        <p:spPr>
          <a:xfrm>
            <a:off x="548640" y="1408176"/>
            <a:ext cx="594360" cy="5943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9" name="Text 7"/>
          <p:cNvSpPr/>
          <p:nvPr/>
        </p:nvSpPr>
        <p:spPr>
          <a:xfrm>
            <a:off x="548640" y="140817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fr-FR" sz="1800" noProof="0" dirty="0"/>
          </a:p>
        </p:txBody>
      </p:sp>
      <p:sp>
        <p:nvSpPr>
          <p:cNvPr id="10" name="Text 8"/>
          <p:cNvSpPr/>
          <p:nvPr/>
        </p:nvSpPr>
        <p:spPr>
          <a:xfrm>
            <a:off x="1298448" y="1371600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ET DIAGNOSTIC</a:t>
            </a:r>
            <a:endParaRPr lang="fr-F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548640" y="210312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5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où, comment et avec qui agir. Cartographier les risques et priorités.</a:t>
            </a:r>
            <a:endParaRPr lang="fr-FR" sz="1150" noProof="0" dirty="0"/>
          </a:p>
        </p:txBody>
      </p:sp>
      <p:sp>
        <p:nvSpPr>
          <p:cNvPr id="12" name="Shape 10"/>
          <p:cNvSpPr/>
          <p:nvPr/>
        </p:nvSpPr>
        <p:spPr>
          <a:xfrm>
            <a:off x="4773168" y="1207008"/>
            <a:ext cx="4069080" cy="169164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Shape 11"/>
          <p:cNvSpPr/>
          <p:nvPr/>
        </p:nvSpPr>
        <p:spPr>
          <a:xfrm>
            <a:off x="4773168" y="1207008"/>
            <a:ext cx="4069080" cy="54864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Shape 12"/>
          <p:cNvSpPr/>
          <p:nvPr/>
        </p:nvSpPr>
        <p:spPr>
          <a:xfrm>
            <a:off x="4937760" y="1408176"/>
            <a:ext cx="594360" cy="5943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937760" y="140817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fr-FR" sz="1800" noProof="0" dirty="0"/>
          </a:p>
        </p:txBody>
      </p:sp>
      <p:sp>
        <p:nvSpPr>
          <p:cNvPr id="16" name="Text 14"/>
          <p:cNvSpPr/>
          <p:nvPr/>
        </p:nvSpPr>
        <p:spPr>
          <a:xfrm>
            <a:off x="5687568" y="1371600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FORMATION DES ACTEURS</a:t>
            </a:r>
            <a:endParaRPr lang="fr-FR" sz="1300" noProof="0" dirty="0"/>
          </a:p>
        </p:txBody>
      </p:sp>
      <p:sp>
        <p:nvSpPr>
          <p:cNvPr id="17" name="Text 15"/>
          <p:cNvSpPr/>
          <p:nvPr/>
        </p:nvSpPr>
        <p:spPr>
          <a:xfrm>
            <a:off x="4937760" y="210312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5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Dirigeant, RH, Managers. Montée en compétences sur les nouvelles obligations.</a:t>
            </a:r>
            <a:endParaRPr lang="fr-FR" sz="1150" noProof="0" dirty="0"/>
          </a:p>
        </p:txBody>
      </p:sp>
      <p:sp>
        <p:nvSpPr>
          <p:cNvPr id="18" name="Shape 16"/>
          <p:cNvSpPr/>
          <p:nvPr/>
        </p:nvSpPr>
        <p:spPr>
          <a:xfrm>
            <a:off x="384048" y="3081528"/>
            <a:ext cx="4069080" cy="169164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Shape 17"/>
          <p:cNvSpPr/>
          <p:nvPr/>
        </p:nvSpPr>
        <p:spPr>
          <a:xfrm>
            <a:off x="384048" y="3081528"/>
            <a:ext cx="4069080" cy="54864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0" name="Shape 18"/>
          <p:cNvSpPr/>
          <p:nvPr/>
        </p:nvSpPr>
        <p:spPr>
          <a:xfrm>
            <a:off x="548640" y="3282696"/>
            <a:ext cx="594360" cy="5943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Text 19"/>
          <p:cNvSpPr/>
          <p:nvPr/>
        </p:nvSpPr>
        <p:spPr>
          <a:xfrm>
            <a:off x="548640" y="32826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fr-FR" sz="1800" noProof="0" dirty="0"/>
          </a:p>
        </p:txBody>
      </p:sp>
      <p:sp>
        <p:nvSpPr>
          <p:cNvPr id="22" name="Text 20"/>
          <p:cNvSpPr/>
          <p:nvPr/>
        </p:nvSpPr>
        <p:spPr>
          <a:xfrm>
            <a:off x="1298448" y="3246120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DE MISE EN CONFORMITÉ</a:t>
            </a:r>
            <a:endParaRPr lang="fr-FR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548640" y="397764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5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opérationnel des mesures, outils et procédures adaptés.</a:t>
            </a:r>
            <a:endParaRPr lang="fr-FR" sz="1150" noProof="0" dirty="0"/>
          </a:p>
        </p:txBody>
      </p:sp>
      <p:sp>
        <p:nvSpPr>
          <p:cNvPr id="24" name="Shape 22"/>
          <p:cNvSpPr/>
          <p:nvPr/>
        </p:nvSpPr>
        <p:spPr>
          <a:xfrm>
            <a:off x="4773168" y="3081528"/>
            <a:ext cx="4069080" cy="1691640"/>
          </a:xfrm>
          <a:prstGeom prst="rect">
            <a:avLst/>
          </a:prstGeom>
          <a:solidFill>
            <a:srgbClr val="2A5080"/>
          </a:solidFill>
          <a:ln w="12700">
            <a:solidFill>
              <a:srgbClr val="2A5080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4773168" y="3081528"/>
            <a:ext cx="4069080" cy="54864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Shape 24"/>
          <p:cNvSpPr/>
          <p:nvPr/>
        </p:nvSpPr>
        <p:spPr>
          <a:xfrm>
            <a:off x="4937760" y="3282696"/>
            <a:ext cx="594360" cy="594360"/>
          </a:xfrm>
          <a:prstGeom prst="ellipse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7" name="Text 25"/>
          <p:cNvSpPr/>
          <p:nvPr/>
        </p:nvSpPr>
        <p:spPr>
          <a:xfrm>
            <a:off x="4937760" y="328269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fr-FR" sz="1800" noProof="0" dirty="0"/>
          </a:p>
        </p:txBody>
      </p:sp>
      <p:sp>
        <p:nvSpPr>
          <p:cNvPr id="28" name="Text 26"/>
          <p:cNvSpPr/>
          <p:nvPr/>
        </p:nvSpPr>
        <p:spPr>
          <a:xfrm>
            <a:off x="5687568" y="3246120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300" b="1" noProof="0" dirty="0">
                <a:solidFill>
                  <a:srgbClr val="D8B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INTERNE</a:t>
            </a:r>
            <a:endParaRPr lang="fr-FR" sz="1300" noProof="0" dirty="0"/>
          </a:p>
        </p:txBody>
      </p:sp>
      <p:sp>
        <p:nvSpPr>
          <p:cNvPr id="29" name="Text 27"/>
          <p:cNvSpPr/>
          <p:nvPr/>
        </p:nvSpPr>
        <p:spPr>
          <a:xfrm>
            <a:off x="4937760" y="397764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FR" sz="1150" noProof="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Informer, expliquer, mobiliser les équipes autour des changements engagés.</a:t>
            </a:r>
            <a:endParaRPr lang="fr-FR" sz="1150" noProof="0" dirty="0"/>
          </a:p>
        </p:txBody>
      </p:sp>
      <p:sp>
        <p:nvSpPr>
          <p:cNvPr id="30" name="Shape 28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8B258"/>
          </a:solidFill>
          <a:ln w="12700">
            <a:solidFill>
              <a:srgbClr val="D8B25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331"/>
    </mc:Choice>
    <mc:Fallback xmlns="">
      <p:transition spd="slow" advClick="0" advTm="1233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771</Words>
  <Application>Microsoft Office PowerPoint</Application>
  <PresentationFormat>Affichage à l'écran (16:9)</PresentationFormat>
  <Paragraphs>138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Enjeux RH 2026 - LB2AD</dc:title>
  <dc:subject>PptxGenJS Presentation</dc:subject>
  <dc:creator>Laurent Bruhl - LB2AD</dc:creator>
  <cp:lastModifiedBy>LAURENT BRUHL</cp:lastModifiedBy>
  <cp:revision>3</cp:revision>
  <dcterms:created xsi:type="dcterms:W3CDTF">2026-03-23T05:11:40Z</dcterms:created>
  <dcterms:modified xsi:type="dcterms:W3CDTF">2026-03-23T05:27:58Z</dcterms:modified>
</cp:coreProperties>
</file>