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6858000" cx="9144000"/>
  <p:notesSz cx="9144000" cy="6858000"/>
  <p:embeddedFontLst>
    <p:embeddedFont>
      <p:font typeface="Garamond"/>
      <p:regular r:id="rId57"/>
      <p:bold r:id="rId58"/>
      <p:italic r:id="rId59"/>
      <p:boldItalic r:id="rId60"/>
    </p:embeddedFont>
    <p:embeddedFont>
      <p:font typeface="Noto Sans Symbols"/>
      <p:regular r:id="rId61"/>
      <p:bold r:id="rId62"/>
    </p:embeddedFont>
    <p:embeddedFont>
      <p:font typeface="Gill Sans"/>
      <p:regular r:id="rId63"/>
      <p:bold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5" roundtripDataSignature="AMtx7mipcvbvcJSrjIlGIbFyH4cVYCLs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NotoSansSymbols-bold.fntdata"/><Relationship Id="rId61" Type="http://schemas.openxmlformats.org/officeDocument/2006/relationships/font" Target="fonts/NotoSansSymbols-regular.fntdata"/><Relationship Id="rId20" Type="http://schemas.openxmlformats.org/officeDocument/2006/relationships/slide" Target="slides/slide15.xml"/><Relationship Id="rId64" Type="http://schemas.openxmlformats.org/officeDocument/2006/relationships/font" Target="fonts/GillSans-bold.fntdata"/><Relationship Id="rId63" Type="http://schemas.openxmlformats.org/officeDocument/2006/relationships/font" Target="fonts/GillSans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65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Garamond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Garamond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Garamond-italic.fntdata"/><Relationship Id="rId14" Type="http://schemas.openxmlformats.org/officeDocument/2006/relationships/slide" Target="slides/slide9.xml"/><Relationship Id="rId58" Type="http://schemas.openxmlformats.org/officeDocument/2006/relationships/font" Target="fonts/Garamon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2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3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3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3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3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3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3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3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3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3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4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4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4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4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4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4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4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4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4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4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4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4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4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4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4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4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4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5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5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5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5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53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53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53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53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53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53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53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53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3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3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3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3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3"/>
          <p:cNvSpPr txBox="1"/>
          <p:nvPr>
            <p:ph type="title"/>
          </p:nvPr>
        </p:nvSpPr>
        <p:spPr>
          <a:xfrm>
            <a:off x="1140332" y="470738"/>
            <a:ext cx="6863334" cy="6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>
                <a:solidFill>
                  <a:srgbClr val="C064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3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3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3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 txBox="1"/>
          <p:nvPr>
            <p:ph type="title"/>
          </p:nvPr>
        </p:nvSpPr>
        <p:spPr>
          <a:xfrm>
            <a:off x="1140332" y="470738"/>
            <a:ext cx="6863334" cy="6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>
                <a:solidFill>
                  <a:srgbClr val="C064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4"/>
          <p:cNvSpPr txBox="1"/>
          <p:nvPr>
            <p:ph idx="1" type="body"/>
          </p:nvPr>
        </p:nvSpPr>
        <p:spPr>
          <a:xfrm>
            <a:off x="287147" y="1464309"/>
            <a:ext cx="8569705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>
                <a:solidFill>
                  <a:srgbClr val="835E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4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4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4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5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5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5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6"/>
          <p:cNvSpPr txBox="1"/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6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6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6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6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7"/>
          <p:cNvSpPr txBox="1"/>
          <p:nvPr>
            <p:ph type="title"/>
          </p:nvPr>
        </p:nvSpPr>
        <p:spPr>
          <a:xfrm>
            <a:off x="1140332" y="470738"/>
            <a:ext cx="6863334" cy="6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>
                <a:solidFill>
                  <a:srgbClr val="C064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7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7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7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7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7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2"/>
          <p:cNvSpPr txBox="1"/>
          <p:nvPr>
            <p:ph type="title"/>
          </p:nvPr>
        </p:nvSpPr>
        <p:spPr>
          <a:xfrm>
            <a:off x="1140332" y="470738"/>
            <a:ext cx="6863334" cy="6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C064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2"/>
          <p:cNvSpPr txBox="1"/>
          <p:nvPr>
            <p:ph idx="1" type="body"/>
          </p:nvPr>
        </p:nvSpPr>
        <p:spPr>
          <a:xfrm>
            <a:off x="287147" y="1464309"/>
            <a:ext cx="8569705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35E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2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2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52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10" Type="http://schemas.openxmlformats.org/officeDocument/2006/relationships/image" Target="../media/image14.jpg"/><Relationship Id="rId9" Type="http://schemas.openxmlformats.org/officeDocument/2006/relationships/image" Target="../media/image13.png"/><Relationship Id="rId5" Type="http://schemas.openxmlformats.org/officeDocument/2006/relationships/image" Target="../media/image20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38.png"/><Relationship Id="rId13" Type="http://schemas.openxmlformats.org/officeDocument/2006/relationships/image" Target="../media/image51.jp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6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38.png"/><Relationship Id="rId13" Type="http://schemas.openxmlformats.org/officeDocument/2006/relationships/hyperlink" Target="https://fr.wikipedia.org/wiki/Bact%C3%A9rie" TargetMode="External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6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4.jpg"/><Relationship Id="rId4" Type="http://schemas.openxmlformats.org/officeDocument/2006/relationships/image" Target="../media/image40.png"/><Relationship Id="rId5" Type="http://schemas.openxmlformats.org/officeDocument/2006/relationships/image" Target="../media/image46.png"/><Relationship Id="rId6" Type="http://schemas.openxmlformats.org/officeDocument/2006/relationships/image" Target="../media/image38.png"/><Relationship Id="rId7" Type="http://schemas.openxmlformats.org/officeDocument/2006/relationships/image" Target="../media/image41.png"/><Relationship Id="rId8" Type="http://schemas.openxmlformats.org/officeDocument/2006/relationships/image" Target="../media/image48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38.png"/><Relationship Id="rId13" Type="http://schemas.openxmlformats.org/officeDocument/2006/relationships/image" Target="../media/image57.jp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6.png"/><Relationship Id="rId14" Type="http://schemas.openxmlformats.org/officeDocument/2006/relationships/image" Target="../media/image61.jp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38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6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77.png"/><Relationship Id="rId11" Type="http://schemas.openxmlformats.org/officeDocument/2006/relationships/image" Target="../media/image63.png"/><Relationship Id="rId22" Type="http://schemas.openxmlformats.org/officeDocument/2006/relationships/image" Target="../media/image75.png"/><Relationship Id="rId10" Type="http://schemas.openxmlformats.org/officeDocument/2006/relationships/image" Target="../media/image38.png"/><Relationship Id="rId21" Type="http://schemas.openxmlformats.org/officeDocument/2006/relationships/image" Target="../media/image76.png"/><Relationship Id="rId13" Type="http://schemas.openxmlformats.org/officeDocument/2006/relationships/image" Target="../media/image64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65.png"/><Relationship Id="rId15" Type="http://schemas.openxmlformats.org/officeDocument/2006/relationships/image" Target="../media/image59.png"/><Relationship Id="rId14" Type="http://schemas.openxmlformats.org/officeDocument/2006/relationships/image" Target="../media/image56.png"/><Relationship Id="rId17" Type="http://schemas.openxmlformats.org/officeDocument/2006/relationships/image" Target="../media/image53.png"/><Relationship Id="rId16" Type="http://schemas.openxmlformats.org/officeDocument/2006/relationships/image" Target="../media/image58.png"/><Relationship Id="rId5" Type="http://schemas.openxmlformats.org/officeDocument/2006/relationships/image" Target="../media/image12.png"/><Relationship Id="rId19" Type="http://schemas.openxmlformats.org/officeDocument/2006/relationships/image" Target="../media/image79.png"/><Relationship Id="rId6" Type="http://schemas.openxmlformats.org/officeDocument/2006/relationships/image" Target="../media/image18.png"/><Relationship Id="rId18" Type="http://schemas.openxmlformats.org/officeDocument/2006/relationships/image" Target="../media/image67.png"/><Relationship Id="rId7" Type="http://schemas.openxmlformats.org/officeDocument/2006/relationships/image" Target="../media/image8.png"/><Relationship Id="rId8" Type="http://schemas.openxmlformats.org/officeDocument/2006/relationships/image" Target="../media/image6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3.png"/><Relationship Id="rId4" Type="http://schemas.openxmlformats.org/officeDocument/2006/relationships/image" Target="../media/image8.png"/><Relationship Id="rId9" Type="http://schemas.openxmlformats.org/officeDocument/2006/relationships/image" Target="../media/image78.png"/><Relationship Id="rId5" Type="http://schemas.openxmlformats.org/officeDocument/2006/relationships/image" Target="../media/image80.jpg"/><Relationship Id="rId6" Type="http://schemas.openxmlformats.org/officeDocument/2006/relationships/image" Target="../media/image70.png"/><Relationship Id="rId7" Type="http://schemas.openxmlformats.org/officeDocument/2006/relationships/image" Target="../media/image82.png"/><Relationship Id="rId8" Type="http://schemas.openxmlformats.org/officeDocument/2006/relationships/image" Target="../media/image73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3.png"/><Relationship Id="rId10" Type="http://schemas.openxmlformats.org/officeDocument/2006/relationships/image" Target="../media/image38.png"/><Relationship Id="rId13" Type="http://schemas.openxmlformats.org/officeDocument/2006/relationships/image" Target="../media/image64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65.png"/><Relationship Id="rId15" Type="http://schemas.openxmlformats.org/officeDocument/2006/relationships/image" Target="../media/image59.png"/><Relationship Id="rId14" Type="http://schemas.openxmlformats.org/officeDocument/2006/relationships/image" Target="../media/image56.png"/><Relationship Id="rId16" Type="http://schemas.openxmlformats.org/officeDocument/2006/relationships/image" Target="../media/image87.jp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62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3.png"/><Relationship Id="rId10" Type="http://schemas.openxmlformats.org/officeDocument/2006/relationships/image" Target="../media/image38.png"/><Relationship Id="rId13" Type="http://schemas.openxmlformats.org/officeDocument/2006/relationships/image" Target="../media/image64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65.png"/><Relationship Id="rId15" Type="http://schemas.openxmlformats.org/officeDocument/2006/relationships/image" Target="../media/image59.png"/><Relationship Id="rId14" Type="http://schemas.openxmlformats.org/officeDocument/2006/relationships/image" Target="../media/image56.png"/><Relationship Id="rId16" Type="http://schemas.openxmlformats.org/officeDocument/2006/relationships/image" Target="../media/image85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62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63.png"/><Relationship Id="rId10" Type="http://schemas.openxmlformats.org/officeDocument/2006/relationships/image" Target="../media/image38.png"/><Relationship Id="rId13" Type="http://schemas.openxmlformats.org/officeDocument/2006/relationships/image" Target="../media/image64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65.png"/><Relationship Id="rId15" Type="http://schemas.openxmlformats.org/officeDocument/2006/relationships/image" Target="../media/image59.png"/><Relationship Id="rId14" Type="http://schemas.openxmlformats.org/officeDocument/2006/relationships/image" Target="../media/image56.png"/><Relationship Id="rId16" Type="http://schemas.openxmlformats.org/officeDocument/2006/relationships/image" Target="../media/image86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6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25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63.png"/><Relationship Id="rId10" Type="http://schemas.openxmlformats.org/officeDocument/2006/relationships/image" Target="../media/image38.png"/><Relationship Id="rId13" Type="http://schemas.openxmlformats.org/officeDocument/2006/relationships/image" Target="../media/image64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65.png"/><Relationship Id="rId15" Type="http://schemas.openxmlformats.org/officeDocument/2006/relationships/image" Target="../media/image59.png"/><Relationship Id="rId14" Type="http://schemas.openxmlformats.org/officeDocument/2006/relationships/image" Target="../media/image56.png"/><Relationship Id="rId16" Type="http://schemas.openxmlformats.org/officeDocument/2006/relationships/image" Target="../media/image96.jp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62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9.png"/><Relationship Id="rId1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0.png"/><Relationship Id="rId4" Type="http://schemas.openxmlformats.org/officeDocument/2006/relationships/image" Target="../media/image62.png"/><Relationship Id="rId9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38.png"/><Relationship Id="rId7" Type="http://schemas.openxmlformats.org/officeDocument/2006/relationships/image" Target="../media/image63.png"/><Relationship Id="rId8" Type="http://schemas.openxmlformats.org/officeDocument/2006/relationships/image" Target="../media/image60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3.png"/><Relationship Id="rId10" Type="http://schemas.openxmlformats.org/officeDocument/2006/relationships/image" Target="../media/image38.png"/><Relationship Id="rId13" Type="http://schemas.openxmlformats.org/officeDocument/2006/relationships/image" Target="../media/image64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65.png"/><Relationship Id="rId15" Type="http://schemas.openxmlformats.org/officeDocument/2006/relationships/image" Target="../media/image59.png"/><Relationship Id="rId14" Type="http://schemas.openxmlformats.org/officeDocument/2006/relationships/image" Target="../media/image56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62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3.png"/><Relationship Id="rId10" Type="http://schemas.openxmlformats.org/officeDocument/2006/relationships/image" Target="../media/image38.png"/><Relationship Id="rId13" Type="http://schemas.openxmlformats.org/officeDocument/2006/relationships/image" Target="../media/image64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65.png"/><Relationship Id="rId15" Type="http://schemas.openxmlformats.org/officeDocument/2006/relationships/image" Target="../media/image59.png"/><Relationship Id="rId14" Type="http://schemas.openxmlformats.org/officeDocument/2006/relationships/image" Target="../media/image56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62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95.png"/><Relationship Id="rId10" Type="http://schemas.openxmlformats.org/officeDocument/2006/relationships/image" Target="../media/image103.png"/><Relationship Id="rId13" Type="http://schemas.openxmlformats.org/officeDocument/2006/relationships/image" Target="../media/image101.png"/><Relationship Id="rId1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1.png"/><Relationship Id="rId14" Type="http://schemas.openxmlformats.org/officeDocument/2006/relationships/image" Target="../media/image89.jp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9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8.jpg"/><Relationship Id="rId4" Type="http://schemas.openxmlformats.org/officeDocument/2006/relationships/image" Target="../media/image94.png"/><Relationship Id="rId9" Type="http://schemas.openxmlformats.org/officeDocument/2006/relationships/image" Target="../media/image101.png"/><Relationship Id="rId5" Type="http://schemas.openxmlformats.org/officeDocument/2006/relationships/image" Target="../media/image91.png"/><Relationship Id="rId6" Type="http://schemas.openxmlformats.org/officeDocument/2006/relationships/image" Target="../media/image103.png"/><Relationship Id="rId7" Type="http://schemas.openxmlformats.org/officeDocument/2006/relationships/image" Target="../media/image95.png"/><Relationship Id="rId8" Type="http://schemas.openxmlformats.org/officeDocument/2006/relationships/image" Target="../media/image90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3.png"/><Relationship Id="rId10" Type="http://schemas.openxmlformats.org/officeDocument/2006/relationships/image" Target="../media/image91.png"/><Relationship Id="rId13" Type="http://schemas.openxmlformats.org/officeDocument/2006/relationships/image" Target="../media/image90.png"/><Relationship Id="rId1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4.png"/><Relationship Id="rId15" Type="http://schemas.openxmlformats.org/officeDocument/2006/relationships/image" Target="../media/image131.png"/><Relationship Id="rId14" Type="http://schemas.openxmlformats.org/officeDocument/2006/relationships/image" Target="../media/image101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97.jp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95.png"/><Relationship Id="rId10" Type="http://schemas.openxmlformats.org/officeDocument/2006/relationships/image" Target="../media/image103.png"/><Relationship Id="rId13" Type="http://schemas.openxmlformats.org/officeDocument/2006/relationships/image" Target="../media/image101.png"/><Relationship Id="rId1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1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94.pn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5.png"/><Relationship Id="rId10" Type="http://schemas.openxmlformats.org/officeDocument/2006/relationships/image" Target="../media/image111.png"/><Relationship Id="rId13" Type="http://schemas.openxmlformats.org/officeDocument/2006/relationships/image" Target="../media/image101.png"/><Relationship Id="rId1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07.png"/><Relationship Id="rId14" Type="http://schemas.openxmlformats.org/officeDocument/2006/relationships/image" Target="../media/image114.jp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04.png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image" Target="../media/image95.png"/><Relationship Id="rId10" Type="http://schemas.openxmlformats.org/officeDocument/2006/relationships/image" Target="../media/image103.png"/><Relationship Id="rId13" Type="http://schemas.openxmlformats.org/officeDocument/2006/relationships/image" Target="../media/image101.png"/><Relationship Id="rId1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1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9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0" Type="http://schemas.openxmlformats.org/officeDocument/2006/relationships/image" Target="../media/image23.png"/><Relationship Id="rId9" Type="http://schemas.openxmlformats.org/officeDocument/2006/relationships/image" Target="../media/image26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33.png"/></Relationships>
</file>

<file path=ppt/slides/_rels/slide3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2.png"/><Relationship Id="rId10" Type="http://schemas.openxmlformats.org/officeDocument/2006/relationships/image" Target="../media/image38.png"/><Relationship Id="rId13" Type="http://schemas.openxmlformats.org/officeDocument/2006/relationships/image" Target="../media/image108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8.png"/><Relationship Id="rId15" Type="http://schemas.openxmlformats.org/officeDocument/2006/relationships/image" Target="../media/image115.png"/><Relationship Id="rId14" Type="http://schemas.openxmlformats.org/officeDocument/2006/relationships/image" Target="../media/image125.png"/><Relationship Id="rId16" Type="http://schemas.openxmlformats.org/officeDocument/2006/relationships/image" Target="../media/image48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13.png"/></Relationships>
</file>

<file path=ppt/slides/_rels/slide3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20.png"/><Relationship Id="rId22" Type="http://schemas.openxmlformats.org/officeDocument/2006/relationships/image" Target="../media/image134.png"/><Relationship Id="rId21" Type="http://schemas.openxmlformats.org/officeDocument/2006/relationships/image" Target="../media/image128.png"/><Relationship Id="rId24" Type="http://schemas.openxmlformats.org/officeDocument/2006/relationships/image" Target="../media/image136.png"/><Relationship Id="rId23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8.png"/><Relationship Id="rId26" Type="http://schemas.openxmlformats.org/officeDocument/2006/relationships/image" Target="../media/image140.png"/><Relationship Id="rId25" Type="http://schemas.openxmlformats.org/officeDocument/2006/relationships/image" Target="../media/image129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13.png"/><Relationship Id="rId11" Type="http://schemas.openxmlformats.org/officeDocument/2006/relationships/image" Target="../media/image122.png"/><Relationship Id="rId10" Type="http://schemas.openxmlformats.org/officeDocument/2006/relationships/image" Target="../media/image38.png"/><Relationship Id="rId13" Type="http://schemas.openxmlformats.org/officeDocument/2006/relationships/image" Target="../media/image108.png"/><Relationship Id="rId12" Type="http://schemas.openxmlformats.org/officeDocument/2006/relationships/image" Target="../media/image60.png"/><Relationship Id="rId15" Type="http://schemas.openxmlformats.org/officeDocument/2006/relationships/image" Target="../media/image115.png"/><Relationship Id="rId14" Type="http://schemas.openxmlformats.org/officeDocument/2006/relationships/image" Target="../media/image125.png"/><Relationship Id="rId17" Type="http://schemas.openxmlformats.org/officeDocument/2006/relationships/image" Target="../media/image121.png"/><Relationship Id="rId16" Type="http://schemas.openxmlformats.org/officeDocument/2006/relationships/image" Target="../media/image48.png"/><Relationship Id="rId19" Type="http://schemas.openxmlformats.org/officeDocument/2006/relationships/image" Target="../media/image130.png"/><Relationship Id="rId18" Type="http://schemas.openxmlformats.org/officeDocument/2006/relationships/image" Target="../media/image1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8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13.png"/><Relationship Id="rId11" Type="http://schemas.openxmlformats.org/officeDocument/2006/relationships/image" Target="../media/image122.png"/><Relationship Id="rId10" Type="http://schemas.openxmlformats.org/officeDocument/2006/relationships/image" Target="../media/image38.png"/><Relationship Id="rId13" Type="http://schemas.openxmlformats.org/officeDocument/2006/relationships/image" Target="../media/image108.png"/><Relationship Id="rId12" Type="http://schemas.openxmlformats.org/officeDocument/2006/relationships/image" Target="../media/image60.png"/><Relationship Id="rId15" Type="http://schemas.openxmlformats.org/officeDocument/2006/relationships/image" Target="../media/image115.png"/><Relationship Id="rId14" Type="http://schemas.openxmlformats.org/officeDocument/2006/relationships/image" Target="../media/image125.png"/><Relationship Id="rId17" Type="http://schemas.openxmlformats.org/officeDocument/2006/relationships/image" Target="../media/image132.png"/><Relationship Id="rId16" Type="http://schemas.openxmlformats.org/officeDocument/2006/relationships/image" Target="../media/image4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8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13.png"/><Relationship Id="rId11" Type="http://schemas.openxmlformats.org/officeDocument/2006/relationships/image" Target="../media/image122.png"/><Relationship Id="rId10" Type="http://schemas.openxmlformats.org/officeDocument/2006/relationships/image" Target="../media/image38.png"/><Relationship Id="rId13" Type="http://schemas.openxmlformats.org/officeDocument/2006/relationships/image" Target="../media/image108.png"/><Relationship Id="rId12" Type="http://schemas.openxmlformats.org/officeDocument/2006/relationships/image" Target="../media/image60.png"/><Relationship Id="rId15" Type="http://schemas.openxmlformats.org/officeDocument/2006/relationships/image" Target="../media/image115.png"/><Relationship Id="rId14" Type="http://schemas.openxmlformats.org/officeDocument/2006/relationships/image" Target="../media/image125.png"/><Relationship Id="rId17" Type="http://schemas.openxmlformats.org/officeDocument/2006/relationships/image" Target="../media/image137.jpg"/><Relationship Id="rId16" Type="http://schemas.openxmlformats.org/officeDocument/2006/relationships/image" Target="../media/image4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8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13.png"/><Relationship Id="rId11" Type="http://schemas.openxmlformats.org/officeDocument/2006/relationships/image" Target="../media/image122.png"/><Relationship Id="rId10" Type="http://schemas.openxmlformats.org/officeDocument/2006/relationships/image" Target="../media/image38.png"/><Relationship Id="rId13" Type="http://schemas.openxmlformats.org/officeDocument/2006/relationships/image" Target="../media/image108.png"/><Relationship Id="rId12" Type="http://schemas.openxmlformats.org/officeDocument/2006/relationships/image" Target="../media/image60.png"/><Relationship Id="rId15" Type="http://schemas.openxmlformats.org/officeDocument/2006/relationships/image" Target="../media/image115.png"/><Relationship Id="rId14" Type="http://schemas.openxmlformats.org/officeDocument/2006/relationships/image" Target="../media/image125.png"/><Relationship Id="rId16" Type="http://schemas.openxmlformats.org/officeDocument/2006/relationships/image" Target="../media/image4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8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13.png"/><Relationship Id="rId11" Type="http://schemas.openxmlformats.org/officeDocument/2006/relationships/image" Target="../media/image122.png"/><Relationship Id="rId10" Type="http://schemas.openxmlformats.org/officeDocument/2006/relationships/image" Target="../media/image38.png"/><Relationship Id="rId13" Type="http://schemas.openxmlformats.org/officeDocument/2006/relationships/image" Target="../media/image108.png"/><Relationship Id="rId12" Type="http://schemas.openxmlformats.org/officeDocument/2006/relationships/image" Target="../media/image60.png"/><Relationship Id="rId15" Type="http://schemas.openxmlformats.org/officeDocument/2006/relationships/image" Target="../media/image115.png"/><Relationship Id="rId14" Type="http://schemas.openxmlformats.org/officeDocument/2006/relationships/image" Target="../media/image125.png"/><Relationship Id="rId16" Type="http://schemas.openxmlformats.org/officeDocument/2006/relationships/image" Target="../media/image4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8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13.png"/><Relationship Id="rId11" Type="http://schemas.openxmlformats.org/officeDocument/2006/relationships/image" Target="../media/image122.png"/><Relationship Id="rId10" Type="http://schemas.openxmlformats.org/officeDocument/2006/relationships/image" Target="../media/image38.png"/><Relationship Id="rId13" Type="http://schemas.openxmlformats.org/officeDocument/2006/relationships/image" Target="../media/image108.png"/><Relationship Id="rId12" Type="http://schemas.openxmlformats.org/officeDocument/2006/relationships/image" Target="../media/image60.png"/><Relationship Id="rId15" Type="http://schemas.openxmlformats.org/officeDocument/2006/relationships/image" Target="../media/image115.png"/><Relationship Id="rId14" Type="http://schemas.openxmlformats.org/officeDocument/2006/relationships/image" Target="../media/image125.png"/><Relationship Id="rId16" Type="http://schemas.openxmlformats.org/officeDocument/2006/relationships/image" Target="../media/image4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39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41.jpg"/><Relationship Id="rId11" Type="http://schemas.openxmlformats.org/officeDocument/2006/relationships/image" Target="../media/image133.png"/><Relationship Id="rId10" Type="http://schemas.openxmlformats.org/officeDocument/2006/relationships/image" Target="../media/image138.png"/><Relationship Id="rId13" Type="http://schemas.openxmlformats.org/officeDocument/2006/relationships/image" Target="../media/image60.png"/><Relationship Id="rId12" Type="http://schemas.openxmlformats.org/officeDocument/2006/relationships/image" Target="../media/image135.png"/><Relationship Id="rId15" Type="http://schemas.openxmlformats.org/officeDocument/2006/relationships/image" Target="../media/image148.png"/><Relationship Id="rId14" Type="http://schemas.openxmlformats.org/officeDocument/2006/relationships/image" Target="../media/image149.png"/><Relationship Id="rId17" Type="http://schemas.openxmlformats.org/officeDocument/2006/relationships/image" Target="../media/image48.png"/><Relationship Id="rId16" Type="http://schemas.openxmlformats.org/officeDocument/2006/relationships/image" Target="../media/image14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8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13.png"/><Relationship Id="rId11" Type="http://schemas.openxmlformats.org/officeDocument/2006/relationships/image" Target="../media/image122.png"/><Relationship Id="rId10" Type="http://schemas.openxmlformats.org/officeDocument/2006/relationships/image" Target="../media/image38.png"/><Relationship Id="rId13" Type="http://schemas.openxmlformats.org/officeDocument/2006/relationships/image" Target="../media/image108.png"/><Relationship Id="rId12" Type="http://schemas.openxmlformats.org/officeDocument/2006/relationships/image" Target="../media/image60.png"/><Relationship Id="rId15" Type="http://schemas.openxmlformats.org/officeDocument/2006/relationships/image" Target="../media/image115.png"/><Relationship Id="rId14" Type="http://schemas.openxmlformats.org/officeDocument/2006/relationships/image" Target="../media/image125.png"/><Relationship Id="rId16" Type="http://schemas.openxmlformats.org/officeDocument/2006/relationships/image" Target="../media/image48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34.png"/><Relationship Id="rId13" Type="http://schemas.openxmlformats.org/officeDocument/2006/relationships/image" Target="../media/image28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2.png"/><Relationship Id="rId15" Type="http://schemas.openxmlformats.org/officeDocument/2006/relationships/image" Target="../media/image23.png"/><Relationship Id="rId14" Type="http://schemas.openxmlformats.org/officeDocument/2006/relationships/image" Target="../media/image32.png"/><Relationship Id="rId16" Type="http://schemas.openxmlformats.org/officeDocument/2006/relationships/image" Target="../media/image39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2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6.png"/><Relationship Id="rId4" Type="http://schemas.openxmlformats.org/officeDocument/2006/relationships/image" Target="../media/image113.png"/><Relationship Id="rId9" Type="http://schemas.openxmlformats.org/officeDocument/2006/relationships/image" Target="../media/image108.png"/><Relationship Id="rId5" Type="http://schemas.openxmlformats.org/officeDocument/2006/relationships/image" Target="../media/image118.png"/><Relationship Id="rId6" Type="http://schemas.openxmlformats.org/officeDocument/2006/relationships/image" Target="../media/image38.png"/><Relationship Id="rId7" Type="http://schemas.openxmlformats.org/officeDocument/2006/relationships/image" Target="../media/image122.png"/><Relationship Id="rId8" Type="http://schemas.openxmlformats.org/officeDocument/2006/relationships/image" Target="../media/image60.png"/><Relationship Id="rId11" Type="http://schemas.openxmlformats.org/officeDocument/2006/relationships/image" Target="../media/image115.png"/><Relationship Id="rId10" Type="http://schemas.openxmlformats.org/officeDocument/2006/relationships/image" Target="../media/image125.png"/><Relationship Id="rId12" Type="http://schemas.openxmlformats.org/officeDocument/2006/relationships/image" Target="../media/image4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8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13.png"/><Relationship Id="rId11" Type="http://schemas.openxmlformats.org/officeDocument/2006/relationships/image" Target="../media/image122.png"/><Relationship Id="rId10" Type="http://schemas.openxmlformats.org/officeDocument/2006/relationships/image" Target="../media/image38.png"/><Relationship Id="rId13" Type="http://schemas.openxmlformats.org/officeDocument/2006/relationships/image" Target="../media/image108.png"/><Relationship Id="rId12" Type="http://schemas.openxmlformats.org/officeDocument/2006/relationships/image" Target="../media/image60.png"/><Relationship Id="rId15" Type="http://schemas.openxmlformats.org/officeDocument/2006/relationships/image" Target="../media/image115.png"/><Relationship Id="rId14" Type="http://schemas.openxmlformats.org/officeDocument/2006/relationships/image" Target="../media/image125.png"/><Relationship Id="rId17" Type="http://schemas.openxmlformats.org/officeDocument/2006/relationships/image" Target="../media/image144.jpg"/><Relationship Id="rId16" Type="http://schemas.openxmlformats.org/officeDocument/2006/relationships/image" Target="../media/image4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47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45.png"/><Relationship Id="rId11" Type="http://schemas.openxmlformats.org/officeDocument/2006/relationships/image" Target="../media/image151.png"/><Relationship Id="rId10" Type="http://schemas.openxmlformats.org/officeDocument/2006/relationships/image" Target="../media/image143.png"/><Relationship Id="rId13" Type="http://schemas.openxmlformats.org/officeDocument/2006/relationships/image" Target="../media/image152.png"/><Relationship Id="rId12" Type="http://schemas.openxmlformats.org/officeDocument/2006/relationships/image" Target="../media/image150.png"/><Relationship Id="rId15" Type="http://schemas.openxmlformats.org/officeDocument/2006/relationships/image" Target="../media/image156.png"/><Relationship Id="rId14" Type="http://schemas.openxmlformats.org/officeDocument/2006/relationships/image" Target="../media/image170.png"/><Relationship Id="rId16" Type="http://schemas.openxmlformats.org/officeDocument/2006/relationships/image" Target="../media/image15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8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13.png"/><Relationship Id="rId11" Type="http://schemas.openxmlformats.org/officeDocument/2006/relationships/image" Target="../media/image122.png"/><Relationship Id="rId10" Type="http://schemas.openxmlformats.org/officeDocument/2006/relationships/image" Target="../media/image38.png"/><Relationship Id="rId13" Type="http://schemas.openxmlformats.org/officeDocument/2006/relationships/image" Target="../media/image108.png"/><Relationship Id="rId12" Type="http://schemas.openxmlformats.org/officeDocument/2006/relationships/image" Target="../media/image60.png"/><Relationship Id="rId15" Type="http://schemas.openxmlformats.org/officeDocument/2006/relationships/image" Target="../media/image115.png"/><Relationship Id="rId14" Type="http://schemas.openxmlformats.org/officeDocument/2006/relationships/image" Target="../media/image125.png"/><Relationship Id="rId17" Type="http://schemas.openxmlformats.org/officeDocument/2006/relationships/image" Target="../media/image160.jpg"/><Relationship Id="rId16" Type="http://schemas.openxmlformats.org/officeDocument/2006/relationships/image" Target="../media/image4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68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54.png"/><Relationship Id="rId10" Type="http://schemas.openxmlformats.org/officeDocument/2006/relationships/image" Target="../media/image15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6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68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54.png"/><Relationship Id="rId10" Type="http://schemas.openxmlformats.org/officeDocument/2006/relationships/image" Target="../media/image15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8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13.png"/><Relationship Id="rId11" Type="http://schemas.openxmlformats.org/officeDocument/2006/relationships/image" Target="../media/image122.png"/><Relationship Id="rId10" Type="http://schemas.openxmlformats.org/officeDocument/2006/relationships/image" Target="../media/image38.png"/><Relationship Id="rId13" Type="http://schemas.openxmlformats.org/officeDocument/2006/relationships/image" Target="../media/image108.png"/><Relationship Id="rId12" Type="http://schemas.openxmlformats.org/officeDocument/2006/relationships/image" Target="../media/image60.png"/><Relationship Id="rId15" Type="http://schemas.openxmlformats.org/officeDocument/2006/relationships/image" Target="../media/image115.png"/><Relationship Id="rId14" Type="http://schemas.openxmlformats.org/officeDocument/2006/relationships/image" Target="../media/image125.png"/><Relationship Id="rId17" Type="http://schemas.openxmlformats.org/officeDocument/2006/relationships/image" Target="../media/image162.png"/><Relationship Id="rId16" Type="http://schemas.openxmlformats.org/officeDocument/2006/relationships/image" Target="../media/image4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3.png"/><Relationship Id="rId4" Type="http://schemas.openxmlformats.org/officeDocument/2006/relationships/image" Target="../media/image8.png"/><Relationship Id="rId5" Type="http://schemas.openxmlformats.org/officeDocument/2006/relationships/image" Target="../media/image166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8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13.png"/><Relationship Id="rId11" Type="http://schemas.openxmlformats.org/officeDocument/2006/relationships/image" Target="../media/image122.png"/><Relationship Id="rId10" Type="http://schemas.openxmlformats.org/officeDocument/2006/relationships/image" Target="../media/image38.png"/><Relationship Id="rId13" Type="http://schemas.openxmlformats.org/officeDocument/2006/relationships/image" Target="../media/image108.png"/><Relationship Id="rId12" Type="http://schemas.openxmlformats.org/officeDocument/2006/relationships/image" Target="../media/image60.png"/><Relationship Id="rId15" Type="http://schemas.openxmlformats.org/officeDocument/2006/relationships/image" Target="../media/image115.png"/><Relationship Id="rId14" Type="http://schemas.openxmlformats.org/officeDocument/2006/relationships/image" Target="../media/image125.png"/><Relationship Id="rId17" Type="http://schemas.openxmlformats.org/officeDocument/2006/relationships/image" Target="../media/image165.png"/><Relationship Id="rId16" Type="http://schemas.openxmlformats.org/officeDocument/2006/relationships/image" Target="../media/image4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73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67.png"/><Relationship Id="rId10" Type="http://schemas.openxmlformats.org/officeDocument/2006/relationships/image" Target="../media/image17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3" Type="http://schemas.openxmlformats.org/officeDocument/2006/relationships/image" Target="../media/image37.jp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31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4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38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6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40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38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6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4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/>
          <p:nvPr/>
        </p:nvSpPr>
        <p:spPr>
          <a:xfrm>
            <a:off x="921435" y="1413763"/>
            <a:ext cx="210312" cy="21031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920435" y="1338707"/>
            <a:ext cx="307095" cy="2863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1757172" y="359663"/>
            <a:ext cx="5378196" cy="89916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6396228" y="344424"/>
            <a:ext cx="873251" cy="914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6522719" y="344424"/>
            <a:ext cx="870203" cy="914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6653783" y="359663"/>
            <a:ext cx="856487" cy="8991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6778752" y="359663"/>
            <a:ext cx="1734311" cy="89916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7781543" y="359663"/>
            <a:ext cx="854963" cy="8991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 txBox="1"/>
          <p:nvPr>
            <p:ph type="title"/>
          </p:nvPr>
        </p:nvSpPr>
        <p:spPr>
          <a:xfrm>
            <a:off x="2110867" y="477977"/>
            <a:ext cx="6052820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REPLICATION DE L </a:t>
            </a:r>
            <a:r>
              <a:rPr lang="en-US" sz="4400"/>
              <a:t>' </a:t>
            </a:r>
            <a:r>
              <a:rPr lang="en-US"/>
              <a:t>ADN</a:t>
            </a:r>
            <a:endParaRPr sz="4400"/>
          </a:p>
        </p:txBody>
      </p:sp>
      <p:sp>
        <p:nvSpPr>
          <p:cNvPr id="66" name="Google Shape;66;p1"/>
          <p:cNvSpPr/>
          <p:nvPr/>
        </p:nvSpPr>
        <p:spPr>
          <a:xfrm>
            <a:off x="3267075" y="1981200"/>
            <a:ext cx="3819525" cy="38862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6937629" y="6431686"/>
            <a:ext cx="20554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Bouguenouch Laila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1156716" y="330708"/>
            <a:ext cx="1293875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2019300" y="341375"/>
            <a:ext cx="4165091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0"/>
          <p:cNvSpPr/>
          <p:nvPr/>
        </p:nvSpPr>
        <p:spPr>
          <a:xfrm>
            <a:off x="545287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5724144" y="341375"/>
            <a:ext cx="2631948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7624571" y="329184"/>
            <a:ext cx="882396" cy="90525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/>
          <p:nvPr>
            <p:ph type="title"/>
          </p:nvPr>
        </p:nvSpPr>
        <p:spPr>
          <a:xfrm>
            <a:off x="1140332" y="470738"/>
            <a:ext cx="6863334" cy="6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67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III.	Enzymes de la réplication</a:t>
            </a:r>
            <a:endParaRPr/>
          </a:p>
        </p:txBody>
      </p:sp>
      <p:sp>
        <p:nvSpPr>
          <p:cNvPr id="261" name="Google Shape;261;p10"/>
          <p:cNvSpPr txBox="1"/>
          <p:nvPr/>
        </p:nvSpPr>
        <p:spPr>
          <a:xfrm>
            <a:off x="1596897" y="1566417"/>
            <a:ext cx="7260590" cy="24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49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	Autres enzymes de la réplication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0" marR="0" rtl="0" algn="just">
              <a:lnSpc>
                <a:spcPct val="100000"/>
              </a:lnSpc>
              <a:spcBef>
                <a:spcPts val="1455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: Hélicases (déroulases) , Dna B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5080" rtl="0" algn="just">
              <a:lnSpc>
                <a:spcPct val="99800"/>
              </a:lnSpc>
              <a:spcBef>
                <a:spcPts val="615"/>
              </a:spcBef>
              <a:spcAft>
                <a:spcPts val="0"/>
              </a:spcAft>
              <a:buClr>
                <a:srgbClr val="3891A7"/>
              </a:buClr>
              <a:buSzPts val="19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Déroulent et séparent les deux brins d'ADN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  supprimant les liaisons hydrogènes faibles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ceci conduit à  une structure en Y appelée fourche de réplication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4352925" y="4267212"/>
            <a:ext cx="3190875" cy="235267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1156716" y="330708"/>
            <a:ext cx="1293875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2019300" y="341375"/>
            <a:ext cx="4165091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545287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5724144" y="341375"/>
            <a:ext cx="2631948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7624571" y="329184"/>
            <a:ext cx="882396" cy="90525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 txBox="1"/>
          <p:nvPr>
            <p:ph type="title"/>
          </p:nvPr>
        </p:nvSpPr>
        <p:spPr>
          <a:xfrm>
            <a:off x="1140332" y="470738"/>
            <a:ext cx="6863334" cy="6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67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III.	Enzymes de la réplication</a:t>
            </a:r>
            <a:endParaRPr/>
          </a:p>
        </p:txBody>
      </p:sp>
      <p:sp>
        <p:nvSpPr>
          <p:cNvPr id="285" name="Google Shape;285;p11"/>
          <p:cNvSpPr txBox="1"/>
          <p:nvPr/>
        </p:nvSpPr>
        <p:spPr>
          <a:xfrm>
            <a:off x="1596897" y="1513937"/>
            <a:ext cx="7260590" cy="3003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675">
            <a:spAutoFit/>
          </a:bodyPr>
          <a:lstStyle/>
          <a:p>
            <a:pPr indent="0" lvl="0" marL="1949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Autres enzymes de la réplication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53110" marR="0" rtl="0" algn="l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Les protéines SSB (Single Strand Binding)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3891A7"/>
              </a:buClr>
              <a:buSzPts val="1900"/>
              <a:buFont typeface="Noto Sans Symbols"/>
              <a:buChar char="⚫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Appelées aussi protéines déstabilisant l ' hélice</a:t>
            </a:r>
            <a:endParaRPr/>
          </a:p>
          <a:p>
            <a:pPr indent="-283844" lvl="0" marL="295910" marR="508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3891A7"/>
              </a:buClr>
              <a:buSzPts val="1900"/>
              <a:buFont typeface="Noto Sans Symbols"/>
              <a:buChar char="⚫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Maintiennent séparés les deux brins d'ADN,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empêchant  ainsi que les deux chaines ne se réapparient.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3844" lvl="0" marL="295910" marR="6350" rtl="0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3891A7"/>
              </a:buClr>
              <a:buSzPts val="19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Les  protéine  de réplication A sont	les équivalents des  protéines SSB chez les</a:t>
            </a:r>
            <a:r>
              <a:rPr lang="en-US" sz="2400">
                <a:solidFill>
                  <a:srgbClr val="8DC664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u="sng">
                <a:solidFill>
                  <a:srgbClr val="8DC664"/>
                </a:solidFill>
                <a:latin typeface="Gill Sans"/>
                <a:ea typeface="Gill Sans"/>
                <a:cs typeface="Gill Sans"/>
                <a:sym typeface="Gill Sans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bactéries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/>
          <p:nvPr/>
        </p:nvSpPr>
        <p:spPr>
          <a:xfrm>
            <a:off x="2057400" y="2133663"/>
            <a:ext cx="6143625" cy="3478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1156716" y="330708"/>
            <a:ext cx="1293875" cy="9037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2"/>
          <p:cNvSpPr/>
          <p:nvPr/>
        </p:nvSpPr>
        <p:spPr>
          <a:xfrm>
            <a:off x="2019300" y="341375"/>
            <a:ext cx="4165091" cy="89306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2"/>
          <p:cNvSpPr/>
          <p:nvPr/>
        </p:nvSpPr>
        <p:spPr>
          <a:xfrm>
            <a:off x="5452871" y="341375"/>
            <a:ext cx="1002791" cy="89306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2"/>
          <p:cNvSpPr/>
          <p:nvPr/>
        </p:nvSpPr>
        <p:spPr>
          <a:xfrm>
            <a:off x="5724144" y="341375"/>
            <a:ext cx="2631948" cy="89306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2"/>
          <p:cNvSpPr/>
          <p:nvPr/>
        </p:nvSpPr>
        <p:spPr>
          <a:xfrm>
            <a:off x="7624571" y="329184"/>
            <a:ext cx="882396" cy="9052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2"/>
          <p:cNvSpPr txBox="1"/>
          <p:nvPr>
            <p:ph type="title"/>
          </p:nvPr>
        </p:nvSpPr>
        <p:spPr>
          <a:xfrm>
            <a:off x="1140332" y="470738"/>
            <a:ext cx="6863334" cy="6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67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III.	Enzymes de la réplication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3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3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3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3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3"/>
          <p:cNvSpPr/>
          <p:nvPr/>
        </p:nvSpPr>
        <p:spPr>
          <a:xfrm>
            <a:off x="1156716" y="330708"/>
            <a:ext cx="1293875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3"/>
          <p:cNvSpPr/>
          <p:nvPr/>
        </p:nvSpPr>
        <p:spPr>
          <a:xfrm>
            <a:off x="2019300" y="341375"/>
            <a:ext cx="4165091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3"/>
          <p:cNvSpPr/>
          <p:nvPr/>
        </p:nvSpPr>
        <p:spPr>
          <a:xfrm>
            <a:off x="545287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3"/>
          <p:cNvSpPr/>
          <p:nvPr/>
        </p:nvSpPr>
        <p:spPr>
          <a:xfrm>
            <a:off x="5724144" y="341375"/>
            <a:ext cx="2631948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3"/>
          <p:cNvSpPr/>
          <p:nvPr/>
        </p:nvSpPr>
        <p:spPr>
          <a:xfrm>
            <a:off x="7624571" y="329184"/>
            <a:ext cx="882396" cy="90525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3"/>
          <p:cNvSpPr txBox="1"/>
          <p:nvPr>
            <p:ph type="title"/>
          </p:nvPr>
        </p:nvSpPr>
        <p:spPr>
          <a:xfrm>
            <a:off x="1140332" y="470738"/>
            <a:ext cx="6863334" cy="6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67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III.	Enzymes de la réplication</a:t>
            </a:r>
            <a:endParaRPr/>
          </a:p>
        </p:txBody>
      </p:sp>
      <p:sp>
        <p:nvSpPr>
          <p:cNvPr id="319" name="Google Shape;319;p13"/>
          <p:cNvSpPr txBox="1"/>
          <p:nvPr/>
        </p:nvSpPr>
        <p:spPr>
          <a:xfrm>
            <a:off x="1596897" y="1385062"/>
            <a:ext cx="7260590" cy="2460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749935" lvl="0" marL="762000" marR="2760345" rtl="0" algn="l">
              <a:lnSpc>
                <a:spcPct val="12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	Autres enzymes de la réplication  c: Les topo-isomérases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particulier les gyrases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5080" rtl="0" algn="just">
              <a:lnSpc>
                <a:spcPct val="99000"/>
              </a:lnSpc>
              <a:spcBef>
                <a:spcPts val="625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Permettent le passage de l'ADN d'un état super enroulé, provoqué  par la progression de la fourche de réplication, à des formes  isomères de moindre tension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3"/>
          <p:cNvSpPr/>
          <p:nvPr/>
        </p:nvSpPr>
        <p:spPr>
          <a:xfrm>
            <a:off x="4724400" y="4224020"/>
            <a:ext cx="3967099" cy="225298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3"/>
          <p:cNvSpPr/>
          <p:nvPr/>
        </p:nvSpPr>
        <p:spPr>
          <a:xfrm>
            <a:off x="1828800" y="3919853"/>
            <a:ext cx="2362200" cy="286194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4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4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4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4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4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4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4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4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4"/>
          <p:cNvSpPr/>
          <p:nvPr/>
        </p:nvSpPr>
        <p:spPr>
          <a:xfrm>
            <a:off x="1156716" y="330708"/>
            <a:ext cx="1293875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4"/>
          <p:cNvSpPr/>
          <p:nvPr/>
        </p:nvSpPr>
        <p:spPr>
          <a:xfrm>
            <a:off x="2019300" y="341375"/>
            <a:ext cx="4165091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4"/>
          <p:cNvSpPr/>
          <p:nvPr/>
        </p:nvSpPr>
        <p:spPr>
          <a:xfrm>
            <a:off x="545287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4"/>
          <p:cNvSpPr/>
          <p:nvPr/>
        </p:nvSpPr>
        <p:spPr>
          <a:xfrm>
            <a:off x="5724144" y="341375"/>
            <a:ext cx="2631948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4"/>
          <p:cNvSpPr/>
          <p:nvPr/>
        </p:nvSpPr>
        <p:spPr>
          <a:xfrm>
            <a:off x="7624571" y="329184"/>
            <a:ext cx="882396" cy="90525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4"/>
          <p:cNvSpPr txBox="1"/>
          <p:nvPr>
            <p:ph type="title"/>
          </p:nvPr>
        </p:nvSpPr>
        <p:spPr>
          <a:xfrm>
            <a:off x="1140332" y="470738"/>
            <a:ext cx="6863334" cy="6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67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III.	Enzymes de la réplication</a:t>
            </a:r>
            <a:endParaRPr/>
          </a:p>
        </p:txBody>
      </p:sp>
      <p:sp>
        <p:nvSpPr>
          <p:cNvPr id="344" name="Google Shape;344;p14"/>
          <p:cNvSpPr txBox="1"/>
          <p:nvPr/>
        </p:nvSpPr>
        <p:spPr>
          <a:xfrm>
            <a:off x="1596897" y="1455165"/>
            <a:ext cx="7243445" cy="331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5822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Autres enzymes de la réplication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8108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d: La primase, Dna 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6350" rtl="0" algn="just">
              <a:lnSpc>
                <a:spcPct val="79300"/>
              </a:lnSpc>
              <a:spcBef>
                <a:spcPts val="625"/>
              </a:spcBef>
              <a:spcAft>
                <a:spcPts val="0"/>
              </a:spcAft>
              <a:buClr>
                <a:srgbClr val="3891A7"/>
              </a:buClr>
              <a:buSzPts val="1350"/>
              <a:buFont typeface="Noto Sans Symbols"/>
              <a:buChar char="⮚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une ARN polymérase qui synthétise le primer ou amorce et fait partie  d’un complexe protéique appelé primosome (</a:t>
            </a:r>
            <a:r>
              <a:rPr lang="en-US"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hélicase/ primase)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Clr>
                <a:srgbClr val="3891A7"/>
              </a:buClr>
              <a:buSzPts val="145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L'adn polymerase alpha synthétise l'amorce chez les eucaryotes.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8477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e: La ligase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5080" rtl="0" algn="just">
              <a:lnSpc>
                <a:spcPct val="9625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250"/>
              <a:buFont typeface="Noto Sans Symbols"/>
              <a:buChar char="⚫"/>
            </a:pPr>
            <a: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Les amorces sont hydrolysées par une </a:t>
            </a:r>
            <a:r>
              <a:rPr b="1"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RNAse</a:t>
            </a:r>
            <a: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 La lacune est comblée par une  ADN Pol. La ligase effectue la soudure du brin d'ADN entre deux fragments  adjacents.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5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5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5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5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5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5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5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5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5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5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5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5"/>
          <p:cNvSpPr/>
          <p:nvPr/>
        </p:nvSpPr>
        <p:spPr>
          <a:xfrm>
            <a:off x="1156716" y="330708"/>
            <a:ext cx="132740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5"/>
          <p:cNvSpPr/>
          <p:nvPr/>
        </p:nvSpPr>
        <p:spPr>
          <a:xfrm>
            <a:off x="2019300" y="341375"/>
            <a:ext cx="1197864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5"/>
          <p:cNvSpPr/>
          <p:nvPr/>
        </p:nvSpPr>
        <p:spPr>
          <a:xfrm>
            <a:off x="2485644" y="341375"/>
            <a:ext cx="1002792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5"/>
          <p:cNvSpPr/>
          <p:nvPr/>
        </p:nvSpPr>
        <p:spPr>
          <a:xfrm>
            <a:off x="2756916" y="341375"/>
            <a:ext cx="2763011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5"/>
          <p:cNvSpPr/>
          <p:nvPr/>
        </p:nvSpPr>
        <p:spPr>
          <a:xfrm>
            <a:off x="4788408" y="341375"/>
            <a:ext cx="859536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5"/>
          <p:cNvSpPr/>
          <p:nvPr/>
        </p:nvSpPr>
        <p:spPr>
          <a:xfrm>
            <a:off x="4916423" y="341375"/>
            <a:ext cx="2109216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5"/>
          <p:cNvSpPr/>
          <p:nvPr/>
        </p:nvSpPr>
        <p:spPr>
          <a:xfrm>
            <a:off x="6294120" y="341375"/>
            <a:ext cx="1002792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5"/>
          <p:cNvSpPr/>
          <p:nvPr/>
        </p:nvSpPr>
        <p:spPr>
          <a:xfrm>
            <a:off x="6565392" y="341375"/>
            <a:ext cx="2578607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5"/>
          <p:cNvSpPr/>
          <p:nvPr/>
        </p:nvSpPr>
        <p:spPr>
          <a:xfrm>
            <a:off x="8465819" y="329184"/>
            <a:ext cx="678179" cy="905256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5"/>
          <p:cNvSpPr txBox="1"/>
          <p:nvPr>
            <p:ph type="title"/>
          </p:nvPr>
        </p:nvSpPr>
        <p:spPr>
          <a:xfrm>
            <a:off x="1514602" y="473786"/>
            <a:ext cx="733044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IV.	Mécanismes de la réplication</a:t>
            </a:r>
            <a:endParaRPr/>
          </a:p>
        </p:txBody>
      </p:sp>
      <p:sp>
        <p:nvSpPr>
          <p:cNvPr id="371" name="Google Shape;371;p15"/>
          <p:cNvSpPr/>
          <p:nvPr/>
        </p:nvSpPr>
        <p:spPr>
          <a:xfrm>
            <a:off x="1502663" y="3430523"/>
            <a:ext cx="382524" cy="303275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5"/>
          <p:cNvSpPr/>
          <p:nvPr/>
        </p:nvSpPr>
        <p:spPr>
          <a:xfrm>
            <a:off x="1748027" y="3355847"/>
            <a:ext cx="818388" cy="382524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5"/>
          <p:cNvSpPr/>
          <p:nvPr/>
        </p:nvSpPr>
        <p:spPr>
          <a:xfrm>
            <a:off x="2252472" y="3355847"/>
            <a:ext cx="374904" cy="382524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5"/>
          <p:cNvSpPr/>
          <p:nvPr/>
        </p:nvSpPr>
        <p:spPr>
          <a:xfrm>
            <a:off x="2313432" y="3355847"/>
            <a:ext cx="574548" cy="382524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5"/>
          <p:cNvSpPr/>
          <p:nvPr/>
        </p:nvSpPr>
        <p:spPr>
          <a:xfrm>
            <a:off x="2574035" y="3355847"/>
            <a:ext cx="376427" cy="382524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5"/>
          <p:cNvSpPr/>
          <p:nvPr/>
        </p:nvSpPr>
        <p:spPr>
          <a:xfrm>
            <a:off x="2636520" y="3355847"/>
            <a:ext cx="1408176" cy="382524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5"/>
          <p:cNvSpPr/>
          <p:nvPr/>
        </p:nvSpPr>
        <p:spPr>
          <a:xfrm>
            <a:off x="1880616" y="3656076"/>
            <a:ext cx="2061972" cy="89916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5"/>
          <p:cNvSpPr txBox="1"/>
          <p:nvPr/>
        </p:nvSpPr>
        <p:spPr>
          <a:xfrm>
            <a:off x="1596897" y="1395729"/>
            <a:ext cx="7240905" cy="2632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30480" lvl="0" marL="12700" marR="5080" rtl="0" algn="l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Les grands principes de la réplication sont les mêmes chez les eucaryotes que  chez les bactéries.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81965" marR="0" rtl="0" algn="l">
              <a:lnSpc>
                <a:spcPct val="100000"/>
              </a:lnSpc>
              <a:spcBef>
                <a:spcPts val="181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1.Site d initiation de la réplication : ORi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145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Chez les procaryotes: une seule origine de réplication</a:t>
            </a:r>
            <a:endParaRPr/>
          </a:p>
          <a:p>
            <a:pPr indent="-283844" lvl="0" marL="29591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rgbClr val="3891A7"/>
              </a:buClr>
              <a:buSzPts val="1450"/>
              <a:buFont typeface="Noto Sans Symbols"/>
              <a:buChar char="⮚"/>
            </a:pPr>
            <a:r>
              <a:rPr b="1" i="1" lang="en-US" sz="18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Chez les eucaryotes</a:t>
            </a:r>
            <a:r>
              <a:rPr i="1"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	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plusieurs origines de réplication.</a:t>
            </a:r>
            <a:endParaRPr/>
          </a:p>
          <a:p>
            <a:pPr indent="0" lvl="0" marL="12700" marR="398145" rtl="0" algn="l">
              <a:lnSpc>
                <a:spcPct val="1078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9" name="Google Shape;379;p15"/>
          <p:cNvSpPr/>
          <p:nvPr/>
        </p:nvSpPr>
        <p:spPr>
          <a:xfrm>
            <a:off x="3733800" y="4419600"/>
            <a:ext cx="4191000" cy="2133600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6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6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6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6"/>
          <p:cNvSpPr/>
          <p:nvPr/>
        </p:nvSpPr>
        <p:spPr>
          <a:xfrm>
            <a:off x="0" y="1052575"/>
            <a:ext cx="9144000" cy="58054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6"/>
          <p:cNvSpPr/>
          <p:nvPr/>
        </p:nvSpPr>
        <p:spPr>
          <a:xfrm>
            <a:off x="2324100" y="265175"/>
            <a:ext cx="440436" cy="49834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6"/>
          <p:cNvSpPr/>
          <p:nvPr/>
        </p:nvSpPr>
        <p:spPr>
          <a:xfrm>
            <a:off x="2450592" y="265175"/>
            <a:ext cx="374904" cy="49834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6"/>
          <p:cNvSpPr/>
          <p:nvPr/>
        </p:nvSpPr>
        <p:spPr>
          <a:xfrm>
            <a:off x="2511551" y="265175"/>
            <a:ext cx="4334256" cy="49834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6"/>
          <p:cNvSpPr/>
          <p:nvPr/>
        </p:nvSpPr>
        <p:spPr>
          <a:xfrm>
            <a:off x="6531864" y="265175"/>
            <a:ext cx="377951" cy="49834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6"/>
          <p:cNvSpPr txBox="1"/>
          <p:nvPr/>
        </p:nvSpPr>
        <p:spPr>
          <a:xfrm>
            <a:off x="2455545" y="319532"/>
            <a:ext cx="423227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3 : MECANISME DE LA REPLICATION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7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7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7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7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7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7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7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7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7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7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7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7"/>
          <p:cNvSpPr/>
          <p:nvPr/>
        </p:nvSpPr>
        <p:spPr>
          <a:xfrm>
            <a:off x="1156716" y="330708"/>
            <a:ext cx="132740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7"/>
          <p:cNvSpPr/>
          <p:nvPr/>
        </p:nvSpPr>
        <p:spPr>
          <a:xfrm>
            <a:off x="2019300" y="341375"/>
            <a:ext cx="1197864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7"/>
          <p:cNvSpPr/>
          <p:nvPr/>
        </p:nvSpPr>
        <p:spPr>
          <a:xfrm>
            <a:off x="2485644" y="341375"/>
            <a:ext cx="1002792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7"/>
          <p:cNvSpPr/>
          <p:nvPr/>
        </p:nvSpPr>
        <p:spPr>
          <a:xfrm>
            <a:off x="2756916" y="341375"/>
            <a:ext cx="2763011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7"/>
          <p:cNvSpPr/>
          <p:nvPr/>
        </p:nvSpPr>
        <p:spPr>
          <a:xfrm>
            <a:off x="4788408" y="341375"/>
            <a:ext cx="859536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7"/>
          <p:cNvSpPr/>
          <p:nvPr/>
        </p:nvSpPr>
        <p:spPr>
          <a:xfrm>
            <a:off x="4916423" y="341375"/>
            <a:ext cx="2109216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7"/>
          <p:cNvSpPr/>
          <p:nvPr/>
        </p:nvSpPr>
        <p:spPr>
          <a:xfrm>
            <a:off x="6294120" y="341375"/>
            <a:ext cx="1002792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7"/>
          <p:cNvSpPr/>
          <p:nvPr/>
        </p:nvSpPr>
        <p:spPr>
          <a:xfrm>
            <a:off x="6565392" y="341375"/>
            <a:ext cx="2578607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7"/>
          <p:cNvSpPr/>
          <p:nvPr/>
        </p:nvSpPr>
        <p:spPr>
          <a:xfrm>
            <a:off x="8465819" y="329184"/>
            <a:ext cx="678179" cy="905256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7"/>
          <p:cNvSpPr txBox="1"/>
          <p:nvPr>
            <p:ph type="title"/>
          </p:nvPr>
        </p:nvSpPr>
        <p:spPr>
          <a:xfrm>
            <a:off x="1514602" y="473786"/>
            <a:ext cx="733044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IV.	Mécanismes de la réplication</a:t>
            </a:r>
            <a:endParaRPr/>
          </a:p>
        </p:txBody>
      </p:sp>
      <p:sp>
        <p:nvSpPr>
          <p:cNvPr id="420" name="Google Shape;420;p17"/>
          <p:cNvSpPr txBox="1"/>
          <p:nvPr/>
        </p:nvSpPr>
        <p:spPr>
          <a:xfrm>
            <a:off x="1596897" y="1382623"/>
            <a:ext cx="718185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4600">
            <a:spAutoFit/>
          </a:bodyPr>
          <a:lstStyle/>
          <a:p>
            <a:pPr indent="0" lvl="0" marL="524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Fourche de réplication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5080" rtl="0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 séparation des deux brins d'ADN aboutit à une structure en Y dite  de fourche réplication.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1" name="Google Shape;421;p17"/>
          <p:cNvSpPr/>
          <p:nvPr/>
        </p:nvSpPr>
        <p:spPr>
          <a:xfrm>
            <a:off x="2209800" y="2667000"/>
            <a:ext cx="5419725" cy="370370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8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8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8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8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8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8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8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8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8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8"/>
          <p:cNvSpPr/>
          <p:nvPr/>
        </p:nvSpPr>
        <p:spPr>
          <a:xfrm>
            <a:off x="1156716" y="330708"/>
            <a:ext cx="132740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8"/>
          <p:cNvSpPr/>
          <p:nvPr/>
        </p:nvSpPr>
        <p:spPr>
          <a:xfrm>
            <a:off x="2019300" y="341375"/>
            <a:ext cx="1197864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2485644" y="341375"/>
            <a:ext cx="1002792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8"/>
          <p:cNvSpPr/>
          <p:nvPr/>
        </p:nvSpPr>
        <p:spPr>
          <a:xfrm>
            <a:off x="2756916" y="341375"/>
            <a:ext cx="2763011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4788408" y="341375"/>
            <a:ext cx="859536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4916423" y="341375"/>
            <a:ext cx="2109216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6294120" y="341375"/>
            <a:ext cx="1002792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8"/>
          <p:cNvSpPr/>
          <p:nvPr/>
        </p:nvSpPr>
        <p:spPr>
          <a:xfrm>
            <a:off x="6565392" y="341375"/>
            <a:ext cx="2578607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8465819" y="329184"/>
            <a:ext cx="678179" cy="905256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8"/>
          <p:cNvSpPr txBox="1"/>
          <p:nvPr>
            <p:ph type="title"/>
          </p:nvPr>
        </p:nvSpPr>
        <p:spPr>
          <a:xfrm>
            <a:off x="1514602" y="473786"/>
            <a:ext cx="733044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IV.	Mécanismes de la réplication</a:t>
            </a:r>
            <a:endParaRPr/>
          </a:p>
        </p:txBody>
      </p:sp>
      <p:sp>
        <p:nvSpPr>
          <p:cNvPr id="448" name="Google Shape;448;p18"/>
          <p:cNvSpPr txBox="1"/>
          <p:nvPr/>
        </p:nvSpPr>
        <p:spPr>
          <a:xfrm>
            <a:off x="1596897" y="1396339"/>
            <a:ext cx="722185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0" lvl="0" marL="3067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La réplication est bidirectionnelle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7941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partir du site ORI, la fourche de réplication avance dans les deux sens jusqu’à ce</a:t>
            </a:r>
            <a:endParaRPr sz="1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95910" marR="0" rtl="0" algn="l">
              <a:lnSpc>
                <a:spcPct val="107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que les réplicons adjacents entrent en contact.</a:t>
            </a:r>
            <a:endParaRPr sz="1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9" name="Google Shape;449;p18"/>
          <p:cNvSpPr/>
          <p:nvPr/>
        </p:nvSpPr>
        <p:spPr>
          <a:xfrm>
            <a:off x="1674367" y="2514600"/>
            <a:ext cx="6479032" cy="2714625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9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9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9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9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9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9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9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9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9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9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9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9"/>
          <p:cNvSpPr/>
          <p:nvPr/>
        </p:nvSpPr>
        <p:spPr>
          <a:xfrm>
            <a:off x="1156716" y="330708"/>
            <a:ext cx="132740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9"/>
          <p:cNvSpPr/>
          <p:nvPr/>
        </p:nvSpPr>
        <p:spPr>
          <a:xfrm>
            <a:off x="2019300" y="341375"/>
            <a:ext cx="1197864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9"/>
          <p:cNvSpPr/>
          <p:nvPr/>
        </p:nvSpPr>
        <p:spPr>
          <a:xfrm>
            <a:off x="2485644" y="341375"/>
            <a:ext cx="1002792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9"/>
          <p:cNvSpPr/>
          <p:nvPr/>
        </p:nvSpPr>
        <p:spPr>
          <a:xfrm>
            <a:off x="2756916" y="341375"/>
            <a:ext cx="2763011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9"/>
          <p:cNvSpPr/>
          <p:nvPr/>
        </p:nvSpPr>
        <p:spPr>
          <a:xfrm>
            <a:off x="4788408" y="341375"/>
            <a:ext cx="859536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9"/>
          <p:cNvSpPr/>
          <p:nvPr/>
        </p:nvSpPr>
        <p:spPr>
          <a:xfrm>
            <a:off x="4916423" y="341375"/>
            <a:ext cx="2109216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9"/>
          <p:cNvSpPr/>
          <p:nvPr/>
        </p:nvSpPr>
        <p:spPr>
          <a:xfrm>
            <a:off x="6294120" y="341375"/>
            <a:ext cx="1002792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9"/>
          <p:cNvSpPr/>
          <p:nvPr/>
        </p:nvSpPr>
        <p:spPr>
          <a:xfrm>
            <a:off x="6565392" y="341375"/>
            <a:ext cx="2578607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9"/>
          <p:cNvSpPr/>
          <p:nvPr/>
        </p:nvSpPr>
        <p:spPr>
          <a:xfrm>
            <a:off x="8465819" y="329184"/>
            <a:ext cx="678179" cy="905256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9"/>
          <p:cNvSpPr txBox="1"/>
          <p:nvPr>
            <p:ph type="title"/>
          </p:nvPr>
        </p:nvSpPr>
        <p:spPr>
          <a:xfrm>
            <a:off x="1514602" y="473786"/>
            <a:ext cx="733044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IV.	Mécanismes de la réplication</a:t>
            </a:r>
            <a:endParaRPr/>
          </a:p>
        </p:txBody>
      </p:sp>
      <p:sp>
        <p:nvSpPr>
          <p:cNvPr id="476" name="Google Shape;476;p19"/>
          <p:cNvSpPr/>
          <p:nvPr/>
        </p:nvSpPr>
        <p:spPr>
          <a:xfrm>
            <a:off x="1371600" y="2219325"/>
            <a:ext cx="3733800" cy="4333875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9"/>
          <p:cNvSpPr txBox="1"/>
          <p:nvPr/>
        </p:nvSpPr>
        <p:spPr>
          <a:xfrm>
            <a:off x="2108961" y="1464309"/>
            <a:ext cx="6980555" cy="3340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La réplication est semi-discontinue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3241040" marR="2730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 brin d'ADN est synthétisé de  façon continue (brin meneur), l'autre  est synthétisé de façon discontinue, au  fur et à mesure que la dénaturation  (fourche de réplication) avance (brin  suiveur)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449580" lvl="0" marL="3241040" marR="508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 synthèse discontinue aboutit à  de petits fragments appelés :  </a:t>
            </a:r>
            <a:r>
              <a:rPr b="1"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fragments d'OKAZAKI.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1161288" y="338327"/>
            <a:ext cx="1685544" cy="89611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2115311" y="338327"/>
            <a:ext cx="854963" cy="8961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 txBox="1"/>
          <p:nvPr>
            <p:ph type="title"/>
          </p:nvPr>
        </p:nvSpPr>
        <p:spPr>
          <a:xfrm>
            <a:off x="1514602" y="470738"/>
            <a:ext cx="98044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</a:t>
            </a:r>
            <a:endParaRPr/>
          </a:p>
        </p:txBody>
      </p:sp>
      <p:sp>
        <p:nvSpPr>
          <p:cNvPr id="87" name="Google Shape;87;p2"/>
          <p:cNvSpPr txBox="1"/>
          <p:nvPr/>
        </p:nvSpPr>
        <p:spPr>
          <a:xfrm>
            <a:off x="1596897" y="1379556"/>
            <a:ext cx="6602095" cy="340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891A7"/>
                </a:solidFill>
                <a:latin typeface="Calibri"/>
                <a:ea typeface="Calibri"/>
                <a:cs typeface="Calibri"/>
                <a:sym typeface="Calibri"/>
              </a:rPr>
              <a:t>I.	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84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2550"/>
              <a:buFont typeface="Calibri"/>
              <a:buAutoNum type="romanUcPeriod" startAt="3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Enzymes de la réplication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84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2550"/>
              <a:buFont typeface="Calibri"/>
              <a:buAutoNum type="romanUcPeriod" startAt="3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Mécanismes de la réplication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84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2550"/>
              <a:buFont typeface="Calibri"/>
              <a:buAutoNum type="romanUcPeriod" startAt="3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Particularities de la réplication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84200" marR="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3891A7"/>
              </a:buClr>
              <a:buSzPts val="2550"/>
              <a:buFont typeface="Calibri"/>
              <a:buAutoNum type="romanUcPeriod" startAt="3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Mécanismes de réparation de L'ADN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84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2550"/>
              <a:buFont typeface="Calibri"/>
              <a:buAutoNum type="romanUcPeriod" startAt="3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0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0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0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0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0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0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0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0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0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0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0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0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0"/>
          <p:cNvSpPr/>
          <p:nvPr/>
        </p:nvSpPr>
        <p:spPr>
          <a:xfrm>
            <a:off x="1156716" y="330708"/>
            <a:ext cx="132740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0"/>
          <p:cNvSpPr/>
          <p:nvPr/>
        </p:nvSpPr>
        <p:spPr>
          <a:xfrm>
            <a:off x="2019300" y="341375"/>
            <a:ext cx="1197864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0"/>
          <p:cNvSpPr/>
          <p:nvPr/>
        </p:nvSpPr>
        <p:spPr>
          <a:xfrm>
            <a:off x="2485644" y="341375"/>
            <a:ext cx="1002792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0"/>
          <p:cNvSpPr/>
          <p:nvPr/>
        </p:nvSpPr>
        <p:spPr>
          <a:xfrm>
            <a:off x="2756916" y="341375"/>
            <a:ext cx="2763011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0"/>
          <p:cNvSpPr/>
          <p:nvPr/>
        </p:nvSpPr>
        <p:spPr>
          <a:xfrm>
            <a:off x="4788408" y="341375"/>
            <a:ext cx="859536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0"/>
          <p:cNvSpPr/>
          <p:nvPr/>
        </p:nvSpPr>
        <p:spPr>
          <a:xfrm>
            <a:off x="4916423" y="341375"/>
            <a:ext cx="2109216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0"/>
          <p:cNvSpPr/>
          <p:nvPr/>
        </p:nvSpPr>
        <p:spPr>
          <a:xfrm>
            <a:off x="6294120" y="341375"/>
            <a:ext cx="1002792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0"/>
          <p:cNvSpPr/>
          <p:nvPr/>
        </p:nvSpPr>
        <p:spPr>
          <a:xfrm>
            <a:off x="6565392" y="341375"/>
            <a:ext cx="2578607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0"/>
          <p:cNvSpPr/>
          <p:nvPr/>
        </p:nvSpPr>
        <p:spPr>
          <a:xfrm>
            <a:off x="8465819" y="329184"/>
            <a:ext cx="678179" cy="905256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0"/>
          <p:cNvSpPr txBox="1"/>
          <p:nvPr>
            <p:ph type="title"/>
          </p:nvPr>
        </p:nvSpPr>
        <p:spPr>
          <a:xfrm>
            <a:off x="1514602" y="473786"/>
            <a:ext cx="733044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IV.	Mécanismes de la réplication</a:t>
            </a:r>
            <a:endParaRPr/>
          </a:p>
        </p:txBody>
      </p:sp>
      <p:sp>
        <p:nvSpPr>
          <p:cNvPr id="504" name="Google Shape;504;p20"/>
          <p:cNvSpPr txBox="1"/>
          <p:nvPr/>
        </p:nvSpPr>
        <p:spPr>
          <a:xfrm>
            <a:off x="2337561" y="1464309"/>
            <a:ext cx="3744595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5.Réplication est semi-conservative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0"/>
          <p:cNvSpPr/>
          <p:nvPr/>
        </p:nvSpPr>
        <p:spPr>
          <a:xfrm>
            <a:off x="2721736" y="2147823"/>
            <a:ext cx="4898263" cy="364337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0"/>
          <p:cNvSpPr txBox="1"/>
          <p:nvPr/>
        </p:nvSpPr>
        <p:spPr>
          <a:xfrm>
            <a:off x="6579489" y="6008319"/>
            <a:ext cx="111442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	matrice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7" name="Google Shape;507;p20"/>
          <p:cNvSpPr txBox="1"/>
          <p:nvPr/>
        </p:nvSpPr>
        <p:spPr>
          <a:xfrm>
            <a:off x="3279775" y="6008319"/>
            <a:ext cx="331787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44958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Chaque	brin	parental	sert  pour la synthèse d’un nouveau brin.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1"/>
          <p:cNvSpPr/>
          <p:nvPr/>
        </p:nvSpPr>
        <p:spPr>
          <a:xfrm>
            <a:off x="1435100" y="1447800"/>
            <a:ext cx="7499350" cy="22729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1"/>
          <p:cNvSpPr/>
          <p:nvPr/>
        </p:nvSpPr>
        <p:spPr>
          <a:xfrm>
            <a:off x="1156716" y="330708"/>
            <a:ext cx="1327404" cy="9037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1"/>
          <p:cNvSpPr/>
          <p:nvPr/>
        </p:nvSpPr>
        <p:spPr>
          <a:xfrm>
            <a:off x="2019300" y="341375"/>
            <a:ext cx="1197864" cy="89306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1"/>
          <p:cNvSpPr/>
          <p:nvPr/>
        </p:nvSpPr>
        <p:spPr>
          <a:xfrm>
            <a:off x="2485644" y="341375"/>
            <a:ext cx="1002792" cy="89306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1"/>
          <p:cNvSpPr/>
          <p:nvPr/>
        </p:nvSpPr>
        <p:spPr>
          <a:xfrm>
            <a:off x="2756916" y="341375"/>
            <a:ext cx="2763011" cy="89306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1"/>
          <p:cNvSpPr/>
          <p:nvPr/>
        </p:nvSpPr>
        <p:spPr>
          <a:xfrm>
            <a:off x="4788408" y="341375"/>
            <a:ext cx="859536" cy="89306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1"/>
          <p:cNvSpPr/>
          <p:nvPr/>
        </p:nvSpPr>
        <p:spPr>
          <a:xfrm>
            <a:off x="4916423" y="341375"/>
            <a:ext cx="2109216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1"/>
          <p:cNvSpPr/>
          <p:nvPr/>
        </p:nvSpPr>
        <p:spPr>
          <a:xfrm>
            <a:off x="6294120" y="341375"/>
            <a:ext cx="1002792" cy="89306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1"/>
          <p:cNvSpPr/>
          <p:nvPr/>
        </p:nvSpPr>
        <p:spPr>
          <a:xfrm>
            <a:off x="6565392" y="341375"/>
            <a:ext cx="2578607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1"/>
          <p:cNvSpPr/>
          <p:nvPr/>
        </p:nvSpPr>
        <p:spPr>
          <a:xfrm>
            <a:off x="8465819" y="329184"/>
            <a:ext cx="678179" cy="90525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1"/>
          <p:cNvSpPr txBox="1"/>
          <p:nvPr>
            <p:ph type="title"/>
          </p:nvPr>
        </p:nvSpPr>
        <p:spPr>
          <a:xfrm>
            <a:off x="1514602" y="473786"/>
            <a:ext cx="733044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IV.	Mécanismes de la réplication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2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2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2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2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2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2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2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2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2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2"/>
          <p:cNvSpPr/>
          <p:nvPr/>
        </p:nvSpPr>
        <p:spPr>
          <a:xfrm>
            <a:off x="1156716" y="330708"/>
            <a:ext cx="132740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2"/>
          <p:cNvSpPr/>
          <p:nvPr/>
        </p:nvSpPr>
        <p:spPr>
          <a:xfrm>
            <a:off x="2019300" y="341375"/>
            <a:ext cx="1197864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2"/>
          <p:cNvSpPr/>
          <p:nvPr/>
        </p:nvSpPr>
        <p:spPr>
          <a:xfrm>
            <a:off x="2485644" y="341375"/>
            <a:ext cx="1002792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2"/>
          <p:cNvSpPr/>
          <p:nvPr/>
        </p:nvSpPr>
        <p:spPr>
          <a:xfrm>
            <a:off x="2756916" y="341375"/>
            <a:ext cx="2763011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2"/>
          <p:cNvSpPr/>
          <p:nvPr/>
        </p:nvSpPr>
        <p:spPr>
          <a:xfrm>
            <a:off x="4788408" y="341375"/>
            <a:ext cx="859536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2"/>
          <p:cNvSpPr/>
          <p:nvPr/>
        </p:nvSpPr>
        <p:spPr>
          <a:xfrm>
            <a:off x="4916423" y="341375"/>
            <a:ext cx="2109216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2"/>
          <p:cNvSpPr/>
          <p:nvPr/>
        </p:nvSpPr>
        <p:spPr>
          <a:xfrm>
            <a:off x="6294120" y="341375"/>
            <a:ext cx="1002792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2"/>
          <p:cNvSpPr/>
          <p:nvPr/>
        </p:nvSpPr>
        <p:spPr>
          <a:xfrm>
            <a:off x="6565392" y="341375"/>
            <a:ext cx="2578607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2"/>
          <p:cNvSpPr/>
          <p:nvPr/>
        </p:nvSpPr>
        <p:spPr>
          <a:xfrm>
            <a:off x="8465819" y="329184"/>
            <a:ext cx="678179" cy="905256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2"/>
          <p:cNvSpPr txBox="1"/>
          <p:nvPr>
            <p:ph type="title"/>
          </p:nvPr>
        </p:nvSpPr>
        <p:spPr>
          <a:xfrm>
            <a:off x="1514602" y="473786"/>
            <a:ext cx="733044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IV.	Mécanismes de la réplication</a:t>
            </a:r>
            <a:endParaRPr/>
          </a:p>
        </p:txBody>
      </p:sp>
      <p:sp>
        <p:nvSpPr>
          <p:cNvPr id="549" name="Google Shape;549;p22"/>
          <p:cNvSpPr txBox="1"/>
          <p:nvPr/>
        </p:nvSpPr>
        <p:spPr>
          <a:xfrm>
            <a:off x="1596897" y="1461261"/>
            <a:ext cx="7261225" cy="298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210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Cinétique de la réplication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3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3891A7"/>
              </a:buClr>
              <a:buSzPts val="1650"/>
              <a:buFont typeface="Noto Sans Symbols"/>
              <a:buChar char="⮚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procaryotes : 1000 bases par seconde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762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650"/>
              <a:buFont typeface="Noto Sans Symbols"/>
              <a:buChar char="⮚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à 20 fois plus rapide chez les eucaryotes : La multiplicité des  origines de réplication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5080" rtl="0" algn="just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3891A7"/>
              </a:buClr>
              <a:buSzPts val="1650"/>
              <a:buFont typeface="Noto Sans Symbols"/>
              <a:buChar char="⮚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réplication se fait selon un programme établi. 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certaines  séquences répliquent de façon précoce, en début de  phase S, d’autres répliquent plus tardivement.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3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3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3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23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23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3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3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3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3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3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3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3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3"/>
          <p:cNvSpPr/>
          <p:nvPr/>
        </p:nvSpPr>
        <p:spPr>
          <a:xfrm>
            <a:off x="1156716" y="330708"/>
            <a:ext cx="132740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3"/>
          <p:cNvSpPr/>
          <p:nvPr/>
        </p:nvSpPr>
        <p:spPr>
          <a:xfrm>
            <a:off x="2019300" y="341375"/>
            <a:ext cx="1197864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3"/>
          <p:cNvSpPr/>
          <p:nvPr/>
        </p:nvSpPr>
        <p:spPr>
          <a:xfrm>
            <a:off x="2485644" y="341375"/>
            <a:ext cx="1002792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3"/>
          <p:cNvSpPr/>
          <p:nvPr/>
        </p:nvSpPr>
        <p:spPr>
          <a:xfrm>
            <a:off x="2756916" y="341375"/>
            <a:ext cx="2763011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3"/>
          <p:cNvSpPr/>
          <p:nvPr/>
        </p:nvSpPr>
        <p:spPr>
          <a:xfrm>
            <a:off x="4788408" y="341375"/>
            <a:ext cx="859536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3"/>
          <p:cNvSpPr/>
          <p:nvPr/>
        </p:nvSpPr>
        <p:spPr>
          <a:xfrm>
            <a:off x="4916423" y="341375"/>
            <a:ext cx="2109216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3"/>
          <p:cNvSpPr/>
          <p:nvPr/>
        </p:nvSpPr>
        <p:spPr>
          <a:xfrm>
            <a:off x="6294120" y="341375"/>
            <a:ext cx="1002792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3"/>
          <p:cNvSpPr/>
          <p:nvPr/>
        </p:nvSpPr>
        <p:spPr>
          <a:xfrm>
            <a:off x="6565392" y="341375"/>
            <a:ext cx="2578607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3"/>
          <p:cNvSpPr/>
          <p:nvPr/>
        </p:nvSpPr>
        <p:spPr>
          <a:xfrm>
            <a:off x="8465819" y="329184"/>
            <a:ext cx="678179" cy="905256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3"/>
          <p:cNvSpPr txBox="1"/>
          <p:nvPr>
            <p:ph type="title"/>
          </p:nvPr>
        </p:nvSpPr>
        <p:spPr>
          <a:xfrm>
            <a:off x="1514602" y="473786"/>
            <a:ext cx="733044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IV.	Mécanismes de la réplication</a:t>
            </a:r>
            <a:endParaRPr/>
          </a:p>
        </p:txBody>
      </p:sp>
      <p:sp>
        <p:nvSpPr>
          <p:cNvPr id="576" name="Google Shape;576;p23"/>
          <p:cNvSpPr txBox="1"/>
          <p:nvPr/>
        </p:nvSpPr>
        <p:spPr>
          <a:xfrm>
            <a:off x="1558797" y="1569465"/>
            <a:ext cx="7317740" cy="300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7061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Fidélité de la réplication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4" lvl="0" marL="3340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⚫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Fréquence des erreurs chez les bactéries est de l'ordre de 10-</a:t>
            </a:r>
            <a:r>
              <a:rPr baseline="30000"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 .</a:t>
            </a:r>
            <a:endParaRPr/>
          </a:p>
          <a:p>
            <a:pPr indent="-283844" lvl="0" marL="33401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⚫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Cette précision est attribuée à :</a:t>
            </a:r>
            <a:endParaRPr/>
          </a:p>
          <a:p>
            <a:pPr indent="-192405" lvl="1" marL="812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principe de complémentarité entre les bases.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2405" lvl="1" marL="812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contrôle de lecture de l’ADN Pol par son activité 3’</a:t>
            </a:r>
            <a:endParaRPr/>
          </a:p>
          <a:p>
            <a:pPr indent="0" lvl="0" marL="79121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éxonucléasique .</a:t>
            </a:r>
            <a:endParaRPr/>
          </a:p>
          <a:p>
            <a:pPr indent="-136525" lvl="1" marL="75628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mécanismes de réparation de l’ADN.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4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4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4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4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4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4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4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4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4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4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4"/>
          <p:cNvSpPr/>
          <p:nvPr/>
        </p:nvSpPr>
        <p:spPr>
          <a:xfrm>
            <a:off x="1188719" y="377952"/>
            <a:ext cx="1083564" cy="8229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4"/>
          <p:cNvSpPr/>
          <p:nvPr/>
        </p:nvSpPr>
        <p:spPr>
          <a:xfrm>
            <a:off x="2051304" y="388620"/>
            <a:ext cx="2872740" cy="81229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4"/>
          <p:cNvSpPr/>
          <p:nvPr/>
        </p:nvSpPr>
        <p:spPr>
          <a:xfrm>
            <a:off x="4256532" y="388620"/>
            <a:ext cx="914400" cy="81229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4"/>
          <p:cNvSpPr/>
          <p:nvPr/>
        </p:nvSpPr>
        <p:spPr>
          <a:xfrm>
            <a:off x="4503420" y="388620"/>
            <a:ext cx="2220468" cy="81229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6056376" y="388620"/>
            <a:ext cx="914400" cy="81229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6303264" y="388620"/>
            <a:ext cx="2395728" cy="81229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24"/>
          <p:cNvSpPr/>
          <p:nvPr/>
        </p:nvSpPr>
        <p:spPr>
          <a:xfrm>
            <a:off x="8031480" y="376427"/>
            <a:ext cx="804672" cy="82448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4"/>
          <p:cNvSpPr txBox="1"/>
          <p:nvPr>
            <p:ph type="title"/>
          </p:nvPr>
        </p:nvSpPr>
        <p:spPr>
          <a:xfrm>
            <a:off x="1514602" y="507314"/>
            <a:ext cx="6863080" cy="620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V.	Particularités de la réplication</a:t>
            </a:r>
            <a:endParaRPr sz="3900"/>
          </a:p>
        </p:txBody>
      </p:sp>
      <p:sp>
        <p:nvSpPr>
          <p:cNvPr id="601" name="Google Shape;601;p24"/>
          <p:cNvSpPr txBox="1"/>
          <p:nvPr/>
        </p:nvSpPr>
        <p:spPr>
          <a:xfrm>
            <a:off x="1596897" y="1464309"/>
            <a:ext cx="6950075" cy="1398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2393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1.Réplication des télomères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4" lvl="0" marL="295910" marR="508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télomère synthétase empêche les brins suiveurs de se raccourcir  au cours de la réplication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24"/>
          <p:cNvSpPr/>
          <p:nvPr/>
        </p:nvSpPr>
        <p:spPr>
          <a:xfrm>
            <a:off x="3048000" y="2971800"/>
            <a:ext cx="4038600" cy="3286379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5"/>
          <p:cNvSpPr/>
          <p:nvPr/>
        </p:nvSpPr>
        <p:spPr>
          <a:xfrm>
            <a:off x="1435100" y="1219200"/>
            <a:ext cx="7499350" cy="3124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5"/>
          <p:cNvSpPr/>
          <p:nvPr/>
        </p:nvSpPr>
        <p:spPr>
          <a:xfrm>
            <a:off x="1188719" y="377952"/>
            <a:ext cx="1083564" cy="8229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5"/>
          <p:cNvSpPr/>
          <p:nvPr/>
        </p:nvSpPr>
        <p:spPr>
          <a:xfrm>
            <a:off x="2051304" y="388620"/>
            <a:ext cx="2872740" cy="81229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25"/>
          <p:cNvSpPr/>
          <p:nvPr/>
        </p:nvSpPr>
        <p:spPr>
          <a:xfrm>
            <a:off x="4256532" y="388620"/>
            <a:ext cx="914400" cy="81229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5"/>
          <p:cNvSpPr/>
          <p:nvPr/>
        </p:nvSpPr>
        <p:spPr>
          <a:xfrm>
            <a:off x="4503420" y="388620"/>
            <a:ext cx="2220468" cy="81229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25"/>
          <p:cNvSpPr/>
          <p:nvPr/>
        </p:nvSpPr>
        <p:spPr>
          <a:xfrm>
            <a:off x="6056376" y="388620"/>
            <a:ext cx="914400" cy="81229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25"/>
          <p:cNvSpPr/>
          <p:nvPr/>
        </p:nvSpPr>
        <p:spPr>
          <a:xfrm>
            <a:off x="6303264" y="388620"/>
            <a:ext cx="2395728" cy="81229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5"/>
          <p:cNvSpPr/>
          <p:nvPr/>
        </p:nvSpPr>
        <p:spPr>
          <a:xfrm>
            <a:off x="8031480" y="376427"/>
            <a:ext cx="804672" cy="82448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5"/>
          <p:cNvSpPr txBox="1"/>
          <p:nvPr>
            <p:ph type="title"/>
          </p:nvPr>
        </p:nvSpPr>
        <p:spPr>
          <a:xfrm>
            <a:off x="1514602" y="507314"/>
            <a:ext cx="6863080" cy="620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V.	Particularités de la réplication</a:t>
            </a:r>
            <a:endParaRPr sz="3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6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6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6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6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2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26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6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6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6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26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26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26"/>
          <p:cNvSpPr/>
          <p:nvPr/>
        </p:nvSpPr>
        <p:spPr>
          <a:xfrm>
            <a:off x="2251075" y="4343400"/>
            <a:ext cx="5867400" cy="1600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26"/>
          <p:cNvSpPr/>
          <p:nvPr/>
        </p:nvSpPr>
        <p:spPr>
          <a:xfrm>
            <a:off x="1188719" y="377952"/>
            <a:ext cx="1083564" cy="82296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26"/>
          <p:cNvSpPr/>
          <p:nvPr/>
        </p:nvSpPr>
        <p:spPr>
          <a:xfrm>
            <a:off x="2051304" y="388620"/>
            <a:ext cx="2872740" cy="81229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26"/>
          <p:cNvSpPr/>
          <p:nvPr/>
        </p:nvSpPr>
        <p:spPr>
          <a:xfrm>
            <a:off x="4256532" y="388620"/>
            <a:ext cx="914400" cy="81229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26"/>
          <p:cNvSpPr/>
          <p:nvPr/>
        </p:nvSpPr>
        <p:spPr>
          <a:xfrm>
            <a:off x="4503420" y="388620"/>
            <a:ext cx="2220468" cy="81229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26"/>
          <p:cNvSpPr/>
          <p:nvPr/>
        </p:nvSpPr>
        <p:spPr>
          <a:xfrm>
            <a:off x="6056376" y="388620"/>
            <a:ext cx="914400" cy="81229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26"/>
          <p:cNvSpPr/>
          <p:nvPr/>
        </p:nvSpPr>
        <p:spPr>
          <a:xfrm>
            <a:off x="6303264" y="388620"/>
            <a:ext cx="2395728" cy="81229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6"/>
          <p:cNvSpPr/>
          <p:nvPr/>
        </p:nvSpPr>
        <p:spPr>
          <a:xfrm>
            <a:off x="8031480" y="376427"/>
            <a:ext cx="804672" cy="82448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26"/>
          <p:cNvSpPr txBox="1"/>
          <p:nvPr>
            <p:ph type="title"/>
          </p:nvPr>
        </p:nvSpPr>
        <p:spPr>
          <a:xfrm>
            <a:off x="1514602" y="507314"/>
            <a:ext cx="6863080" cy="620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V.	Particularités de la réplication</a:t>
            </a:r>
            <a:endParaRPr sz="3900"/>
          </a:p>
        </p:txBody>
      </p:sp>
      <p:sp>
        <p:nvSpPr>
          <p:cNvPr id="641" name="Google Shape;641;p26"/>
          <p:cNvSpPr/>
          <p:nvPr/>
        </p:nvSpPr>
        <p:spPr>
          <a:xfrm>
            <a:off x="2362200" y="1261999"/>
            <a:ext cx="5029200" cy="277660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26"/>
          <p:cNvSpPr txBox="1"/>
          <p:nvPr/>
        </p:nvSpPr>
        <p:spPr>
          <a:xfrm>
            <a:off x="2368042" y="6121095"/>
            <a:ext cx="553466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30734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télomèrase synthétase capable d'allonger la matrice à partir du bout 3'OH.  contient un site catalytique qui ajoute des dNTP et de l'ARN qui joue le rôle de matrice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7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27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27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7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7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7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7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7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7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27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27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27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27"/>
          <p:cNvSpPr txBox="1"/>
          <p:nvPr/>
        </p:nvSpPr>
        <p:spPr>
          <a:xfrm>
            <a:off x="1596897" y="1468882"/>
            <a:ext cx="7261225" cy="3567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3844" lvl="0" marL="295910" marR="88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1900"/>
              <a:buFont typeface="Noto Sans Symbols"/>
              <a:buChar char="⚫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Au bout d'une quarantaine de divisions, la cellule meurt  (apoptose) suite au racourcissement des télomères.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3844" lvl="0" marL="295910" marR="508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900"/>
              <a:buFont typeface="Noto Sans Symbols"/>
              <a:buChar char="⚫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Ce manque d'activité dans les cellules somatiques induit  une entrée en sénescence des cellules.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3844" lvl="0" marL="295910" marR="5715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900"/>
              <a:buFont typeface="Noto Sans Symbols"/>
              <a:buChar char="⚫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L’activité télomérase est limitée uniquement aux cellules  à fort potentiel prolifératif chez l’adulte (cellules  germinales,...)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3844" lvl="0" marL="295910" marR="5715" rtl="0" algn="just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3891A7"/>
              </a:buClr>
              <a:buSzPts val="1900"/>
              <a:buFont typeface="Noto Sans Symbols"/>
              <a:buChar char="⚫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 maintien de son activité dans certaines cellules est a  l' origine de leur immortalité et l'apparition des cancers.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0" name="Google Shape;660;p27"/>
          <p:cNvSpPr/>
          <p:nvPr/>
        </p:nvSpPr>
        <p:spPr>
          <a:xfrm>
            <a:off x="1188719" y="377952"/>
            <a:ext cx="1083564" cy="8229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7"/>
          <p:cNvSpPr/>
          <p:nvPr/>
        </p:nvSpPr>
        <p:spPr>
          <a:xfrm>
            <a:off x="2051304" y="388620"/>
            <a:ext cx="2872740" cy="81229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27"/>
          <p:cNvSpPr/>
          <p:nvPr/>
        </p:nvSpPr>
        <p:spPr>
          <a:xfrm>
            <a:off x="4256532" y="388620"/>
            <a:ext cx="914400" cy="81229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27"/>
          <p:cNvSpPr/>
          <p:nvPr/>
        </p:nvSpPr>
        <p:spPr>
          <a:xfrm>
            <a:off x="4503420" y="388620"/>
            <a:ext cx="2220468" cy="81229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27"/>
          <p:cNvSpPr/>
          <p:nvPr/>
        </p:nvSpPr>
        <p:spPr>
          <a:xfrm>
            <a:off x="6056376" y="388620"/>
            <a:ext cx="914400" cy="81229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7"/>
          <p:cNvSpPr/>
          <p:nvPr/>
        </p:nvSpPr>
        <p:spPr>
          <a:xfrm>
            <a:off x="6303264" y="388620"/>
            <a:ext cx="2395728" cy="81229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7"/>
          <p:cNvSpPr/>
          <p:nvPr/>
        </p:nvSpPr>
        <p:spPr>
          <a:xfrm>
            <a:off x="8031480" y="376427"/>
            <a:ext cx="804672" cy="82448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7"/>
          <p:cNvSpPr txBox="1"/>
          <p:nvPr>
            <p:ph type="title"/>
          </p:nvPr>
        </p:nvSpPr>
        <p:spPr>
          <a:xfrm>
            <a:off x="1514602" y="507314"/>
            <a:ext cx="6863080" cy="620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V.	Particularités de la réplication</a:t>
            </a:r>
            <a:endParaRPr sz="3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8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8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28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28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28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28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28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28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28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28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8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28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8"/>
          <p:cNvSpPr/>
          <p:nvPr/>
        </p:nvSpPr>
        <p:spPr>
          <a:xfrm>
            <a:off x="1188719" y="103631"/>
            <a:ext cx="1083564" cy="8229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28"/>
          <p:cNvSpPr/>
          <p:nvPr/>
        </p:nvSpPr>
        <p:spPr>
          <a:xfrm>
            <a:off x="2051304" y="114300"/>
            <a:ext cx="2872740" cy="81229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28"/>
          <p:cNvSpPr/>
          <p:nvPr/>
        </p:nvSpPr>
        <p:spPr>
          <a:xfrm>
            <a:off x="4256532" y="114300"/>
            <a:ext cx="914400" cy="81229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28"/>
          <p:cNvSpPr/>
          <p:nvPr/>
        </p:nvSpPr>
        <p:spPr>
          <a:xfrm>
            <a:off x="4503420" y="114300"/>
            <a:ext cx="2220468" cy="81229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28"/>
          <p:cNvSpPr/>
          <p:nvPr/>
        </p:nvSpPr>
        <p:spPr>
          <a:xfrm>
            <a:off x="6056376" y="114300"/>
            <a:ext cx="914400" cy="81229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28"/>
          <p:cNvSpPr/>
          <p:nvPr/>
        </p:nvSpPr>
        <p:spPr>
          <a:xfrm>
            <a:off x="6303264" y="114300"/>
            <a:ext cx="2395728" cy="81229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28"/>
          <p:cNvSpPr/>
          <p:nvPr/>
        </p:nvSpPr>
        <p:spPr>
          <a:xfrm>
            <a:off x="8031480" y="102107"/>
            <a:ext cx="804672" cy="82448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8"/>
          <p:cNvSpPr txBox="1"/>
          <p:nvPr>
            <p:ph type="title"/>
          </p:nvPr>
        </p:nvSpPr>
        <p:spPr>
          <a:xfrm>
            <a:off x="1514602" y="232613"/>
            <a:ext cx="6863080" cy="620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V.	Particularités de la réplication</a:t>
            </a:r>
            <a:endParaRPr sz="3900"/>
          </a:p>
        </p:txBody>
      </p:sp>
      <p:sp>
        <p:nvSpPr>
          <p:cNvPr id="692" name="Google Shape;692;p28"/>
          <p:cNvSpPr txBox="1"/>
          <p:nvPr/>
        </p:nvSpPr>
        <p:spPr>
          <a:xfrm>
            <a:off x="1596897" y="1083309"/>
            <a:ext cx="6201410" cy="1474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524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3.Réplication de l’ADN mitochondrial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origines de réplication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limitée à la phase S, dépend de l’activité de la cellule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28"/>
          <p:cNvSpPr/>
          <p:nvPr/>
        </p:nvSpPr>
        <p:spPr>
          <a:xfrm>
            <a:off x="1895475" y="2666998"/>
            <a:ext cx="6181725" cy="410527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9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29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2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29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29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9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9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29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9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9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9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29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29"/>
          <p:cNvSpPr txBox="1"/>
          <p:nvPr/>
        </p:nvSpPr>
        <p:spPr>
          <a:xfrm>
            <a:off x="1596897" y="1468882"/>
            <a:ext cx="7261225" cy="4202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3844" lvl="0" marL="29591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1900"/>
              <a:buFont typeface="Noto Sans Symbols"/>
              <a:buChar char="⚫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 réplication commence par la synthèse du brin H au  niveau de l'origine de réplication OH. Ceci nécessite  une amorce ARN qui est ensuite coupée et allongée par  l 'ADN polymérase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3844" lvl="0" marL="295910" marR="508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900"/>
              <a:buFont typeface="Noto Sans Symbols"/>
              <a:buChar char="⚫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Ce fragment hybride à sa matrice forme une structure  en triple brin la D LOOP puis l'allongement de l'amorce  se fait de façon continue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3844" lvl="0" marL="295910" marR="5080" rtl="0" algn="just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3891A7"/>
              </a:buClr>
              <a:buSzPts val="1900"/>
              <a:buFont typeface="Noto Sans Symbols"/>
              <a:buChar char="⚫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 synthèse du brin L se fait à partir de l'origine de  réplication OL seulement lorsque cette région est  rendue simple brin par la progression de la polymérase  synthétisant le brin H</a:t>
            </a:r>
            <a:endParaRPr/>
          </a:p>
        </p:txBody>
      </p:sp>
      <p:sp>
        <p:nvSpPr>
          <p:cNvPr id="711" name="Google Shape;711;p29"/>
          <p:cNvSpPr/>
          <p:nvPr/>
        </p:nvSpPr>
        <p:spPr>
          <a:xfrm>
            <a:off x="1188719" y="377952"/>
            <a:ext cx="1083564" cy="8229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29"/>
          <p:cNvSpPr/>
          <p:nvPr/>
        </p:nvSpPr>
        <p:spPr>
          <a:xfrm>
            <a:off x="2051304" y="388620"/>
            <a:ext cx="2872740" cy="81229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29"/>
          <p:cNvSpPr/>
          <p:nvPr/>
        </p:nvSpPr>
        <p:spPr>
          <a:xfrm>
            <a:off x="4256532" y="388620"/>
            <a:ext cx="914400" cy="81229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9"/>
          <p:cNvSpPr/>
          <p:nvPr/>
        </p:nvSpPr>
        <p:spPr>
          <a:xfrm>
            <a:off x="4503420" y="388620"/>
            <a:ext cx="2220468" cy="81229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9"/>
          <p:cNvSpPr/>
          <p:nvPr/>
        </p:nvSpPr>
        <p:spPr>
          <a:xfrm>
            <a:off x="6056376" y="388620"/>
            <a:ext cx="914400" cy="81229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9"/>
          <p:cNvSpPr/>
          <p:nvPr/>
        </p:nvSpPr>
        <p:spPr>
          <a:xfrm>
            <a:off x="6303264" y="388620"/>
            <a:ext cx="2395728" cy="81229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9"/>
          <p:cNvSpPr/>
          <p:nvPr/>
        </p:nvSpPr>
        <p:spPr>
          <a:xfrm>
            <a:off x="8031480" y="376427"/>
            <a:ext cx="804672" cy="82448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9"/>
          <p:cNvSpPr txBox="1"/>
          <p:nvPr>
            <p:ph type="title"/>
          </p:nvPr>
        </p:nvSpPr>
        <p:spPr>
          <a:xfrm>
            <a:off x="1514602" y="507314"/>
            <a:ext cx="6863080" cy="620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V.	Particularités de la réplication</a:t>
            </a:r>
            <a:endParaRPr sz="3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1156716" y="327659"/>
            <a:ext cx="1018032" cy="9067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2019300" y="338327"/>
            <a:ext cx="3488436" cy="8961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4776215" y="338327"/>
            <a:ext cx="854963" cy="89611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>
            <p:ph type="title"/>
          </p:nvPr>
        </p:nvSpPr>
        <p:spPr>
          <a:xfrm>
            <a:off x="1514602" y="470738"/>
            <a:ext cx="364109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I.	Introduction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1596897" y="1790445"/>
            <a:ext cx="7262495" cy="3590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650">
            <a:spAutoFit/>
          </a:bodyPr>
          <a:lstStyle/>
          <a:p>
            <a:pPr indent="-283844" lvl="0" marL="295910" marR="5080" rtl="0" algn="just">
              <a:lnSpc>
                <a:spcPct val="801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⚫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réplication est l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'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ensemble des processus qui aboutissent à la  duplication du matériel génétique d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'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cellule avant son entrée  en mitose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508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⚫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génome contenu dans les chromosomes doit être répliqué lors  de la phase S du cycle cellulaire et être transmis aux cellules filles  lors de la division cellulaire.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0" rtl="0" algn="just">
              <a:lnSpc>
                <a:spcPct val="108000"/>
              </a:lnSpc>
              <a:spcBef>
                <a:spcPts val="12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⚫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réplication, comme certains agents chimiques ou physiques dits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95910" marR="0" rt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 mutagènes » peuvent entraîner des mutations.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762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⚫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mutations sont dans la majorité des cas réparées par des  systèmes cellulaires.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6985" rtl="0" algn="just">
              <a:lnSpc>
                <a:spcPct val="801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⚫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Cependant, certaines mutations peuvent entrainer la mort  cellulaire, mais parfois ils peuvent conférer un avantage sélectif à la cellule.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0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30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30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0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30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30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0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30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30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30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30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30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0"/>
          <p:cNvSpPr/>
          <p:nvPr/>
        </p:nvSpPr>
        <p:spPr>
          <a:xfrm>
            <a:off x="1156716" y="330708"/>
            <a:ext cx="119024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30"/>
          <p:cNvSpPr/>
          <p:nvPr/>
        </p:nvSpPr>
        <p:spPr>
          <a:xfrm>
            <a:off x="2019300" y="341375"/>
            <a:ext cx="1018032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30"/>
          <p:cNvSpPr/>
          <p:nvPr/>
        </p:nvSpPr>
        <p:spPr>
          <a:xfrm>
            <a:off x="230581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30"/>
          <p:cNvSpPr/>
          <p:nvPr/>
        </p:nvSpPr>
        <p:spPr>
          <a:xfrm>
            <a:off x="2577083" y="341375"/>
            <a:ext cx="2596896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30"/>
          <p:cNvSpPr/>
          <p:nvPr/>
        </p:nvSpPr>
        <p:spPr>
          <a:xfrm>
            <a:off x="4442459" y="341375"/>
            <a:ext cx="858012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30"/>
          <p:cNvSpPr/>
          <p:nvPr/>
        </p:nvSpPr>
        <p:spPr>
          <a:xfrm>
            <a:off x="4568952" y="341375"/>
            <a:ext cx="1539239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30"/>
          <p:cNvSpPr/>
          <p:nvPr/>
        </p:nvSpPr>
        <p:spPr>
          <a:xfrm>
            <a:off x="5376671" y="341375"/>
            <a:ext cx="851915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30"/>
          <p:cNvSpPr/>
          <p:nvPr/>
        </p:nvSpPr>
        <p:spPr>
          <a:xfrm>
            <a:off x="5497067" y="341375"/>
            <a:ext cx="1734312" cy="89306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30"/>
          <p:cNvSpPr/>
          <p:nvPr/>
        </p:nvSpPr>
        <p:spPr>
          <a:xfrm>
            <a:off x="6499859" y="329184"/>
            <a:ext cx="882395" cy="90525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30"/>
          <p:cNvSpPr txBox="1"/>
          <p:nvPr>
            <p:ph type="title"/>
          </p:nvPr>
        </p:nvSpPr>
        <p:spPr>
          <a:xfrm>
            <a:off x="1514602" y="473786"/>
            <a:ext cx="53670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Réparation de l'ADN</a:t>
            </a:r>
            <a:endParaRPr/>
          </a:p>
        </p:txBody>
      </p:sp>
      <p:sp>
        <p:nvSpPr>
          <p:cNvPr id="745" name="Google Shape;745;p30"/>
          <p:cNvSpPr txBox="1"/>
          <p:nvPr/>
        </p:nvSpPr>
        <p:spPr>
          <a:xfrm>
            <a:off x="1596897" y="1409445"/>
            <a:ext cx="7259320" cy="443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1750">
            <a:spAutoFit/>
          </a:bodyPr>
          <a:lstStyle/>
          <a:p>
            <a:pPr indent="-283844" lvl="0" marL="295910" marR="5080" rtl="0" algn="just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L’information génétique d’une cellule peut subir de nombreuses  altérations (mutations) lors de la réplication et sous l’action  d’agents mutagènes.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891A7"/>
              </a:buClr>
              <a:buSzPts val="2300"/>
              <a:buFont typeface="Noto Sans Symbols"/>
              <a:buNone/>
            </a:pPr>
            <a:r>
              <a:t/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965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 cellulaire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96595" marR="152781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Maladie génétique chez la descendance ou le  Déclenchement d’un processus de cancérisation.  Simple polymorphisme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4" lvl="0" marL="295910" marR="508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systèmes de réparation de l’ADN jouent un rôle essentiel pour  nous protéger contre ces événements.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0" rtl="0" algn="l">
              <a:lnSpc>
                <a:spcPct val="108000"/>
              </a:lnSpc>
              <a:spcBef>
                <a:spcPts val="135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réparation peut se faire au cours de la réplication pour assurer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9591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 fidélité.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508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réparation de l’ADN se fait également après la réplication pour  corriger les dommages causés à l’ADN par différents agents.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30"/>
          <p:cNvSpPr/>
          <p:nvPr/>
        </p:nvSpPr>
        <p:spPr>
          <a:xfrm>
            <a:off x="1447800" y="2833623"/>
            <a:ext cx="533400" cy="509270"/>
          </a:xfrm>
          <a:custGeom>
            <a:rect b="b" l="l" r="r" t="t"/>
            <a:pathLst>
              <a:path extrusionOk="0" h="509270" w="533400">
                <a:moveTo>
                  <a:pt x="0" y="0"/>
                </a:moveTo>
                <a:lnTo>
                  <a:pt x="0" y="133350"/>
                </a:lnTo>
                <a:lnTo>
                  <a:pt x="3374" y="169309"/>
                </a:lnTo>
                <a:lnTo>
                  <a:pt x="29396" y="237922"/>
                </a:lnTo>
                <a:lnTo>
                  <a:pt x="51392" y="270072"/>
                </a:lnTo>
                <a:lnTo>
                  <a:pt x="78945" y="300449"/>
                </a:lnTo>
                <a:lnTo>
                  <a:pt x="111728" y="328802"/>
                </a:lnTo>
                <a:lnTo>
                  <a:pt x="149416" y="354880"/>
                </a:lnTo>
                <a:lnTo>
                  <a:pt x="191685" y="378431"/>
                </a:lnTo>
                <a:lnTo>
                  <a:pt x="238208" y="399204"/>
                </a:lnTo>
                <a:lnTo>
                  <a:pt x="288660" y="416948"/>
                </a:lnTo>
                <a:lnTo>
                  <a:pt x="342716" y="431410"/>
                </a:lnTo>
                <a:lnTo>
                  <a:pt x="400050" y="442340"/>
                </a:lnTo>
                <a:lnTo>
                  <a:pt x="400050" y="509015"/>
                </a:lnTo>
                <a:lnTo>
                  <a:pt x="533400" y="385825"/>
                </a:lnTo>
                <a:lnTo>
                  <a:pt x="462004" y="308990"/>
                </a:lnTo>
                <a:lnTo>
                  <a:pt x="400050" y="308990"/>
                </a:lnTo>
                <a:lnTo>
                  <a:pt x="342716" y="298060"/>
                </a:lnTo>
                <a:lnTo>
                  <a:pt x="288660" y="283598"/>
                </a:lnTo>
                <a:lnTo>
                  <a:pt x="238208" y="265854"/>
                </a:lnTo>
                <a:lnTo>
                  <a:pt x="191685" y="245081"/>
                </a:lnTo>
                <a:lnTo>
                  <a:pt x="149416" y="221530"/>
                </a:lnTo>
                <a:lnTo>
                  <a:pt x="111728" y="195452"/>
                </a:lnTo>
                <a:lnTo>
                  <a:pt x="78945" y="167099"/>
                </a:lnTo>
                <a:lnTo>
                  <a:pt x="51392" y="136722"/>
                </a:lnTo>
                <a:lnTo>
                  <a:pt x="29396" y="104572"/>
                </a:lnTo>
                <a:lnTo>
                  <a:pt x="3374" y="35959"/>
                </a:lnTo>
                <a:lnTo>
                  <a:pt x="0" y="0"/>
                </a:lnTo>
                <a:close/>
              </a:path>
              <a:path extrusionOk="0" h="509270" w="533400">
                <a:moveTo>
                  <a:pt x="400050" y="242315"/>
                </a:moveTo>
                <a:lnTo>
                  <a:pt x="400050" y="308990"/>
                </a:lnTo>
                <a:lnTo>
                  <a:pt x="462004" y="308990"/>
                </a:lnTo>
                <a:lnTo>
                  <a:pt x="400050" y="242315"/>
                </a:lnTo>
                <a:close/>
              </a:path>
            </a:pathLst>
          </a:custGeom>
          <a:solidFill>
            <a:srgbClr val="3891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30"/>
          <p:cNvSpPr/>
          <p:nvPr/>
        </p:nvSpPr>
        <p:spPr>
          <a:xfrm>
            <a:off x="1447817" y="2514600"/>
            <a:ext cx="533400" cy="386080"/>
          </a:xfrm>
          <a:custGeom>
            <a:rect b="b" l="l" r="r" t="t"/>
            <a:pathLst>
              <a:path extrusionOk="0" h="386080" w="533400">
                <a:moveTo>
                  <a:pt x="533382" y="0"/>
                </a:moveTo>
                <a:lnTo>
                  <a:pt x="477344" y="1777"/>
                </a:lnTo>
                <a:lnTo>
                  <a:pt x="421876" y="6985"/>
                </a:lnTo>
                <a:lnTo>
                  <a:pt x="361804" y="16862"/>
                </a:lnTo>
                <a:lnTo>
                  <a:pt x="305235" y="30522"/>
                </a:lnTo>
                <a:lnTo>
                  <a:pt x="252477" y="47678"/>
                </a:lnTo>
                <a:lnTo>
                  <a:pt x="203839" y="68047"/>
                </a:lnTo>
                <a:lnTo>
                  <a:pt x="159629" y="91342"/>
                </a:lnTo>
                <a:lnTo>
                  <a:pt x="120154" y="117279"/>
                </a:lnTo>
                <a:lnTo>
                  <a:pt x="85723" y="145573"/>
                </a:lnTo>
                <a:lnTo>
                  <a:pt x="56644" y="175940"/>
                </a:lnTo>
                <a:lnTo>
                  <a:pt x="33224" y="208093"/>
                </a:lnTo>
                <a:lnTo>
                  <a:pt x="4593" y="276623"/>
                </a:lnTo>
                <a:lnTo>
                  <a:pt x="0" y="312429"/>
                </a:lnTo>
                <a:lnTo>
                  <a:pt x="2297" y="348882"/>
                </a:lnTo>
                <a:lnTo>
                  <a:pt x="11793" y="385699"/>
                </a:lnTo>
                <a:lnTo>
                  <a:pt x="26794" y="352506"/>
                </a:lnTo>
                <a:lnTo>
                  <a:pt x="47289" y="320978"/>
                </a:lnTo>
                <a:lnTo>
                  <a:pt x="72924" y="291287"/>
                </a:lnTo>
                <a:lnTo>
                  <a:pt x="103340" y="263606"/>
                </a:lnTo>
                <a:lnTo>
                  <a:pt x="138182" y="238107"/>
                </a:lnTo>
                <a:lnTo>
                  <a:pt x="177091" y="214962"/>
                </a:lnTo>
                <a:lnTo>
                  <a:pt x="219711" y="194344"/>
                </a:lnTo>
                <a:lnTo>
                  <a:pt x="265686" y="176425"/>
                </a:lnTo>
                <a:lnTo>
                  <a:pt x="314658" y="161378"/>
                </a:lnTo>
                <a:lnTo>
                  <a:pt x="366271" y="149374"/>
                </a:lnTo>
                <a:lnTo>
                  <a:pt x="420167" y="140586"/>
                </a:lnTo>
                <a:lnTo>
                  <a:pt x="475990" y="135187"/>
                </a:lnTo>
                <a:lnTo>
                  <a:pt x="533382" y="133350"/>
                </a:lnTo>
                <a:lnTo>
                  <a:pt x="533382" y="0"/>
                </a:lnTo>
                <a:close/>
              </a:path>
            </a:pathLst>
          </a:custGeom>
          <a:solidFill>
            <a:srgbClr val="2C758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30"/>
          <p:cNvSpPr/>
          <p:nvPr/>
        </p:nvSpPr>
        <p:spPr>
          <a:xfrm>
            <a:off x="1447800" y="2514600"/>
            <a:ext cx="533400" cy="828040"/>
          </a:xfrm>
          <a:custGeom>
            <a:rect b="b" l="l" r="r" t="t"/>
            <a:pathLst>
              <a:path extrusionOk="0" h="828039" w="533400">
                <a:moveTo>
                  <a:pt x="0" y="319024"/>
                </a:moveTo>
                <a:lnTo>
                  <a:pt x="13282" y="389925"/>
                </a:lnTo>
                <a:lnTo>
                  <a:pt x="51392" y="455746"/>
                </a:lnTo>
                <a:lnTo>
                  <a:pt x="78945" y="486123"/>
                </a:lnTo>
                <a:lnTo>
                  <a:pt x="111728" y="514476"/>
                </a:lnTo>
                <a:lnTo>
                  <a:pt x="149416" y="540554"/>
                </a:lnTo>
                <a:lnTo>
                  <a:pt x="191685" y="564105"/>
                </a:lnTo>
                <a:lnTo>
                  <a:pt x="238208" y="584878"/>
                </a:lnTo>
                <a:lnTo>
                  <a:pt x="288660" y="602622"/>
                </a:lnTo>
                <a:lnTo>
                  <a:pt x="342716" y="617084"/>
                </a:lnTo>
                <a:lnTo>
                  <a:pt x="400050" y="628014"/>
                </a:lnTo>
                <a:lnTo>
                  <a:pt x="400050" y="561339"/>
                </a:lnTo>
                <a:lnTo>
                  <a:pt x="533400" y="704850"/>
                </a:lnTo>
                <a:lnTo>
                  <a:pt x="400050" y="828039"/>
                </a:lnTo>
                <a:lnTo>
                  <a:pt x="400050" y="761364"/>
                </a:lnTo>
                <a:lnTo>
                  <a:pt x="342716" y="750434"/>
                </a:lnTo>
                <a:lnTo>
                  <a:pt x="288660" y="735972"/>
                </a:lnTo>
                <a:lnTo>
                  <a:pt x="238208" y="718228"/>
                </a:lnTo>
                <a:lnTo>
                  <a:pt x="191685" y="697455"/>
                </a:lnTo>
                <a:lnTo>
                  <a:pt x="149416" y="673904"/>
                </a:lnTo>
                <a:lnTo>
                  <a:pt x="111728" y="647826"/>
                </a:lnTo>
                <a:lnTo>
                  <a:pt x="78945" y="619473"/>
                </a:lnTo>
                <a:lnTo>
                  <a:pt x="51392" y="589096"/>
                </a:lnTo>
                <a:lnTo>
                  <a:pt x="29396" y="556946"/>
                </a:lnTo>
                <a:lnTo>
                  <a:pt x="3374" y="488333"/>
                </a:lnTo>
                <a:lnTo>
                  <a:pt x="0" y="452374"/>
                </a:lnTo>
                <a:lnTo>
                  <a:pt x="0" y="319024"/>
                </a:lnTo>
                <a:lnTo>
                  <a:pt x="3129" y="284270"/>
                </a:lnTo>
                <a:lnTo>
                  <a:pt x="12300" y="250598"/>
                </a:lnTo>
                <a:lnTo>
                  <a:pt x="47467" y="187281"/>
                </a:lnTo>
                <a:lnTo>
                  <a:pt x="72813" y="158025"/>
                </a:lnTo>
                <a:lnTo>
                  <a:pt x="102900" y="130631"/>
                </a:lnTo>
                <a:lnTo>
                  <a:pt x="137403" y="105293"/>
                </a:lnTo>
                <a:lnTo>
                  <a:pt x="175998" y="82206"/>
                </a:lnTo>
                <a:lnTo>
                  <a:pt x="218358" y="61565"/>
                </a:lnTo>
                <a:lnTo>
                  <a:pt x="264160" y="43565"/>
                </a:lnTo>
                <a:lnTo>
                  <a:pt x="313077" y="28401"/>
                </a:lnTo>
                <a:lnTo>
                  <a:pt x="364784" y="16268"/>
                </a:lnTo>
                <a:lnTo>
                  <a:pt x="418957" y="7360"/>
                </a:lnTo>
                <a:lnTo>
                  <a:pt x="475271" y="1872"/>
                </a:lnTo>
                <a:lnTo>
                  <a:pt x="533400" y="0"/>
                </a:lnTo>
                <a:lnTo>
                  <a:pt x="533400" y="133350"/>
                </a:lnTo>
                <a:lnTo>
                  <a:pt x="476007" y="135187"/>
                </a:lnTo>
                <a:lnTo>
                  <a:pt x="420184" y="140586"/>
                </a:lnTo>
                <a:lnTo>
                  <a:pt x="366288" y="149374"/>
                </a:lnTo>
                <a:lnTo>
                  <a:pt x="314675" y="161378"/>
                </a:lnTo>
                <a:lnTo>
                  <a:pt x="265703" y="176425"/>
                </a:lnTo>
                <a:lnTo>
                  <a:pt x="219728" y="194344"/>
                </a:lnTo>
                <a:lnTo>
                  <a:pt x="177108" y="214962"/>
                </a:lnTo>
                <a:lnTo>
                  <a:pt x="138199" y="238107"/>
                </a:lnTo>
                <a:lnTo>
                  <a:pt x="103357" y="263606"/>
                </a:lnTo>
                <a:lnTo>
                  <a:pt x="72941" y="291287"/>
                </a:lnTo>
                <a:lnTo>
                  <a:pt x="47306" y="320978"/>
                </a:lnTo>
                <a:lnTo>
                  <a:pt x="26811" y="352506"/>
                </a:lnTo>
                <a:lnTo>
                  <a:pt x="11811" y="385699"/>
                </a:lnTo>
              </a:path>
            </a:pathLst>
          </a:custGeom>
          <a:noFill/>
          <a:ln cap="flat" cmpd="sng" w="25400">
            <a:solidFill>
              <a:srgbClr val="2569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1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31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1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31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31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31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31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31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31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3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1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31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31"/>
          <p:cNvSpPr/>
          <p:nvPr/>
        </p:nvSpPr>
        <p:spPr>
          <a:xfrm>
            <a:off x="1156716" y="330708"/>
            <a:ext cx="119024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1"/>
          <p:cNvSpPr/>
          <p:nvPr/>
        </p:nvSpPr>
        <p:spPr>
          <a:xfrm>
            <a:off x="2019300" y="341375"/>
            <a:ext cx="1018032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1"/>
          <p:cNvSpPr/>
          <p:nvPr/>
        </p:nvSpPr>
        <p:spPr>
          <a:xfrm>
            <a:off x="230581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31"/>
          <p:cNvSpPr/>
          <p:nvPr/>
        </p:nvSpPr>
        <p:spPr>
          <a:xfrm>
            <a:off x="2577083" y="341375"/>
            <a:ext cx="2596896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31"/>
          <p:cNvSpPr/>
          <p:nvPr/>
        </p:nvSpPr>
        <p:spPr>
          <a:xfrm>
            <a:off x="4442459" y="341375"/>
            <a:ext cx="858012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31"/>
          <p:cNvSpPr/>
          <p:nvPr/>
        </p:nvSpPr>
        <p:spPr>
          <a:xfrm>
            <a:off x="4568952" y="341375"/>
            <a:ext cx="1539239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31"/>
          <p:cNvSpPr/>
          <p:nvPr/>
        </p:nvSpPr>
        <p:spPr>
          <a:xfrm>
            <a:off x="5376671" y="341375"/>
            <a:ext cx="851915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31"/>
          <p:cNvSpPr/>
          <p:nvPr/>
        </p:nvSpPr>
        <p:spPr>
          <a:xfrm>
            <a:off x="5497067" y="341375"/>
            <a:ext cx="1734312" cy="89306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31"/>
          <p:cNvSpPr/>
          <p:nvPr/>
        </p:nvSpPr>
        <p:spPr>
          <a:xfrm>
            <a:off x="6499859" y="329184"/>
            <a:ext cx="882395" cy="90525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31"/>
          <p:cNvSpPr txBox="1"/>
          <p:nvPr>
            <p:ph type="title"/>
          </p:nvPr>
        </p:nvSpPr>
        <p:spPr>
          <a:xfrm>
            <a:off x="1514602" y="473786"/>
            <a:ext cx="53670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Réparation de l'ADN</a:t>
            </a:r>
            <a:endParaRPr/>
          </a:p>
        </p:txBody>
      </p:sp>
      <p:sp>
        <p:nvSpPr>
          <p:cNvPr id="775" name="Google Shape;775;p31"/>
          <p:cNvSpPr txBox="1"/>
          <p:nvPr/>
        </p:nvSpPr>
        <p:spPr>
          <a:xfrm>
            <a:off x="2413761" y="1385062"/>
            <a:ext cx="3296920" cy="909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78790" lvl="0" marL="490855" marR="5080" rtl="0" algn="l">
              <a:lnSpc>
                <a:spcPct val="12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1.Facteurs altérants l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ADN </a:t>
            </a:r>
            <a:r>
              <a:rPr b="1" lang="en-US" sz="2400">
                <a:solidFill>
                  <a:srgbClr val="C0644B"/>
                </a:solidFill>
                <a:latin typeface="Calibri"/>
                <a:ea typeface="Calibri"/>
                <a:cs typeface="Calibri"/>
                <a:sym typeface="Calibri"/>
              </a:rPr>
              <a:t> a.Facteurs physiques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31"/>
          <p:cNvSpPr/>
          <p:nvPr/>
        </p:nvSpPr>
        <p:spPr>
          <a:xfrm>
            <a:off x="4608576" y="3564635"/>
            <a:ext cx="3144012" cy="704088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31"/>
          <p:cNvSpPr/>
          <p:nvPr/>
        </p:nvSpPr>
        <p:spPr>
          <a:xfrm>
            <a:off x="7170419" y="3564635"/>
            <a:ext cx="701040" cy="704088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31"/>
          <p:cNvSpPr/>
          <p:nvPr/>
        </p:nvSpPr>
        <p:spPr>
          <a:xfrm>
            <a:off x="4931283" y="3812285"/>
            <a:ext cx="2511551" cy="284733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31"/>
          <p:cNvSpPr/>
          <p:nvPr/>
        </p:nvSpPr>
        <p:spPr>
          <a:xfrm>
            <a:off x="2845307" y="4623815"/>
            <a:ext cx="3063240" cy="1187196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31"/>
          <p:cNvSpPr/>
          <p:nvPr/>
        </p:nvSpPr>
        <p:spPr>
          <a:xfrm>
            <a:off x="5230367" y="5032247"/>
            <a:ext cx="818388" cy="801623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31"/>
          <p:cNvSpPr/>
          <p:nvPr/>
        </p:nvSpPr>
        <p:spPr>
          <a:xfrm>
            <a:off x="5370576" y="5056632"/>
            <a:ext cx="1933955" cy="993648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31"/>
          <p:cNvSpPr/>
          <p:nvPr/>
        </p:nvSpPr>
        <p:spPr>
          <a:xfrm>
            <a:off x="6626352" y="5271515"/>
            <a:ext cx="795527" cy="798576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31"/>
          <p:cNvSpPr/>
          <p:nvPr/>
        </p:nvSpPr>
        <p:spPr>
          <a:xfrm>
            <a:off x="5565902" y="5478653"/>
            <a:ext cx="113664" cy="71247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31"/>
          <p:cNvSpPr/>
          <p:nvPr/>
        </p:nvSpPr>
        <p:spPr>
          <a:xfrm>
            <a:off x="1574291" y="2176272"/>
            <a:ext cx="3934967" cy="2767584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31"/>
          <p:cNvSpPr/>
          <p:nvPr/>
        </p:nvSpPr>
        <p:spPr>
          <a:xfrm>
            <a:off x="4680203" y="2113788"/>
            <a:ext cx="931163" cy="931163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2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32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32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32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32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3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32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32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32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3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32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32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32"/>
          <p:cNvSpPr/>
          <p:nvPr/>
        </p:nvSpPr>
        <p:spPr>
          <a:xfrm>
            <a:off x="1156716" y="330708"/>
            <a:ext cx="119024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32"/>
          <p:cNvSpPr/>
          <p:nvPr/>
        </p:nvSpPr>
        <p:spPr>
          <a:xfrm>
            <a:off x="2019300" y="341375"/>
            <a:ext cx="1018032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32"/>
          <p:cNvSpPr/>
          <p:nvPr/>
        </p:nvSpPr>
        <p:spPr>
          <a:xfrm>
            <a:off x="230581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32"/>
          <p:cNvSpPr/>
          <p:nvPr/>
        </p:nvSpPr>
        <p:spPr>
          <a:xfrm>
            <a:off x="2577083" y="341375"/>
            <a:ext cx="2596896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32"/>
          <p:cNvSpPr/>
          <p:nvPr/>
        </p:nvSpPr>
        <p:spPr>
          <a:xfrm>
            <a:off x="4442459" y="341375"/>
            <a:ext cx="858012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32"/>
          <p:cNvSpPr/>
          <p:nvPr/>
        </p:nvSpPr>
        <p:spPr>
          <a:xfrm>
            <a:off x="4568952" y="341375"/>
            <a:ext cx="1539239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32"/>
          <p:cNvSpPr/>
          <p:nvPr/>
        </p:nvSpPr>
        <p:spPr>
          <a:xfrm>
            <a:off x="5376671" y="341375"/>
            <a:ext cx="851915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32"/>
          <p:cNvSpPr/>
          <p:nvPr/>
        </p:nvSpPr>
        <p:spPr>
          <a:xfrm>
            <a:off x="5497067" y="341375"/>
            <a:ext cx="1734312" cy="89306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32"/>
          <p:cNvSpPr/>
          <p:nvPr/>
        </p:nvSpPr>
        <p:spPr>
          <a:xfrm>
            <a:off x="6499859" y="329184"/>
            <a:ext cx="882395" cy="90525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32"/>
          <p:cNvSpPr txBox="1"/>
          <p:nvPr>
            <p:ph type="title"/>
          </p:nvPr>
        </p:nvSpPr>
        <p:spPr>
          <a:xfrm>
            <a:off x="1514602" y="473786"/>
            <a:ext cx="53670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Réparation de l'ADN</a:t>
            </a:r>
            <a:endParaRPr/>
          </a:p>
        </p:txBody>
      </p:sp>
      <p:sp>
        <p:nvSpPr>
          <p:cNvPr id="812" name="Google Shape;812;p32"/>
          <p:cNvSpPr txBox="1"/>
          <p:nvPr/>
        </p:nvSpPr>
        <p:spPr>
          <a:xfrm>
            <a:off x="2523489" y="1237234"/>
            <a:ext cx="301244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1.Facteurs altérants 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06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644B"/>
                </a:solidFill>
                <a:latin typeface="Calibri"/>
                <a:ea typeface="Calibri"/>
                <a:cs typeface="Calibri"/>
                <a:sym typeface="Calibri"/>
              </a:rPr>
              <a:t>b.Facteurs chimiques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32"/>
          <p:cNvSpPr/>
          <p:nvPr/>
        </p:nvSpPr>
        <p:spPr>
          <a:xfrm>
            <a:off x="1905000" y="2133625"/>
            <a:ext cx="5784850" cy="4425696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3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33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33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33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33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33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33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33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33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33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33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33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33"/>
          <p:cNvSpPr/>
          <p:nvPr/>
        </p:nvSpPr>
        <p:spPr>
          <a:xfrm>
            <a:off x="1156716" y="330708"/>
            <a:ext cx="119024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33"/>
          <p:cNvSpPr/>
          <p:nvPr/>
        </p:nvSpPr>
        <p:spPr>
          <a:xfrm>
            <a:off x="2019300" y="341375"/>
            <a:ext cx="1018032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33"/>
          <p:cNvSpPr/>
          <p:nvPr/>
        </p:nvSpPr>
        <p:spPr>
          <a:xfrm>
            <a:off x="230581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33"/>
          <p:cNvSpPr/>
          <p:nvPr/>
        </p:nvSpPr>
        <p:spPr>
          <a:xfrm>
            <a:off x="2577083" y="341375"/>
            <a:ext cx="2596896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33"/>
          <p:cNvSpPr/>
          <p:nvPr/>
        </p:nvSpPr>
        <p:spPr>
          <a:xfrm>
            <a:off x="4442459" y="341375"/>
            <a:ext cx="858012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33"/>
          <p:cNvSpPr/>
          <p:nvPr/>
        </p:nvSpPr>
        <p:spPr>
          <a:xfrm>
            <a:off x="4568952" y="341375"/>
            <a:ext cx="1539239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33"/>
          <p:cNvSpPr/>
          <p:nvPr/>
        </p:nvSpPr>
        <p:spPr>
          <a:xfrm>
            <a:off x="5376671" y="341375"/>
            <a:ext cx="851915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33"/>
          <p:cNvSpPr/>
          <p:nvPr/>
        </p:nvSpPr>
        <p:spPr>
          <a:xfrm>
            <a:off x="5497067" y="341375"/>
            <a:ext cx="1734312" cy="89306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33"/>
          <p:cNvSpPr/>
          <p:nvPr/>
        </p:nvSpPr>
        <p:spPr>
          <a:xfrm>
            <a:off x="6499859" y="329184"/>
            <a:ext cx="882395" cy="90525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33"/>
          <p:cNvSpPr txBox="1"/>
          <p:nvPr>
            <p:ph type="title"/>
          </p:nvPr>
        </p:nvSpPr>
        <p:spPr>
          <a:xfrm>
            <a:off x="1514602" y="473786"/>
            <a:ext cx="53670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Réparation de l'ADN</a:t>
            </a:r>
            <a:endParaRPr/>
          </a:p>
        </p:txBody>
      </p:sp>
      <p:sp>
        <p:nvSpPr>
          <p:cNvPr id="840" name="Google Shape;840;p33"/>
          <p:cNvSpPr/>
          <p:nvPr/>
        </p:nvSpPr>
        <p:spPr>
          <a:xfrm>
            <a:off x="1295400" y="1851025"/>
            <a:ext cx="7620000" cy="4778375"/>
          </a:xfrm>
          <a:custGeom>
            <a:rect b="b" l="l" r="r" t="t"/>
            <a:pathLst>
              <a:path extrusionOk="0" h="4778375" w="7620000">
                <a:moveTo>
                  <a:pt x="0" y="4778375"/>
                </a:moveTo>
                <a:lnTo>
                  <a:pt x="7620000" y="4778375"/>
                </a:lnTo>
                <a:lnTo>
                  <a:pt x="7620000" y="0"/>
                </a:lnTo>
                <a:lnTo>
                  <a:pt x="0" y="0"/>
                </a:lnTo>
                <a:lnTo>
                  <a:pt x="0" y="4778375"/>
                </a:lnTo>
                <a:close/>
              </a:path>
            </a:pathLst>
          </a:custGeom>
          <a:solidFill>
            <a:srgbClr val="E7DE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33"/>
          <p:cNvSpPr txBox="1"/>
          <p:nvPr/>
        </p:nvSpPr>
        <p:spPr>
          <a:xfrm>
            <a:off x="1374394" y="1461261"/>
            <a:ext cx="7464425" cy="2568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7118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2.Types de lésions de l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0650" lvl="0" marL="12700" marR="5080" rtl="0" algn="just">
              <a:lnSpc>
                <a:spcPct val="998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Perte de base : dépurination, dépyrimidination,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correspondent à des  pertes spontanées à pH acide de bases par hydrolyse de la liaison N-  glycosidique.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chemeClr val="dk1"/>
              </a:buClr>
              <a:buSzPts val="2050"/>
              <a:buFont typeface="Noto Sans Symbols"/>
              <a:buNone/>
            </a:pPr>
            <a:r>
              <a:t/>
            </a:r>
            <a:endParaRPr sz="2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0650" lvl="0" marL="12953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Modification de bases : désamination, oxydation.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2" name="Google Shape;842;p33"/>
          <p:cNvSpPr/>
          <p:nvPr/>
        </p:nvSpPr>
        <p:spPr>
          <a:xfrm>
            <a:off x="1600200" y="4495787"/>
            <a:ext cx="2590800" cy="1725676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4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34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3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34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34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34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34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34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34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34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34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34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34"/>
          <p:cNvSpPr/>
          <p:nvPr/>
        </p:nvSpPr>
        <p:spPr>
          <a:xfrm>
            <a:off x="1156716" y="330708"/>
            <a:ext cx="119024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34"/>
          <p:cNvSpPr/>
          <p:nvPr/>
        </p:nvSpPr>
        <p:spPr>
          <a:xfrm>
            <a:off x="2019300" y="341375"/>
            <a:ext cx="1018032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34"/>
          <p:cNvSpPr/>
          <p:nvPr/>
        </p:nvSpPr>
        <p:spPr>
          <a:xfrm>
            <a:off x="230581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34"/>
          <p:cNvSpPr/>
          <p:nvPr/>
        </p:nvSpPr>
        <p:spPr>
          <a:xfrm>
            <a:off x="2577083" y="341375"/>
            <a:ext cx="2596896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34"/>
          <p:cNvSpPr/>
          <p:nvPr/>
        </p:nvSpPr>
        <p:spPr>
          <a:xfrm>
            <a:off x="4442459" y="341375"/>
            <a:ext cx="858012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34"/>
          <p:cNvSpPr/>
          <p:nvPr/>
        </p:nvSpPr>
        <p:spPr>
          <a:xfrm>
            <a:off x="4568952" y="341375"/>
            <a:ext cx="1539239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34"/>
          <p:cNvSpPr/>
          <p:nvPr/>
        </p:nvSpPr>
        <p:spPr>
          <a:xfrm>
            <a:off x="5376671" y="341375"/>
            <a:ext cx="851915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34"/>
          <p:cNvSpPr/>
          <p:nvPr/>
        </p:nvSpPr>
        <p:spPr>
          <a:xfrm>
            <a:off x="5497067" y="341375"/>
            <a:ext cx="1734312" cy="89306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34"/>
          <p:cNvSpPr/>
          <p:nvPr/>
        </p:nvSpPr>
        <p:spPr>
          <a:xfrm>
            <a:off x="6499859" y="329184"/>
            <a:ext cx="882395" cy="90525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34"/>
          <p:cNvSpPr txBox="1"/>
          <p:nvPr>
            <p:ph type="title"/>
          </p:nvPr>
        </p:nvSpPr>
        <p:spPr>
          <a:xfrm>
            <a:off x="1514602" y="473786"/>
            <a:ext cx="53670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Réparation de l'ADN</a:t>
            </a:r>
            <a:endParaRPr/>
          </a:p>
        </p:txBody>
      </p:sp>
      <p:sp>
        <p:nvSpPr>
          <p:cNvPr id="869" name="Google Shape;869;p34"/>
          <p:cNvSpPr/>
          <p:nvPr/>
        </p:nvSpPr>
        <p:spPr>
          <a:xfrm>
            <a:off x="1295400" y="1828800"/>
            <a:ext cx="7620000" cy="5029200"/>
          </a:xfrm>
          <a:custGeom>
            <a:rect b="b" l="l" r="r" t="t"/>
            <a:pathLst>
              <a:path extrusionOk="0" h="5029200" w="7620000">
                <a:moveTo>
                  <a:pt x="0" y="5029200"/>
                </a:moveTo>
                <a:lnTo>
                  <a:pt x="7620000" y="5029200"/>
                </a:lnTo>
                <a:lnTo>
                  <a:pt x="76200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solidFill>
            <a:srgbClr val="E7DE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34"/>
          <p:cNvSpPr txBox="1"/>
          <p:nvPr/>
        </p:nvSpPr>
        <p:spPr>
          <a:xfrm>
            <a:off x="1374394" y="1461261"/>
            <a:ext cx="7461884" cy="3465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7118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2.Types de lésions de l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0650" lvl="0" marL="1295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Cassure d'un brin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Noto Sans Symbols"/>
              <a:buNone/>
            </a:pPr>
            <a:r>
              <a:t/>
            </a:r>
            <a:endParaRPr sz="2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0650" lvl="0" marL="129539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Conversion d'une base en une autre : </a:t>
            </a:r>
            <a:r>
              <a:rPr b="1"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transition 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et </a:t>
            </a:r>
            <a:r>
              <a:rPr b="1"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transversion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Noto Sans Symbols"/>
              <a:buNone/>
            </a:pPr>
            <a:r>
              <a:t/>
            </a:r>
            <a:endParaRPr sz="2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065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Liaisons covalentes entre les bases d'un même brin ou entre bases de  brins opposés. Les UV induisent essentiellement une dimérisation de  thymines adjacentes : </a:t>
            </a:r>
            <a:r>
              <a:rPr b="1"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ponts thymine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2050"/>
              <a:buFont typeface="Noto Sans Symbols"/>
              <a:buNone/>
            </a:pPr>
            <a:r>
              <a:t/>
            </a:r>
            <a:endParaRPr sz="2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0650" lvl="0" marL="12953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Drogues intercalantes.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35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35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35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35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35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35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35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35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35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35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35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35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35"/>
          <p:cNvSpPr txBox="1"/>
          <p:nvPr/>
        </p:nvSpPr>
        <p:spPr>
          <a:xfrm>
            <a:off x="1596897" y="1622805"/>
            <a:ext cx="7260590" cy="3856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3844" lvl="0" marL="2959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1450"/>
              <a:buFont typeface="Noto Sans Symbols"/>
              <a:buChar char="⚫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Les altérations de l’ADN sont détectées par un système de surveillance de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95910" marR="0" rtl="0" algn="l">
              <a:lnSpc>
                <a:spcPct val="100000"/>
              </a:lnSpc>
              <a:spcBef>
                <a:spcPts val="173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conformation et du bon appariement de l’ADN.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3891A7"/>
              </a:buClr>
              <a:buSzPts val="1450"/>
              <a:buFont typeface="Noto Sans Symbols"/>
              <a:buChar char="⚫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Les principaux systèmes de surveillance et de correction des erreurs sont :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3535" lvl="1" marL="794385" marR="0" rtl="0" algn="l">
              <a:lnSpc>
                <a:spcPct val="100000"/>
              </a:lnSpc>
              <a:spcBef>
                <a:spcPts val="1814"/>
              </a:spcBef>
              <a:spcAft>
                <a:spcPts val="0"/>
              </a:spcAft>
              <a:buClr>
                <a:srgbClr val="FDB809"/>
              </a:buClr>
              <a:buSzPts val="1400"/>
              <a:buFont typeface="Gill Sans"/>
              <a:buAutoNum type="alphaLcParenR"/>
            </a:pPr>
            <a:r>
              <a:rPr b="1" i="0" lang="en-US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 voie de réparation des bases mal appariées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(MMR, Mismatch Repair).</a:t>
            </a:r>
            <a:endParaRPr b="0" i="0" sz="1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794385" marR="5080" rtl="0" algn="l">
              <a:lnSpc>
                <a:spcPct val="180000"/>
              </a:lnSpc>
              <a:spcBef>
                <a:spcPts val="335"/>
              </a:spcBef>
              <a:spcAft>
                <a:spcPts val="0"/>
              </a:spcAft>
              <a:buClr>
                <a:srgbClr val="FDB809"/>
              </a:buClr>
              <a:buSzPts val="1800"/>
              <a:buFont typeface="Gill Sans"/>
              <a:buAutoNum type="alphaLcParenR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 voie de réparation des nucléotides modifiés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(NER, Nucleotide Excision  Repair).</a:t>
            </a:r>
            <a:endParaRPr b="0" i="0" sz="1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FDB809"/>
              </a:buClr>
              <a:buSzPts val="1450"/>
              <a:buFont typeface="Gill Sans"/>
              <a:buNone/>
            </a:pPr>
            <a:r>
              <a:t/>
            </a:r>
            <a:endParaRPr b="0" i="0" sz="14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0525" lvl="1" marL="8413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809"/>
              </a:buClr>
              <a:buSzPts val="1400"/>
              <a:buFont typeface="Gill Sans"/>
              <a:buAutoNum type="alphaLcParenR"/>
            </a:pPr>
            <a:r>
              <a:rPr b="1" i="0" lang="en-US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 voie de réparation des bases modifiées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(BER, Base Excision Repair).</a:t>
            </a:r>
            <a:endParaRPr b="0" i="0" sz="1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794385" marR="5080" rtl="0" algn="l">
              <a:lnSpc>
                <a:spcPct val="180200"/>
              </a:lnSpc>
              <a:spcBef>
                <a:spcPts val="330"/>
              </a:spcBef>
              <a:spcAft>
                <a:spcPts val="0"/>
              </a:spcAft>
              <a:buClr>
                <a:srgbClr val="FDB809"/>
              </a:buClr>
              <a:buSzPts val="1800"/>
              <a:buFont typeface="Gill Sans"/>
              <a:buAutoNum type="alphaLcParenR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 voie de réparation des cassures des deux brins de l’ADN </a:t>
            </a:r>
            <a:r>
              <a:rPr b="0" i="0" lang="en-US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(DSB, double strand  Break).</a:t>
            </a:r>
            <a:endParaRPr b="0" i="0" sz="1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6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36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36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36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3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36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36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36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36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3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36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36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36"/>
          <p:cNvSpPr/>
          <p:nvPr/>
        </p:nvSpPr>
        <p:spPr>
          <a:xfrm>
            <a:off x="1156716" y="330708"/>
            <a:ext cx="119024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36"/>
          <p:cNvSpPr/>
          <p:nvPr/>
        </p:nvSpPr>
        <p:spPr>
          <a:xfrm>
            <a:off x="2019300" y="341375"/>
            <a:ext cx="1018032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36"/>
          <p:cNvSpPr/>
          <p:nvPr/>
        </p:nvSpPr>
        <p:spPr>
          <a:xfrm>
            <a:off x="230581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36"/>
          <p:cNvSpPr/>
          <p:nvPr/>
        </p:nvSpPr>
        <p:spPr>
          <a:xfrm>
            <a:off x="2577083" y="341375"/>
            <a:ext cx="2596896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36"/>
          <p:cNvSpPr/>
          <p:nvPr/>
        </p:nvSpPr>
        <p:spPr>
          <a:xfrm>
            <a:off x="4442459" y="341375"/>
            <a:ext cx="858012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36"/>
          <p:cNvSpPr/>
          <p:nvPr/>
        </p:nvSpPr>
        <p:spPr>
          <a:xfrm>
            <a:off x="4568952" y="341375"/>
            <a:ext cx="1539239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36"/>
          <p:cNvSpPr/>
          <p:nvPr/>
        </p:nvSpPr>
        <p:spPr>
          <a:xfrm>
            <a:off x="5376671" y="341375"/>
            <a:ext cx="851915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36"/>
          <p:cNvSpPr/>
          <p:nvPr/>
        </p:nvSpPr>
        <p:spPr>
          <a:xfrm>
            <a:off x="5497067" y="341375"/>
            <a:ext cx="1734312" cy="89306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36"/>
          <p:cNvSpPr/>
          <p:nvPr/>
        </p:nvSpPr>
        <p:spPr>
          <a:xfrm>
            <a:off x="6499859" y="329184"/>
            <a:ext cx="882395" cy="90525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36"/>
          <p:cNvSpPr txBox="1"/>
          <p:nvPr>
            <p:ph type="title"/>
          </p:nvPr>
        </p:nvSpPr>
        <p:spPr>
          <a:xfrm>
            <a:off x="1514602" y="473786"/>
            <a:ext cx="53670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Réparation de l'ADN</a:t>
            </a:r>
            <a:endParaRPr/>
          </a:p>
        </p:txBody>
      </p:sp>
      <p:sp>
        <p:nvSpPr>
          <p:cNvPr id="914" name="Google Shape;914;p36"/>
          <p:cNvSpPr txBox="1"/>
          <p:nvPr/>
        </p:nvSpPr>
        <p:spPr>
          <a:xfrm>
            <a:off x="1596897" y="1464309"/>
            <a:ext cx="7258684" cy="292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53365" lvl="0" marL="2654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Mécanismes prenant place en dehors de la période de réplication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96595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835E00"/>
                </a:solidFill>
                <a:latin typeface="Calibri"/>
                <a:ea typeface="Calibri"/>
                <a:cs typeface="Calibri"/>
                <a:sym typeface="Calibri"/>
              </a:rPr>
              <a:t>a. Réparation par réversions des lésions 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Utilise très peu de protéines et restore immédiatement les liaisons 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⮚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Réversion de coupure simple brin 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une ADN ligase lorsqu’il n’y  a pas de pertes de bases.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⮚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Réversion de dépurination 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restore la liaison osidique.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7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37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37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37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37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37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37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37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37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37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37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37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37"/>
          <p:cNvSpPr/>
          <p:nvPr/>
        </p:nvSpPr>
        <p:spPr>
          <a:xfrm>
            <a:off x="1156716" y="330708"/>
            <a:ext cx="119024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37"/>
          <p:cNvSpPr/>
          <p:nvPr/>
        </p:nvSpPr>
        <p:spPr>
          <a:xfrm>
            <a:off x="2019300" y="341375"/>
            <a:ext cx="1018032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37"/>
          <p:cNvSpPr/>
          <p:nvPr/>
        </p:nvSpPr>
        <p:spPr>
          <a:xfrm>
            <a:off x="230581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37"/>
          <p:cNvSpPr/>
          <p:nvPr/>
        </p:nvSpPr>
        <p:spPr>
          <a:xfrm>
            <a:off x="2577083" y="341375"/>
            <a:ext cx="2596896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37"/>
          <p:cNvSpPr/>
          <p:nvPr/>
        </p:nvSpPr>
        <p:spPr>
          <a:xfrm>
            <a:off x="4442459" y="341375"/>
            <a:ext cx="858012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37"/>
          <p:cNvSpPr/>
          <p:nvPr/>
        </p:nvSpPr>
        <p:spPr>
          <a:xfrm>
            <a:off x="4568952" y="341375"/>
            <a:ext cx="1539239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37"/>
          <p:cNvSpPr/>
          <p:nvPr/>
        </p:nvSpPr>
        <p:spPr>
          <a:xfrm>
            <a:off x="5376671" y="341375"/>
            <a:ext cx="851915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37"/>
          <p:cNvSpPr/>
          <p:nvPr/>
        </p:nvSpPr>
        <p:spPr>
          <a:xfrm>
            <a:off x="5497067" y="341375"/>
            <a:ext cx="1734312" cy="89306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37"/>
          <p:cNvSpPr/>
          <p:nvPr/>
        </p:nvSpPr>
        <p:spPr>
          <a:xfrm>
            <a:off x="6499859" y="329184"/>
            <a:ext cx="882395" cy="90525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37"/>
          <p:cNvSpPr txBox="1"/>
          <p:nvPr>
            <p:ph type="title"/>
          </p:nvPr>
        </p:nvSpPr>
        <p:spPr>
          <a:xfrm>
            <a:off x="1514602" y="473786"/>
            <a:ext cx="53670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Réparation de l'ADN</a:t>
            </a:r>
            <a:endParaRPr/>
          </a:p>
        </p:txBody>
      </p:sp>
      <p:sp>
        <p:nvSpPr>
          <p:cNvPr id="941" name="Google Shape;941;p37"/>
          <p:cNvSpPr txBox="1"/>
          <p:nvPr/>
        </p:nvSpPr>
        <p:spPr>
          <a:xfrm>
            <a:off x="1596897" y="1403349"/>
            <a:ext cx="7165340" cy="2593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4559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35E00"/>
                </a:solidFill>
                <a:latin typeface="Calibri"/>
                <a:ea typeface="Calibri"/>
                <a:cs typeface="Calibri"/>
                <a:sym typeface="Calibri"/>
              </a:rPr>
              <a:t>b. Réparation par excision de base (système BER) 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5" lvl="0" marL="295910" marR="0" rtl="0" algn="l">
              <a:lnSpc>
                <a:spcPct val="119615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2050"/>
              <a:buFont typeface="Noto Sans Symbols"/>
              <a:buChar char="⮚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 chez les procaryotes et les eucaryotes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0174" lvl="0" marL="12700" marR="49530" rtl="0" algn="l">
              <a:lnSpc>
                <a:spcPct val="119230"/>
              </a:lnSpc>
              <a:spcBef>
                <a:spcPts val="110"/>
              </a:spcBef>
              <a:spcAft>
                <a:spcPts val="0"/>
              </a:spcAft>
              <a:buClr>
                <a:srgbClr val="3891A7"/>
              </a:buClr>
              <a:buSzPts val="2050"/>
              <a:buFont typeface="Noto Sans Symbols"/>
              <a:buChar char="⮚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Impliqué dans les réparations de mutations jusqu’à  4 nucléotides.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5" lvl="0" marL="295910" marR="5080" rtl="0" algn="l">
              <a:lnSpc>
                <a:spcPct val="96153"/>
              </a:lnSpc>
              <a:spcBef>
                <a:spcPts val="470"/>
              </a:spcBef>
              <a:spcAft>
                <a:spcPts val="0"/>
              </a:spcAft>
              <a:buClr>
                <a:srgbClr val="3891A7"/>
              </a:buClr>
              <a:buSzPts val="2050"/>
              <a:buFont typeface="Noto Sans Symbols"/>
              <a:buChar char="⮚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Permet	l’élimination	des	bases	anormales	et	la  réparation de sites abasiques.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38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38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38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38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38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38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38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38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38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38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38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38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38"/>
          <p:cNvSpPr/>
          <p:nvPr/>
        </p:nvSpPr>
        <p:spPr>
          <a:xfrm>
            <a:off x="4448175" y="1076323"/>
            <a:ext cx="4314825" cy="570547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38"/>
          <p:cNvSpPr txBox="1"/>
          <p:nvPr/>
        </p:nvSpPr>
        <p:spPr>
          <a:xfrm>
            <a:off x="1298194" y="1537207"/>
            <a:ext cx="2891155" cy="322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ADN glycosylase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coupe la liaison N-  glycosidique sans toucher a la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69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liaison	phosphodiester	entraînant  l’apparition d’un site AP.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7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endonucléase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coupe la liaison  phosphodiester adjacente au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AP,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8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L’ADN-polymérase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enlève le site AP et  synthétise le morceau d’ADN manquant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635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l’ADN-ligase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 en place la liaison  Phosphodiester manquante.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38"/>
          <p:cNvSpPr/>
          <p:nvPr/>
        </p:nvSpPr>
        <p:spPr>
          <a:xfrm>
            <a:off x="1156716" y="56388"/>
            <a:ext cx="1190244" cy="90373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38"/>
          <p:cNvSpPr/>
          <p:nvPr/>
        </p:nvSpPr>
        <p:spPr>
          <a:xfrm>
            <a:off x="2019300" y="67056"/>
            <a:ext cx="1018032" cy="89306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38"/>
          <p:cNvSpPr/>
          <p:nvPr/>
        </p:nvSpPr>
        <p:spPr>
          <a:xfrm>
            <a:off x="2305811" y="67056"/>
            <a:ext cx="1002791" cy="89306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38"/>
          <p:cNvSpPr/>
          <p:nvPr/>
        </p:nvSpPr>
        <p:spPr>
          <a:xfrm>
            <a:off x="2577083" y="67056"/>
            <a:ext cx="2596896" cy="89306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38"/>
          <p:cNvSpPr/>
          <p:nvPr/>
        </p:nvSpPr>
        <p:spPr>
          <a:xfrm>
            <a:off x="4442459" y="67056"/>
            <a:ext cx="858012" cy="89306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38"/>
          <p:cNvSpPr/>
          <p:nvPr/>
        </p:nvSpPr>
        <p:spPr>
          <a:xfrm>
            <a:off x="4568952" y="67056"/>
            <a:ext cx="1539239" cy="89306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38"/>
          <p:cNvSpPr/>
          <p:nvPr/>
        </p:nvSpPr>
        <p:spPr>
          <a:xfrm>
            <a:off x="5376671" y="67056"/>
            <a:ext cx="851915" cy="893064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38"/>
          <p:cNvSpPr/>
          <p:nvPr/>
        </p:nvSpPr>
        <p:spPr>
          <a:xfrm>
            <a:off x="5497067" y="67056"/>
            <a:ext cx="1734312" cy="893064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38"/>
          <p:cNvSpPr/>
          <p:nvPr/>
        </p:nvSpPr>
        <p:spPr>
          <a:xfrm>
            <a:off x="6499859" y="54864"/>
            <a:ext cx="882395" cy="905255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38"/>
          <p:cNvSpPr txBox="1"/>
          <p:nvPr>
            <p:ph type="title"/>
          </p:nvPr>
        </p:nvSpPr>
        <p:spPr>
          <a:xfrm>
            <a:off x="1514602" y="199085"/>
            <a:ext cx="53670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Réparation de l'ADN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9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39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3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39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39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39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39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39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39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39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39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39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39"/>
          <p:cNvSpPr/>
          <p:nvPr/>
        </p:nvSpPr>
        <p:spPr>
          <a:xfrm>
            <a:off x="1156716" y="330708"/>
            <a:ext cx="119024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39"/>
          <p:cNvSpPr/>
          <p:nvPr/>
        </p:nvSpPr>
        <p:spPr>
          <a:xfrm>
            <a:off x="2019300" y="341375"/>
            <a:ext cx="1018032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39"/>
          <p:cNvSpPr/>
          <p:nvPr/>
        </p:nvSpPr>
        <p:spPr>
          <a:xfrm>
            <a:off x="230581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39"/>
          <p:cNvSpPr/>
          <p:nvPr/>
        </p:nvSpPr>
        <p:spPr>
          <a:xfrm>
            <a:off x="2577083" y="341375"/>
            <a:ext cx="2596896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39"/>
          <p:cNvSpPr/>
          <p:nvPr/>
        </p:nvSpPr>
        <p:spPr>
          <a:xfrm>
            <a:off x="4442459" y="341375"/>
            <a:ext cx="858012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39"/>
          <p:cNvSpPr/>
          <p:nvPr/>
        </p:nvSpPr>
        <p:spPr>
          <a:xfrm>
            <a:off x="4568952" y="341375"/>
            <a:ext cx="1539239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39"/>
          <p:cNvSpPr/>
          <p:nvPr/>
        </p:nvSpPr>
        <p:spPr>
          <a:xfrm>
            <a:off x="5376671" y="341375"/>
            <a:ext cx="851915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39"/>
          <p:cNvSpPr/>
          <p:nvPr/>
        </p:nvSpPr>
        <p:spPr>
          <a:xfrm>
            <a:off x="5497067" y="341375"/>
            <a:ext cx="1734312" cy="89306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39"/>
          <p:cNvSpPr/>
          <p:nvPr/>
        </p:nvSpPr>
        <p:spPr>
          <a:xfrm>
            <a:off x="6499859" y="329184"/>
            <a:ext cx="882395" cy="90525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39"/>
          <p:cNvSpPr txBox="1"/>
          <p:nvPr>
            <p:ph type="title"/>
          </p:nvPr>
        </p:nvSpPr>
        <p:spPr>
          <a:xfrm>
            <a:off x="1514602" y="473786"/>
            <a:ext cx="53670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Réparation de l'ADN</a:t>
            </a:r>
            <a:endParaRPr/>
          </a:p>
        </p:txBody>
      </p:sp>
      <p:sp>
        <p:nvSpPr>
          <p:cNvPr id="996" name="Google Shape;996;p39"/>
          <p:cNvSpPr txBox="1"/>
          <p:nvPr/>
        </p:nvSpPr>
        <p:spPr>
          <a:xfrm>
            <a:off x="1596897" y="1464310"/>
            <a:ext cx="7259320" cy="3500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35E00"/>
                </a:solidFill>
                <a:latin typeface="Calibri"/>
                <a:ea typeface="Calibri"/>
                <a:cs typeface="Calibri"/>
                <a:sym typeface="Calibri"/>
              </a:rPr>
              <a:t>c. Réparation par excision de nucléotides (système NER) 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1315"/>
              </a:spcBef>
              <a:spcAft>
                <a:spcPts val="0"/>
              </a:spcAft>
              <a:buClr>
                <a:srgbClr val="3891A7"/>
              </a:buClr>
              <a:buSzPts val="1750"/>
              <a:buFont typeface="Noto Sans Symbols"/>
              <a:buChar char="⮚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 chez les procaryotes et les eucaryotes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750"/>
              <a:buFont typeface="Noto Sans Symbols"/>
              <a:buChar char="⮚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Permet la réparation de plusieurs nucléotides.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750"/>
              <a:buFont typeface="Noto Sans Symbols"/>
              <a:buChar char="⮚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Prend également en compte une endonucléase , l’ADN-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polymérase	et l’ADN-ligase.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508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750"/>
              <a:buFont typeface="Noto Sans Symbols"/>
              <a:buChar char="⮚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 au mécanisme de réparation des dommages de  l'ADN formés par le rayonnement UV ou induits par les  produits chimiques.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1156716" y="327659"/>
            <a:ext cx="1156716" cy="9067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2019300" y="338327"/>
            <a:ext cx="1075944" cy="8961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363723" y="338327"/>
            <a:ext cx="1002791" cy="89611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2634995" y="338327"/>
            <a:ext cx="1018032" cy="89611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2921507" y="338327"/>
            <a:ext cx="1002792" cy="89611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3192779" y="338327"/>
            <a:ext cx="1598675" cy="89611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4059935" y="338327"/>
            <a:ext cx="1002791" cy="89611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331208" y="338327"/>
            <a:ext cx="2729484" cy="896112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6329171" y="338327"/>
            <a:ext cx="1002792" cy="89611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6600443" y="338327"/>
            <a:ext cx="2232659" cy="896112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8101583" y="338327"/>
            <a:ext cx="854964" cy="896112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>
            <p:ph type="title"/>
          </p:nvPr>
        </p:nvSpPr>
        <p:spPr>
          <a:xfrm>
            <a:off x="1514602" y="470738"/>
            <a:ext cx="69672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II.	Généralités :Cycle céllulaire</a:t>
            </a: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4683125" y="1485900"/>
            <a:ext cx="3622675" cy="4724400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8305800" y="3429000"/>
            <a:ext cx="685800" cy="762000"/>
          </a:xfrm>
          <a:custGeom>
            <a:rect b="b" l="l" r="r" t="t"/>
            <a:pathLst>
              <a:path extrusionOk="0" h="762000" w="685800">
                <a:moveTo>
                  <a:pt x="342900" y="0"/>
                </a:moveTo>
                <a:lnTo>
                  <a:pt x="296375" y="3477"/>
                </a:lnTo>
                <a:lnTo>
                  <a:pt x="251751" y="13608"/>
                </a:lnTo>
                <a:lnTo>
                  <a:pt x="209436" y="29938"/>
                </a:lnTo>
                <a:lnTo>
                  <a:pt x="169841" y="52013"/>
                </a:lnTo>
                <a:lnTo>
                  <a:pt x="133373" y="79380"/>
                </a:lnTo>
                <a:lnTo>
                  <a:pt x="100441" y="111585"/>
                </a:lnTo>
                <a:lnTo>
                  <a:pt x="71454" y="148174"/>
                </a:lnTo>
                <a:lnTo>
                  <a:pt x="46820" y="188693"/>
                </a:lnTo>
                <a:lnTo>
                  <a:pt x="26949" y="232689"/>
                </a:lnTo>
                <a:lnTo>
                  <a:pt x="12250" y="279708"/>
                </a:lnTo>
                <a:lnTo>
                  <a:pt x="3130" y="329296"/>
                </a:lnTo>
                <a:lnTo>
                  <a:pt x="0" y="381000"/>
                </a:lnTo>
                <a:lnTo>
                  <a:pt x="3130" y="432703"/>
                </a:lnTo>
                <a:lnTo>
                  <a:pt x="12250" y="482291"/>
                </a:lnTo>
                <a:lnTo>
                  <a:pt x="26949" y="529310"/>
                </a:lnTo>
                <a:lnTo>
                  <a:pt x="46820" y="573306"/>
                </a:lnTo>
                <a:lnTo>
                  <a:pt x="71454" y="613825"/>
                </a:lnTo>
                <a:lnTo>
                  <a:pt x="100441" y="650414"/>
                </a:lnTo>
                <a:lnTo>
                  <a:pt x="133373" y="682619"/>
                </a:lnTo>
                <a:lnTo>
                  <a:pt x="169841" y="709986"/>
                </a:lnTo>
                <a:lnTo>
                  <a:pt x="209436" y="732061"/>
                </a:lnTo>
                <a:lnTo>
                  <a:pt x="251751" y="748391"/>
                </a:lnTo>
                <a:lnTo>
                  <a:pt x="296375" y="758522"/>
                </a:lnTo>
                <a:lnTo>
                  <a:pt x="342900" y="762000"/>
                </a:lnTo>
                <a:lnTo>
                  <a:pt x="389424" y="758522"/>
                </a:lnTo>
                <a:lnTo>
                  <a:pt x="434048" y="748391"/>
                </a:lnTo>
                <a:lnTo>
                  <a:pt x="476363" y="732061"/>
                </a:lnTo>
                <a:lnTo>
                  <a:pt x="515958" y="709986"/>
                </a:lnTo>
                <a:lnTo>
                  <a:pt x="552426" y="682619"/>
                </a:lnTo>
                <a:lnTo>
                  <a:pt x="585358" y="650414"/>
                </a:lnTo>
                <a:lnTo>
                  <a:pt x="614345" y="613825"/>
                </a:lnTo>
                <a:lnTo>
                  <a:pt x="628496" y="590550"/>
                </a:lnTo>
                <a:lnTo>
                  <a:pt x="342900" y="590550"/>
                </a:lnTo>
                <a:lnTo>
                  <a:pt x="303571" y="585013"/>
                </a:lnTo>
                <a:lnTo>
                  <a:pt x="267477" y="569245"/>
                </a:lnTo>
                <a:lnTo>
                  <a:pt x="235644" y="544503"/>
                </a:lnTo>
                <a:lnTo>
                  <a:pt x="209099" y="512048"/>
                </a:lnTo>
                <a:lnTo>
                  <a:pt x="188867" y="473139"/>
                </a:lnTo>
                <a:lnTo>
                  <a:pt x="175975" y="429037"/>
                </a:lnTo>
                <a:lnTo>
                  <a:pt x="171450" y="381000"/>
                </a:lnTo>
                <a:lnTo>
                  <a:pt x="175975" y="332962"/>
                </a:lnTo>
                <a:lnTo>
                  <a:pt x="188867" y="288860"/>
                </a:lnTo>
                <a:lnTo>
                  <a:pt x="209099" y="249951"/>
                </a:lnTo>
                <a:lnTo>
                  <a:pt x="235644" y="217496"/>
                </a:lnTo>
                <a:lnTo>
                  <a:pt x="267477" y="192754"/>
                </a:lnTo>
                <a:lnTo>
                  <a:pt x="303571" y="176986"/>
                </a:lnTo>
                <a:lnTo>
                  <a:pt x="342900" y="171450"/>
                </a:lnTo>
                <a:lnTo>
                  <a:pt x="628496" y="171450"/>
                </a:lnTo>
                <a:lnTo>
                  <a:pt x="614345" y="148174"/>
                </a:lnTo>
                <a:lnTo>
                  <a:pt x="585358" y="111585"/>
                </a:lnTo>
                <a:lnTo>
                  <a:pt x="552426" y="79380"/>
                </a:lnTo>
                <a:lnTo>
                  <a:pt x="515958" y="52013"/>
                </a:lnTo>
                <a:lnTo>
                  <a:pt x="476363" y="29938"/>
                </a:lnTo>
                <a:lnTo>
                  <a:pt x="434048" y="13608"/>
                </a:lnTo>
                <a:lnTo>
                  <a:pt x="389424" y="3477"/>
                </a:lnTo>
                <a:lnTo>
                  <a:pt x="342900" y="0"/>
                </a:lnTo>
                <a:close/>
              </a:path>
              <a:path extrusionOk="0" h="762000" w="685800">
                <a:moveTo>
                  <a:pt x="628496" y="171450"/>
                </a:moveTo>
                <a:lnTo>
                  <a:pt x="342900" y="171450"/>
                </a:lnTo>
                <a:lnTo>
                  <a:pt x="382228" y="176986"/>
                </a:lnTo>
                <a:lnTo>
                  <a:pt x="418322" y="192754"/>
                </a:lnTo>
                <a:lnTo>
                  <a:pt x="450155" y="217496"/>
                </a:lnTo>
                <a:lnTo>
                  <a:pt x="476700" y="249951"/>
                </a:lnTo>
                <a:lnTo>
                  <a:pt x="496932" y="288860"/>
                </a:lnTo>
                <a:lnTo>
                  <a:pt x="509824" y="332962"/>
                </a:lnTo>
                <a:lnTo>
                  <a:pt x="514350" y="381000"/>
                </a:lnTo>
                <a:lnTo>
                  <a:pt x="509824" y="429037"/>
                </a:lnTo>
                <a:lnTo>
                  <a:pt x="496932" y="473139"/>
                </a:lnTo>
                <a:lnTo>
                  <a:pt x="476700" y="512048"/>
                </a:lnTo>
                <a:lnTo>
                  <a:pt x="450155" y="544503"/>
                </a:lnTo>
                <a:lnTo>
                  <a:pt x="418322" y="569245"/>
                </a:lnTo>
                <a:lnTo>
                  <a:pt x="382228" y="585013"/>
                </a:lnTo>
                <a:lnTo>
                  <a:pt x="342900" y="590550"/>
                </a:lnTo>
                <a:lnTo>
                  <a:pt x="628496" y="590550"/>
                </a:lnTo>
                <a:lnTo>
                  <a:pt x="658850" y="529310"/>
                </a:lnTo>
                <a:lnTo>
                  <a:pt x="673549" y="482291"/>
                </a:lnTo>
                <a:lnTo>
                  <a:pt x="682669" y="432703"/>
                </a:lnTo>
                <a:lnTo>
                  <a:pt x="685800" y="381000"/>
                </a:lnTo>
                <a:lnTo>
                  <a:pt x="682669" y="329296"/>
                </a:lnTo>
                <a:lnTo>
                  <a:pt x="673549" y="279708"/>
                </a:lnTo>
                <a:lnTo>
                  <a:pt x="658850" y="232689"/>
                </a:lnTo>
                <a:lnTo>
                  <a:pt x="638979" y="188693"/>
                </a:lnTo>
                <a:lnTo>
                  <a:pt x="628496" y="171450"/>
                </a:lnTo>
                <a:close/>
              </a:path>
            </a:pathLst>
          </a:custGeom>
          <a:solidFill>
            <a:srgbClr val="C58D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8522334" y="3693921"/>
            <a:ext cx="30924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G0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145844" y="1779777"/>
            <a:ext cx="3423285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448944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	cycle	cellulaire	 est	divisé	en  phase de croissance	ou	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interphase		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3889375" y="2206879"/>
            <a:ext cx="22352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145844" y="2206879"/>
            <a:ext cx="2451735" cy="666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phase de division cellulaire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mitose.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616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L’interphase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comprend :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060194" y="2846958"/>
            <a:ext cx="2510155" cy="8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88900" lvl="0" marL="12700" marR="57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	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G1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(période post  mitotique, synthèse de l'ARN)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	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	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(période de  synthèse de l'ADN)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2060194" y="3700652"/>
            <a:ext cx="2510155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49580" lvl="0" marL="462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	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G2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(période pré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1145844" y="3914013"/>
            <a:ext cx="3423920" cy="237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926464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mitotique, le taux de synthèse  de l'ARN et des protéines  diminue à mesure que l'on se  rapproche de la mitose)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94335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mitose (phase M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est subdivisée  en :	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prophase,	métaphase,  anaphase et télophase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15950" lvl="0" marL="631190" marR="107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est convenu de désigner par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phase  de	repos cellulaire.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40"/>
          <p:cNvSpPr/>
          <p:nvPr/>
        </p:nvSpPr>
        <p:spPr>
          <a:xfrm>
            <a:off x="2760598" y="1762125"/>
            <a:ext cx="4848225" cy="41719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40"/>
          <p:cNvSpPr/>
          <p:nvPr/>
        </p:nvSpPr>
        <p:spPr>
          <a:xfrm>
            <a:off x="1156716" y="330708"/>
            <a:ext cx="1190244" cy="9037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40"/>
          <p:cNvSpPr/>
          <p:nvPr/>
        </p:nvSpPr>
        <p:spPr>
          <a:xfrm>
            <a:off x="2019300" y="341375"/>
            <a:ext cx="1018032" cy="89306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40"/>
          <p:cNvSpPr/>
          <p:nvPr/>
        </p:nvSpPr>
        <p:spPr>
          <a:xfrm>
            <a:off x="2305811" y="341375"/>
            <a:ext cx="1002791" cy="89306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40"/>
          <p:cNvSpPr/>
          <p:nvPr/>
        </p:nvSpPr>
        <p:spPr>
          <a:xfrm>
            <a:off x="2577083" y="341375"/>
            <a:ext cx="2596896" cy="89306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40"/>
          <p:cNvSpPr/>
          <p:nvPr/>
        </p:nvSpPr>
        <p:spPr>
          <a:xfrm>
            <a:off x="4442459" y="341375"/>
            <a:ext cx="858012" cy="89306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40"/>
          <p:cNvSpPr/>
          <p:nvPr/>
        </p:nvSpPr>
        <p:spPr>
          <a:xfrm>
            <a:off x="4568952" y="341375"/>
            <a:ext cx="1539239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40"/>
          <p:cNvSpPr/>
          <p:nvPr/>
        </p:nvSpPr>
        <p:spPr>
          <a:xfrm>
            <a:off x="5376671" y="341375"/>
            <a:ext cx="851915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40"/>
          <p:cNvSpPr/>
          <p:nvPr/>
        </p:nvSpPr>
        <p:spPr>
          <a:xfrm>
            <a:off x="5497067" y="341375"/>
            <a:ext cx="1734312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40"/>
          <p:cNvSpPr/>
          <p:nvPr/>
        </p:nvSpPr>
        <p:spPr>
          <a:xfrm>
            <a:off x="6499859" y="329184"/>
            <a:ext cx="882395" cy="90525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40"/>
          <p:cNvSpPr txBox="1"/>
          <p:nvPr>
            <p:ph type="title"/>
          </p:nvPr>
        </p:nvSpPr>
        <p:spPr>
          <a:xfrm>
            <a:off x="1514602" y="473786"/>
            <a:ext cx="53670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Réparation de l'ADN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1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41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41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41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41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41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41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41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41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4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41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41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41"/>
          <p:cNvSpPr txBox="1"/>
          <p:nvPr/>
        </p:nvSpPr>
        <p:spPr>
          <a:xfrm>
            <a:off x="1596897" y="1392301"/>
            <a:ext cx="7021830" cy="208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283844" lvl="0" marL="2959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1900"/>
              <a:buFont typeface="Noto Sans Symbols"/>
              <a:buChar char="⚫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Xeroderma pigmentosum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3844" lvl="0" marL="295910" marR="508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3891A7"/>
              </a:buClr>
              <a:buSzPts val="1900"/>
              <a:buFont typeface="Noto Sans Symbols"/>
              <a:buChar char="⚫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Photosensibilité cutanée extrême avec risque accru de  développement de cancer de la peau, des atteintes  ophtalmologiques et neurologiques.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900"/>
              <a:buFont typeface="Noto Sans Symbols"/>
              <a:buChar char="⚫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Déficit dans le système NER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9" name="Google Shape;1029;p41"/>
          <p:cNvSpPr/>
          <p:nvPr/>
        </p:nvSpPr>
        <p:spPr>
          <a:xfrm>
            <a:off x="1156716" y="330708"/>
            <a:ext cx="119024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41"/>
          <p:cNvSpPr/>
          <p:nvPr/>
        </p:nvSpPr>
        <p:spPr>
          <a:xfrm>
            <a:off x="2019300" y="341375"/>
            <a:ext cx="1018032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41"/>
          <p:cNvSpPr/>
          <p:nvPr/>
        </p:nvSpPr>
        <p:spPr>
          <a:xfrm>
            <a:off x="230581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41"/>
          <p:cNvSpPr/>
          <p:nvPr/>
        </p:nvSpPr>
        <p:spPr>
          <a:xfrm>
            <a:off x="2577083" y="341375"/>
            <a:ext cx="2596896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41"/>
          <p:cNvSpPr/>
          <p:nvPr/>
        </p:nvSpPr>
        <p:spPr>
          <a:xfrm>
            <a:off x="4442459" y="341375"/>
            <a:ext cx="858012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41"/>
          <p:cNvSpPr/>
          <p:nvPr/>
        </p:nvSpPr>
        <p:spPr>
          <a:xfrm>
            <a:off x="4568952" y="341375"/>
            <a:ext cx="1539239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41"/>
          <p:cNvSpPr/>
          <p:nvPr/>
        </p:nvSpPr>
        <p:spPr>
          <a:xfrm>
            <a:off x="5376671" y="341375"/>
            <a:ext cx="851915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41"/>
          <p:cNvSpPr/>
          <p:nvPr/>
        </p:nvSpPr>
        <p:spPr>
          <a:xfrm>
            <a:off x="5497067" y="341375"/>
            <a:ext cx="1734312" cy="89306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41"/>
          <p:cNvSpPr/>
          <p:nvPr/>
        </p:nvSpPr>
        <p:spPr>
          <a:xfrm>
            <a:off x="6499859" y="329184"/>
            <a:ext cx="882395" cy="90525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41"/>
          <p:cNvSpPr txBox="1"/>
          <p:nvPr>
            <p:ph type="title"/>
          </p:nvPr>
        </p:nvSpPr>
        <p:spPr>
          <a:xfrm>
            <a:off x="1514602" y="473786"/>
            <a:ext cx="53670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Réparation de l'ADN</a:t>
            </a:r>
            <a:endParaRPr/>
          </a:p>
        </p:txBody>
      </p:sp>
      <p:sp>
        <p:nvSpPr>
          <p:cNvPr id="1039" name="Google Shape;1039;p41"/>
          <p:cNvSpPr/>
          <p:nvPr/>
        </p:nvSpPr>
        <p:spPr>
          <a:xfrm>
            <a:off x="3200400" y="3733800"/>
            <a:ext cx="3629025" cy="2409825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42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42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42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42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42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4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42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42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42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4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42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42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42"/>
          <p:cNvSpPr/>
          <p:nvPr/>
        </p:nvSpPr>
        <p:spPr>
          <a:xfrm>
            <a:off x="1156716" y="0"/>
            <a:ext cx="1190244" cy="88392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42"/>
          <p:cNvSpPr/>
          <p:nvPr/>
        </p:nvSpPr>
        <p:spPr>
          <a:xfrm>
            <a:off x="2019300" y="0"/>
            <a:ext cx="1018032" cy="88392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42"/>
          <p:cNvSpPr/>
          <p:nvPr/>
        </p:nvSpPr>
        <p:spPr>
          <a:xfrm>
            <a:off x="2305811" y="0"/>
            <a:ext cx="1002791" cy="88392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42"/>
          <p:cNvSpPr/>
          <p:nvPr/>
        </p:nvSpPr>
        <p:spPr>
          <a:xfrm>
            <a:off x="2577083" y="0"/>
            <a:ext cx="2596896" cy="88392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42"/>
          <p:cNvSpPr/>
          <p:nvPr/>
        </p:nvSpPr>
        <p:spPr>
          <a:xfrm>
            <a:off x="4442459" y="0"/>
            <a:ext cx="858012" cy="88392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42"/>
          <p:cNvSpPr/>
          <p:nvPr/>
        </p:nvSpPr>
        <p:spPr>
          <a:xfrm>
            <a:off x="4568952" y="0"/>
            <a:ext cx="1539239" cy="88392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42"/>
          <p:cNvSpPr/>
          <p:nvPr/>
        </p:nvSpPr>
        <p:spPr>
          <a:xfrm>
            <a:off x="5376671" y="0"/>
            <a:ext cx="851915" cy="88392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42"/>
          <p:cNvSpPr/>
          <p:nvPr/>
        </p:nvSpPr>
        <p:spPr>
          <a:xfrm>
            <a:off x="5497067" y="0"/>
            <a:ext cx="1734312" cy="88392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42"/>
          <p:cNvSpPr/>
          <p:nvPr/>
        </p:nvSpPr>
        <p:spPr>
          <a:xfrm>
            <a:off x="6499859" y="0"/>
            <a:ext cx="882395" cy="883920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42"/>
          <p:cNvSpPr txBox="1"/>
          <p:nvPr>
            <p:ph type="title"/>
          </p:nvPr>
        </p:nvSpPr>
        <p:spPr>
          <a:xfrm>
            <a:off x="1514602" y="122936"/>
            <a:ext cx="5366385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Réparation de l'ADN</a:t>
            </a:r>
            <a:endParaRPr/>
          </a:p>
        </p:txBody>
      </p:sp>
      <p:sp>
        <p:nvSpPr>
          <p:cNvPr id="1066" name="Google Shape;1066;p42"/>
          <p:cNvSpPr txBox="1"/>
          <p:nvPr/>
        </p:nvSpPr>
        <p:spPr>
          <a:xfrm>
            <a:off x="1596897" y="927861"/>
            <a:ext cx="708914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50">
            <a:spAutoFit/>
          </a:bodyPr>
          <a:lstStyle/>
          <a:p>
            <a:pPr indent="-443865" lvl="0" marL="455930" marR="99695" rtl="0" algn="l">
              <a:lnSpc>
                <a:spcPct val="10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Mécanismes de réparation liés à la période de réplication </a:t>
            </a:r>
            <a:r>
              <a:rPr b="1" lang="en-US" sz="2200">
                <a:solidFill>
                  <a:srgbClr val="835E00"/>
                </a:solidFill>
                <a:latin typeface="Calibri"/>
                <a:ea typeface="Calibri"/>
                <a:cs typeface="Calibri"/>
                <a:sym typeface="Calibri"/>
              </a:rPr>
              <a:t> a.Réparation de mésappariements par le système MMR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4" lvl="0" marL="29591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1750"/>
              <a:buFont typeface="Noto Sans Symbols"/>
              <a:buChar char="⮚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 également chez les procaryotes et les eucaryotes.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5715" rtl="0" algn="just">
              <a:lnSpc>
                <a:spcPct val="95909"/>
              </a:lnSpc>
              <a:spcBef>
                <a:spcPts val="585"/>
              </a:spcBef>
              <a:spcAft>
                <a:spcPts val="0"/>
              </a:spcAft>
              <a:buClr>
                <a:srgbClr val="3891A7"/>
              </a:buClr>
              <a:buSzPts val="1750"/>
              <a:buFont typeface="Noto Sans Symbols"/>
              <a:buChar char="⮚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Permet la réparation des erreurs d’appariement entre les  chaînes d’ADN après la réplication ainsi que les petites  délétions ou insertions.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5080" rtl="0" algn="just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rgbClr val="3891A7"/>
              </a:buClr>
              <a:buSzPts val="1750"/>
              <a:buFont typeface="Noto Sans Symbols"/>
              <a:buChar char="⮚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mécanisme MMR nécessite la reconnaissance du brin  néosynthétisé grâce aux méthylations des adénines du brin  ancien.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6985" rtl="0" algn="just">
              <a:lnSpc>
                <a:spcPct val="95909"/>
              </a:lnSpc>
              <a:spcBef>
                <a:spcPts val="585"/>
              </a:spcBef>
              <a:spcAft>
                <a:spcPts val="0"/>
              </a:spcAft>
              <a:buClr>
                <a:srgbClr val="3891A7"/>
              </a:buClr>
              <a:buSzPts val="1750"/>
              <a:buFont typeface="Noto Sans Symbols"/>
              <a:buChar char="⮚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endonucléase rompt ensuite le brin néosynthétisé et la  partie portant la lésion est éliminée.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43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43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43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43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43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43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43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43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43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43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43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43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43"/>
          <p:cNvSpPr/>
          <p:nvPr/>
        </p:nvSpPr>
        <p:spPr>
          <a:xfrm>
            <a:off x="1156716" y="330708"/>
            <a:ext cx="119024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43"/>
          <p:cNvSpPr/>
          <p:nvPr/>
        </p:nvSpPr>
        <p:spPr>
          <a:xfrm>
            <a:off x="2019300" y="341375"/>
            <a:ext cx="1018032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43"/>
          <p:cNvSpPr/>
          <p:nvPr/>
        </p:nvSpPr>
        <p:spPr>
          <a:xfrm>
            <a:off x="230581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43"/>
          <p:cNvSpPr/>
          <p:nvPr/>
        </p:nvSpPr>
        <p:spPr>
          <a:xfrm>
            <a:off x="2577083" y="341375"/>
            <a:ext cx="2596896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43"/>
          <p:cNvSpPr/>
          <p:nvPr/>
        </p:nvSpPr>
        <p:spPr>
          <a:xfrm>
            <a:off x="4442459" y="341375"/>
            <a:ext cx="858012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43"/>
          <p:cNvSpPr/>
          <p:nvPr/>
        </p:nvSpPr>
        <p:spPr>
          <a:xfrm>
            <a:off x="4568952" y="341375"/>
            <a:ext cx="1539239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43"/>
          <p:cNvSpPr/>
          <p:nvPr/>
        </p:nvSpPr>
        <p:spPr>
          <a:xfrm>
            <a:off x="5376671" y="341375"/>
            <a:ext cx="851915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43"/>
          <p:cNvSpPr/>
          <p:nvPr/>
        </p:nvSpPr>
        <p:spPr>
          <a:xfrm>
            <a:off x="5497067" y="341375"/>
            <a:ext cx="1734312" cy="89306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43"/>
          <p:cNvSpPr/>
          <p:nvPr/>
        </p:nvSpPr>
        <p:spPr>
          <a:xfrm>
            <a:off x="6499859" y="329184"/>
            <a:ext cx="882395" cy="90525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43"/>
          <p:cNvSpPr txBox="1"/>
          <p:nvPr>
            <p:ph type="title"/>
          </p:nvPr>
        </p:nvSpPr>
        <p:spPr>
          <a:xfrm>
            <a:off x="1514602" y="473786"/>
            <a:ext cx="53670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Réparation de l'ADN</a:t>
            </a:r>
            <a:endParaRPr/>
          </a:p>
        </p:txBody>
      </p:sp>
      <p:sp>
        <p:nvSpPr>
          <p:cNvPr id="1093" name="Google Shape;1093;p43"/>
          <p:cNvSpPr/>
          <p:nvPr/>
        </p:nvSpPr>
        <p:spPr>
          <a:xfrm>
            <a:off x="5437123" y="1489367"/>
            <a:ext cx="2432430" cy="4800600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43"/>
          <p:cNvSpPr txBox="1"/>
          <p:nvPr/>
        </p:nvSpPr>
        <p:spPr>
          <a:xfrm>
            <a:off x="1831594" y="2304415"/>
            <a:ext cx="2889885" cy="2496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1152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 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reconnaît le  mésappariement,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 L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lie et active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 coupe en aval de l’erreur du  mésappariement.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222884" rtl="0" algn="l">
              <a:lnSpc>
                <a:spcPct val="1006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l’ADN-polymérase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Iet  finalement de la ligase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4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44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4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44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44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44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p44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44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44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44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44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44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44"/>
          <p:cNvSpPr/>
          <p:nvPr/>
        </p:nvSpPr>
        <p:spPr>
          <a:xfrm>
            <a:off x="182879" y="0"/>
            <a:ext cx="882396" cy="88849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44"/>
          <p:cNvSpPr/>
          <p:nvPr/>
        </p:nvSpPr>
        <p:spPr>
          <a:xfrm>
            <a:off x="423672" y="190500"/>
            <a:ext cx="8403336" cy="68884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44"/>
          <p:cNvSpPr/>
          <p:nvPr/>
        </p:nvSpPr>
        <p:spPr>
          <a:xfrm>
            <a:off x="8275319" y="190500"/>
            <a:ext cx="653796" cy="68884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44"/>
          <p:cNvSpPr txBox="1"/>
          <p:nvPr>
            <p:ph type="title"/>
          </p:nvPr>
        </p:nvSpPr>
        <p:spPr>
          <a:xfrm>
            <a:off x="686816" y="278638"/>
            <a:ext cx="7879080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62213"/>
                </a:solidFill>
                <a:latin typeface="Garamond"/>
                <a:ea typeface="Garamond"/>
                <a:cs typeface="Garamond"/>
                <a:sym typeface="Garamond"/>
              </a:rPr>
              <a:t>La voie de réparation des bases mal appariées</a:t>
            </a:r>
            <a:endParaRPr sz="32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5" name="Google Shape;1115;p44"/>
          <p:cNvSpPr txBox="1"/>
          <p:nvPr/>
        </p:nvSpPr>
        <p:spPr>
          <a:xfrm>
            <a:off x="1382394" y="1043686"/>
            <a:ext cx="7380605" cy="208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850">
            <a:spAutoFit/>
          </a:bodyPr>
          <a:lstStyle/>
          <a:p>
            <a:pPr indent="-231775" lvl="0" marL="243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gènes de ce système ont été identifiés chez l’homme: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80000"/>
              </a:lnSpc>
              <a:spcBef>
                <a:spcPts val="28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	hMSH2, hMSH3 et hMSH6, homologues humains de la protéine Mut S,  impliqués dans la reconnaissance des lésions.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0160" rtl="0" algn="l">
              <a:lnSpc>
                <a:spcPct val="18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-hMLH1, hMLH3, hPMS1, hPMS2 homologues humains de la protéine Mut L de  la bactérie.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45"/>
          <p:cNvSpPr/>
          <p:nvPr/>
        </p:nvSpPr>
        <p:spPr>
          <a:xfrm>
            <a:off x="272795" y="0"/>
            <a:ext cx="8401812" cy="6522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45"/>
          <p:cNvSpPr/>
          <p:nvPr/>
        </p:nvSpPr>
        <p:spPr>
          <a:xfrm>
            <a:off x="8122919" y="0"/>
            <a:ext cx="653796" cy="6522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45"/>
          <p:cNvSpPr txBox="1"/>
          <p:nvPr>
            <p:ph type="title"/>
          </p:nvPr>
        </p:nvSpPr>
        <p:spPr>
          <a:xfrm>
            <a:off x="535940" y="67182"/>
            <a:ext cx="787844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62213"/>
                </a:solidFill>
                <a:latin typeface="Garamond"/>
                <a:ea typeface="Garamond"/>
                <a:cs typeface="Garamond"/>
                <a:sym typeface="Garamond"/>
              </a:rPr>
              <a:t>La voie de réparation des bases mal appariées</a:t>
            </a:r>
            <a:endParaRPr sz="32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3" name="Google Shape;1123;p45"/>
          <p:cNvSpPr/>
          <p:nvPr/>
        </p:nvSpPr>
        <p:spPr>
          <a:xfrm>
            <a:off x="1214437" y="658876"/>
            <a:ext cx="7215124" cy="537997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45"/>
          <p:cNvSpPr txBox="1"/>
          <p:nvPr/>
        </p:nvSpPr>
        <p:spPr>
          <a:xfrm>
            <a:off x="1507616" y="6170167"/>
            <a:ext cx="536130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3 : Mécanisme de réparation des bases mal appariées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46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46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46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46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4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46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46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46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46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4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46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46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46"/>
          <p:cNvSpPr txBox="1"/>
          <p:nvPr/>
        </p:nvSpPr>
        <p:spPr>
          <a:xfrm>
            <a:off x="1466469" y="1958040"/>
            <a:ext cx="7217409" cy="1671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850">
            <a:spAutoFit/>
          </a:bodyPr>
          <a:lstStyle/>
          <a:p>
            <a:pPr indent="-131445" lvl="0" marL="143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Lorsque l’un des composant de ce système est déficient, la cellule accumule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mutations somatiques et, à terme, prolifère en dehors de tout contrôle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14300" lvl="0" marL="127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Cancer du colon 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ditaire non polyposique HNPCC ou syndrome de  LYNCH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42" name="Google Shape;1142;p46"/>
          <p:cNvSpPr/>
          <p:nvPr/>
        </p:nvSpPr>
        <p:spPr>
          <a:xfrm>
            <a:off x="182879" y="0"/>
            <a:ext cx="882396" cy="88849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46"/>
          <p:cNvSpPr/>
          <p:nvPr/>
        </p:nvSpPr>
        <p:spPr>
          <a:xfrm>
            <a:off x="423672" y="190500"/>
            <a:ext cx="8403336" cy="68884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46"/>
          <p:cNvSpPr/>
          <p:nvPr/>
        </p:nvSpPr>
        <p:spPr>
          <a:xfrm>
            <a:off x="8275319" y="190500"/>
            <a:ext cx="653796" cy="68884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46"/>
          <p:cNvSpPr txBox="1"/>
          <p:nvPr>
            <p:ph type="title"/>
          </p:nvPr>
        </p:nvSpPr>
        <p:spPr>
          <a:xfrm>
            <a:off x="686816" y="278638"/>
            <a:ext cx="7879080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62213"/>
                </a:solidFill>
                <a:latin typeface="Garamond"/>
                <a:ea typeface="Garamond"/>
                <a:cs typeface="Garamond"/>
                <a:sym typeface="Garamond"/>
              </a:rPr>
              <a:t>La voie de réparation des bases mal appariées</a:t>
            </a:r>
            <a:endParaRPr sz="32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47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47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47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47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47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47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47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47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47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47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47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47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47"/>
          <p:cNvSpPr/>
          <p:nvPr/>
        </p:nvSpPr>
        <p:spPr>
          <a:xfrm>
            <a:off x="1156716" y="330708"/>
            <a:ext cx="119024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47"/>
          <p:cNvSpPr/>
          <p:nvPr/>
        </p:nvSpPr>
        <p:spPr>
          <a:xfrm>
            <a:off x="2019300" y="341375"/>
            <a:ext cx="1018032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47"/>
          <p:cNvSpPr/>
          <p:nvPr/>
        </p:nvSpPr>
        <p:spPr>
          <a:xfrm>
            <a:off x="230581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47"/>
          <p:cNvSpPr/>
          <p:nvPr/>
        </p:nvSpPr>
        <p:spPr>
          <a:xfrm>
            <a:off x="2577083" y="341375"/>
            <a:ext cx="2596896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47"/>
          <p:cNvSpPr/>
          <p:nvPr/>
        </p:nvSpPr>
        <p:spPr>
          <a:xfrm>
            <a:off x="4442459" y="341375"/>
            <a:ext cx="858012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47"/>
          <p:cNvSpPr/>
          <p:nvPr/>
        </p:nvSpPr>
        <p:spPr>
          <a:xfrm>
            <a:off x="4568952" y="341375"/>
            <a:ext cx="1539239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47"/>
          <p:cNvSpPr/>
          <p:nvPr/>
        </p:nvSpPr>
        <p:spPr>
          <a:xfrm>
            <a:off x="5376671" y="341375"/>
            <a:ext cx="851915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47"/>
          <p:cNvSpPr/>
          <p:nvPr/>
        </p:nvSpPr>
        <p:spPr>
          <a:xfrm>
            <a:off x="5497067" y="341375"/>
            <a:ext cx="1734312" cy="89306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47"/>
          <p:cNvSpPr/>
          <p:nvPr/>
        </p:nvSpPr>
        <p:spPr>
          <a:xfrm>
            <a:off x="6499859" y="329184"/>
            <a:ext cx="882395" cy="90525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47"/>
          <p:cNvSpPr txBox="1"/>
          <p:nvPr>
            <p:ph type="title"/>
          </p:nvPr>
        </p:nvSpPr>
        <p:spPr>
          <a:xfrm>
            <a:off x="1514602" y="473786"/>
            <a:ext cx="53670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Réparation de l'ADN</a:t>
            </a:r>
            <a:endParaRPr/>
          </a:p>
        </p:txBody>
      </p:sp>
      <p:sp>
        <p:nvSpPr>
          <p:cNvPr id="1172" name="Google Shape;1172;p47"/>
          <p:cNvSpPr/>
          <p:nvPr/>
        </p:nvSpPr>
        <p:spPr>
          <a:xfrm>
            <a:off x="1929383" y="3180588"/>
            <a:ext cx="140207" cy="141732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47"/>
          <p:cNvSpPr/>
          <p:nvPr/>
        </p:nvSpPr>
        <p:spPr>
          <a:xfrm>
            <a:off x="1929383" y="4719828"/>
            <a:ext cx="140207" cy="14173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47"/>
          <p:cNvSpPr txBox="1"/>
          <p:nvPr>
            <p:ph idx="1" type="body"/>
          </p:nvPr>
        </p:nvSpPr>
        <p:spPr>
          <a:xfrm>
            <a:off x="287147" y="1464309"/>
            <a:ext cx="8569705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7195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b. Voie de réparation des cassures des deux brins de l’ADN (DSB)</a:t>
            </a:r>
            <a:endParaRPr/>
          </a:p>
          <a:p>
            <a:pPr indent="0" lvl="0" marL="13093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3844" lvl="0" marL="1605280" rtl="0" algn="l">
              <a:lnSpc>
                <a:spcPct val="100000"/>
              </a:lnSpc>
              <a:spcBef>
                <a:spcPts val="1490"/>
              </a:spcBef>
              <a:spcAft>
                <a:spcPts val="0"/>
              </a:spcAft>
              <a:buClr>
                <a:srgbClr val="3891A7"/>
              </a:buClr>
              <a:buSzPts val="1450"/>
              <a:buFont typeface="Noto Sans Symbols"/>
              <a:buChar char="⚫"/>
            </a:pPr>
            <a:r>
              <a:rPr b="0" lang="en-US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réparation des cassures double brin repose sur 2 systèmes principaux :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3093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0937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8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3611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Réparation simple, NHEJ no homologue end joining qui correspond à une</a:t>
            </a:r>
            <a:endParaRPr sz="1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3093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0937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7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simple ligature des extrémités de L 'ADN cassé</a:t>
            </a:r>
            <a:endParaRPr sz="1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3093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0937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926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Recombinaison homologue HR qui utilise une séquence d'ADN identique à la</a:t>
            </a:r>
            <a:endParaRPr sz="1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3093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0937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7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séquence endommagée</a:t>
            </a:r>
            <a:endParaRPr sz="1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8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48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48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48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48"/>
          <p:cNvSpPr txBox="1"/>
          <p:nvPr>
            <p:ph type="title"/>
          </p:nvPr>
        </p:nvSpPr>
        <p:spPr>
          <a:xfrm>
            <a:off x="1007465" y="213817"/>
            <a:ext cx="738632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Réparation	par recombinaison homologue</a:t>
            </a:r>
            <a:endParaRPr sz="32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4" name="Google Shape;1184;p48"/>
          <p:cNvSpPr txBox="1"/>
          <p:nvPr/>
        </p:nvSpPr>
        <p:spPr>
          <a:xfrm>
            <a:off x="78739" y="977011"/>
            <a:ext cx="8610600" cy="1671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14300" lvl="0" marL="62864" marR="660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séquences proches de la cassure s’apparient avec la copie intacte du gène situé  sur le chromosome homologue et un brin complémentaire de ce gène est synthétisé.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5575" lvl="0" marL="16764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suite de cette réparation, la séquence du gène intact aura été copiée à l’emplacement  du gène cassé 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48"/>
          <p:cNvSpPr txBox="1"/>
          <p:nvPr/>
        </p:nvSpPr>
        <p:spPr>
          <a:xfrm>
            <a:off x="86664" y="5680354"/>
            <a:ext cx="3957954" cy="66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7: Mécanisme de réparation des cassures  double brin par recombinaison homologue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6" name="Google Shape;1186;p48"/>
          <p:cNvSpPr/>
          <p:nvPr/>
        </p:nvSpPr>
        <p:spPr>
          <a:xfrm>
            <a:off x="2638425" y="2390775"/>
            <a:ext cx="4381500" cy="2933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49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49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4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49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49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49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49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49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49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49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49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49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49"/>
          <p:cNvSpPr txBox="1"/>
          <p:nvPr/>
        </p:nvSpPr>
        <p:spPr>
          <a:xfrm>
            <a:off x="1596897" y="1395729"/>
            <a:ext cx="7259320" cy="2601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283844" lvl="0" marL="2959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1450"/>
              <a:buFont typeface="Noto Sans Symbols"/>
              <a:buChar char="⚫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 voie NHEJ est considérée comme mutagène par rapport àla voie HR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450"/>
              <a:buFont typeface="Noto Sans Symbols"/>
              <a:buChar char="⚫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Les mutations germinales du gène BRCA 1 et BRCA2 ont un risque élevé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959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 développer un cancer du sein et ou de l'ovaire.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3844" lvl="0" marL="29591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450"/>
              <a:buFont typeface="Noto Sans Symbols"/>
              <a:buChar char="⚫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Ces gènes codent pour des protéines impliquées dans la réparation de  l'ADN par le mécanisme HR.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450"/>
              <a:buFont typeface="Noto Sans Symbols"/>
              <a:buChar char="⚫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 cas de mutations la voie HR s'arrête au profit des voies alternes.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3844" lvl="0" marL="295910" marR="635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3891A7"/>
              </a:buClr>
              <a:buSzPts val="1450"/>
              <a:buFont typeface="Noto Sans Symbols"/>
              <a:buChar char="⚫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L'instabilité génétique qui en découle explique le potentiel carcinogène de  cette mutation.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4" name="Google Shape;1204;p49"/>
          <p:cNvSpPr txBox="1"/>
          <p:nvPr>
            <p:ph type="title"/>
          </p:nvPr>
        </p:nvSpPr>
        <p:spPr>
          <a:xfrm>
            <a:off x="1007465" y="213817"/>
            <a:ext cx="738632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Réparation	par recombinaison homologue</a:t>
            </a:r>
            <a:endParaRPr sz="32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/>
          <p:nvPr>
            <p:ph idx="1" type="body"/>
          </p:nvPr>
        </p:nvSpPr>
        <p:spPr>
          <a:xfrm>
            <a:off x="287147" y="1464309"/>
            <a:ext cx="8569705" cy="2180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3844" lvl="0" marL="1605280" marR="5080" rtl="0" algn="just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1591"/>
              <a:buFont typeface="Noto Sans Symbols"/>
              <a:buChar char="⮚"/>
            </a:pPr>
            <a:r>
              <a:rPr b="0" lang="en-US">
                <a:solidFill>
                  <a:srgbClr val="000000"/>
                </a:solidFill>
              </a:rPr>
              <a:t>La réplication de l’ADN est un processus complexe qui nécessite l’intervention de plusieurs enzymes.</a:t>
            </a:r>
            <a:endParaRPr/>
          </a:p>
          <a:p>
            <a:pPr indent="-283844" lvl="0" marL="1605280" marR="5080" rtl="0" algn="l">
              <a:lnSpc>
                <a:spcPct val="100000"/>
              </a:lnSpc>
              <a:spcBef>
                <a:spcPts val="1310"/>
              </a:spcBef>
              <a:spcAft>
                <a:spcPts val="0"/>
              </a:spcAft>
              <a:buClr>
                <a:srgbClr val="3891A7"/>
              </a:buClr>
              <a:buSzPts val="1591"/>
              <a:buFont typeface="Noto Sans Symbols"/>
              <a:buChar char="⮚"/>
            </a:pPr>
            <a:r>
              <a:rPr b="0" lang="en-US">
                <a:solidFill>
                  <a:srgbClr val="000000"/>
                </a:solidFill>
              </a:rPr>
              <a:t>Eléments	nécessaires	à	la	réplication	:	ADN	parental,  nucléotides, enzymes, cations divalents Mg++ , amorces.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4" lvl="0" marL="1605280" rtl="0" algn="l">
              <a:lnSpc>
                <a:spcPct val="100000"/>
              </a:lnSpc>
              <a:spcBef>
                <a:spcPts val="1310"/>
              </a:spcBef>
              <a:spcAft>
                <a:spcPts val="0"/>
              </a:spcAft>
              <a:buClr>
                <a:srgbClr val="3891A7"/>
              </a:buClr>
              <a:buSzPts val="1591"/>
              <a:buFont typeface="Noto Sans Symbols"/>
              <a:buChar char="⮚"/>
            </a:pPr>
            <a:r>
              <a:rPr b="0" lang="en-US">
                <a:solidFill>
                  <a:srgbClr val="000000"/>
                </a:solidFill>
              </a:rPr>
              <a:t>L’enzyme clé de la réplication est l’ADN polymérase.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"/>
          <p:cNvSpPr txBox="1"/>
          <p:nvPr>
            <p:ph type="title"/>
          </p:nvPr>
        </p:nvSpPr>
        <p:spPr>
          <a:xfrm>
            <a:off x="1140332" y="470738"/>
            <a:ext cx="6863334" cy="6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67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III.	Enzymes de la réplication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50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50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50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50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50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50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50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50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50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50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50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50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50"/>
          <p:cNvSpPr/>
          <p:nvPr/>
        </p:nvSpPr>
        <p:spPr>
          <a:xfrm>
            <a:off x="1156716" y="330708"/>
            <a:ext cx="1190244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50"/>
          <p:cNvSpPr/>
          <p:nvPr/>
        </p:nvSpPr>
        <p:spPr>
          <a:xfrm>
            <a:off x="2019300" y="341375"/>
            <a:ext cx="1018032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50"/>
          <p:cNvSpPr/>
          <p:nvPr/>
        </p:nvSpPr>
        <p:spPr>
          <a:xfrm>
            <a:off x="230581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50"/>
          <p:cNvSpPr/>
          <p:nvPr/>
        </p:nvSpPr>
        <p:spPr>
          <a:xfrm>
            <a:off x="2577083" y="341375"/>
            <a:ext cx="2596896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50"/>
          <p:cNvSpPr/>
          <p:nvPr/>
        </p:nvSpPr>
        <p:spPr>
          <a:xfrm>
            <a:off x="4442459" y="341375"/>
            <a:ext cx="858012" cy="89306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50"/>
          <p:cNvSpPr/>
          <p:nvPr/>
        </p:nvSpPr>
        <p:spPr>
          <a:xfrm>
            <a:off x="4568952" y="341375"/>
            <a:ext cx="1539239" cy="89306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50"/>
          <p:cNvSpPr/>
          <p:nvPr/>
        </p:nvSpPr>
        <p:spPr>
          <a:xfrm>
            <a:off x="5376671" y="341375"/>
            <a:ext cx="851915" cy="8930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50"/>
          <p:cNvSpPr/>
          <p:nvPr/>
        </p:nvSpPr>
        <p:spPr>
          <a:xfrm>
            <a:off x="5497067" y="341375"/>
            <a:ext cx="1734312" cy="89306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50"/>
          <p:cNvSpPr/>
          <p:nvPr/>
        </p:nvSpPr>
        <p:spPr>
          <a:xfrm>
            <a:off x="6499859" y="329184"/>
            <a:ext cx="882395" cy="90525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50"/>
          <p:cNvSpPr txBox="1"/>
          <p:nvPr>
            <p:ph type="title"/>
          </p:nvPr>
        </p:nvSpPr>
        <p:spPr>
          <a:xfrm>
            <a:off x="1514602" y="473786"/>
            <a:ext cx="53670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Réparation de l'ADN</a:t>
            </a:r>
            <a:endParaRPr/>
          </a:p>
        </p:txBody>
      </p:sp>
      <p:sp>
        <p:nvSpPr>
          <p:cNvPr id="1231" name="Google Shape;1231;p50"/>
          <p:cNvSpPr/>
          <p:nvPr/>
        </p:nvSpPr>
        <p:spPr>
          <a:xfrm>
            <a:off x="3048000" y="1295400"/>
            <a:ext cx="3733800" cy="3886200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50"/>
          <p:cNvSpPr txBox="1"/>
          <p:nvPr/>
        </p:nvSpPr>
        <p:spPr>
          <a:xfrm>
            <a:off x="1145844" y="5281929"/>
            <a:ext cx="7845425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82549" lvl="0" marL="12700" marR="6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mécanismes arrêtent le cycle cellulaire, le temps qu'interviennent les mécanismes de réparation, afin  d'éviter la réplication d'un ADN endommagé.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2549" lvl="0" marL="7556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taux de p53 augmente lorsque l'ADN est endommagé.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2549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p53 peut stimuler la synthèse de p21 qui inhibe la kinase Cdk2 ce qui provoque un arrêt du cycle cellulaire  en bloquant le passage G1 à 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0965" lvl="0" marL="113029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p53 peut stimuler la réparation ou conduire la cellule à l'apoptose.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51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51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51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51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51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51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51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51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51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5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51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51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51"/>
          <p:cNvSpPr/>
          <p:nvPr/>
        </p:nvSpPr>
        <p:spPr>
          <a:xfrm>
            <a:off x="1214627" y="413004"/>
            <a:ext cx="1232916" cy="76047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51"/>
          <p:cNvSpPr/>
          <p:nvPr/>
        </p:nvSpPr>
        <p:spPr>
          <a:xfrm>
            <a:off x="2077211" y="422148"/>
            <a:ext cx="2645664" cy="75133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51"/>
          <p:cNvSpPr/>
          <p:nvPr/>
        </p:nvSpPr>
        <p:spPr>
          <a:xfrm>
            <a:off x="4107179" y="409955"/>
            <a:ext cx="742188" cy="76352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51"/>
          <p:cNvSpPr txBox="1"/>
          <p:nvPr>
            <p:ph type="title"/>
          </p:nvPr>
        </p:nvSpPr>
        <p:spPr>
          <a:xfrm>
            <a:off x="1514602" y="531698"/>
            <a:ext cx="291274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VII.	Conclusion</a:t>
            </a:r>
            <a:endParaRPr sz="3600"/>
          </a:p>
        </p:txBody>
      </p:sp>
      <p:sp>
        <p:nvSpPr>
          <p:cNvPr id="1253" name="Google Shape;1253;p51"/>
          <p:cNvSpPr txBox="1"/>
          <p:nvPr/>
        </p:nvSpPr>
        <p:spPr>
          <a:xfrm>
            <a:off x="1596897" y="1464309"/>
            <a:ext cx="7259320" cy="307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83844" lvl="0" marL="29591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⚫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réplication est l'ensemble des processus qui permettent la  duplication du matériel génétique d une cellule avec son entrée en  mitose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⚫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Fait intervenir plusieurs enzymes et facteurs protéiques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44" lvl="0" marL="295910" marR="508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⚫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maintien de l'intégrité du génome est assurée par des  mécanismes de réparation cellulaire.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4" lvl="0" marL="295910" marR="5715" rtl="0" algn="just">
              <a:lnSpc>
                <a:spcPct val="100000"/>
              </a:lnSpc>
              <a:spcBef>
                <a:spcPts val="1305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⚫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 son importance, la réplication représente une cible  thérapeutique majeure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1156716" y="0"/>
            <a:ext cx="1293875" cy="80772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2019300" y="0"/>
            <a:ext cx="4165091" cy="80772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5452871" y="0"/>
            <a:ext cx="1002791" cy="80772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5724144" y="0"/>
            <a:ext cx="2631948" cy="80772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7624571" y="0"/>
            <a:ext cx="882396" cy="80772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 txBox="1"/>
          <p:nvPr>
            <p:ph type="title"/>
          </p:nvPr>
        </p:nvSpPr>
        <p:spPr>
          <a:xfrm>
            <a:off x="1514602" y="46736"/>
            <a:ext cx="648843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III.	Enzymes de la réplication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1304289" y="821181"/>
            <a:ext cx="7550784" cy="4752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72592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L'ADN polymérase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4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4" lvl="0" marL="295910" marR="508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2450"/>
              <a:buFont typeface="Noto Sans Symbols"/>
              <a:buChar char="⮚"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 catalyse la polymérisation de l'ADN à  partir des nucléotides, les désoxy-   ribonucléosides 5' –triphosphate.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5760" marR="0" rtl="0" algn="l">
              <a:lnSpc>
                <a:spcPct val="1153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3’OH---N----PPP 5’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3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6545" lvl="0" marL="296545" marR="3448684" rtl="0" algn="l">
              <a:lnSpc>
                <a:spcPct val="115451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2450"/>
              <a:buFont typeface="Noto Sans Symbols"/>
              <a:buChar char="⮚"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activité polymérase  se fait dans le sens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5760" marR="0" rtl="0" algn="l">
              <a:lnSpc>
                <a:spcPct val="1122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5'--------&gt; 3' libre .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5791200" y="3505237"/>
            <a:ext cx="2895600" cy="294170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1156716" y="330708"/>
            <a:ext cx="1293875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2019300" y="341375"/>
            <a:ext cx="4165091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545287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5724144" y="341375"/>
            <a:ext cx="2631948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7624571" y="329184"/>
            <a:ext cx="882396" cy="90525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 txBox="1"/>
          <p:nvPr>
            <p:ph type="title"/>
          </p:nvPr>
        </p:nvSpPr>
        <p:spPr>
          <a:xfrm>
            <a:off x="1140332" y="470738"/>
            <a:ext cx="6863334" cy="6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67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III.	Enzymes de la réplication</a:t>
            </a:r>
            <a:endParaRPr/>
          </a:p>
        </p:txBody>
      </p:sp>
      <p:sp>
        <p:nvSpPr>
          <p:cNvPr id="198" name="Google Shape;198;p7"/>
          <p:cNvSpPr txBox="1"/>
          <p:nvPr/>
        </p:nvSpPr>
        <p:spPr>
          <a:xfrm>
            <a:off x="1596897" y="1360678"/>
            <a:ext cx="7239634" cy="2540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7086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L'ADN polymérase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4" lvl="0" marL="295910" marR="5080" rtl="0" algn="l">
              <a:lnSpc>
                <a:spcPct val="80000"/>
              </a:lnSpc>
              <a:spcBef>
                <a:spcPts val="5"/>
              </a:spcBef>
              <a:spcAft>
                <a:spcPts val="0"/>
              </a:spcAft>
              <a:buClr>
                <a:srgbClr val="3891A7"/>
              </a:buClr>
              <a:buSzPts val="1750"/>
              <a:buFont typeface="Noto Sans Symbols"/>
              <a:buChar char="⮚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L’ADN Pol ne synthétise pas l’ADN de novo mais permet un  allongement d’une amorce.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3891A7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4" lvl="0" marL="2959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1750"/>
              <a:buFont typeface="Noto Sans Symbols"/>
              <a:buChar char="⮚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Peut posséder une activité éxonucléasique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6543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3'--------&gt;5'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1156716" y="330708"/>
            <a:ext cx="1293875" cy="903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2019300" y="341375"/>
            <a:ext cx="4165091" cy="8930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5452871" y="341375"/>
            <a:ext cx="1002791" cy="8930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5724144" y="341375"/>
            <a:ext cx="2631948" cy="89306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7624571" y="329184"/>
            <a:ext cx="882396" cy="90525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>
            <p:ph type="title"/>
          </p:nvPr>
        </p:nvSpPr>
        <p:spPr>
          <a:xfrm>
            <a:off x="1140332" y="470738"/>
            <a:ext cx="6863334" cy="6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67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III.	Enzymes de la réplication</a:t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>
            <a:off x="1596897" y="2190114"/>
            <a:ext cx="7036434" cy="25287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7664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L'ADN polymérase eucaryote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44" lvl="0" marL="295910" marR="31305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1750"/>
              <a:buFont typeface="Noto Sans Symbols"/>
              <a:buChar char="⚫"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Les mammifères possèdent différentes polymérases dont  chacune a une fonction bien spécifique.</a:t>
            </a:r>
            <a:endParaRPr/>
          </a:p>
          <a:p>
            <a:pPr indent="-283844" lvl="0" marL="295910" marR="0" rtl="0" algn="l">
              <a:lnSpc>
                <a:spcPct val="107727"/>
              </a:lnSpc>
              <a:spcBef>
                <a:spcPts val="85"/>
              </a:spcBef>
              <a:spcAft>
                <a:spcPts val="0"/>
              </a:spcAft>
              <a:buClr>
                <a:srgbClr val="3891A7"/>
              </a:buClr>
              <a:buSzPts val="1750"/>
              <a:buFont typeface="Noto Sans Symbols"/>
              <a:buChar char="⚫"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L’ADN Pol </a:t>
            </a:r>
            <a:r>
              <a:rPr i="1" lang="en-US" sz="22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α, δ ετ ε</a:t>
            </a:r>
            <a:r>
              <a:rPr i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sont  les principales enzyme de la réplication chez les eucaryotes.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3844" lvl="0" marL="295910" marR="288290" rtl="0" algn="l">
              <a:lnSpc>
                <a:spcPct val="80000"/>
              </a:lnSpc>
              <a:spcBef>
                <a:spcPts val="610"/>
              </a:spcBef>
              <a:spcAft>
                <a:spcPts val="0"/>
              </a:spcAft>
              <a:buClr>
                <a:srgbClr val="3891A7"/>
              </a:buClr>
              <a:buSzPts val="1600"/>
              <a:buFont typeface="Noto Sans Symbols"/>
              <a:buChar char="⚫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L’ADN polymérase gamma est responsable de la réplication de  L’ADN mitochondrial.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3010" y="3556"/>
            <a:ext cx="820419" cy="819785"/>
          </a:xfrm>
          <a:custGeom>
            <a:rect b="b" l="l" r="r" t="t"/>
            <a:pathLst>
              <a:path extrusionOk="0" h="819785" w="820419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noFill/>
          <a:ln cap="flat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168821" y="21081"/>
            <a:ext cx="1702435" cy="1702435"/>
          </a:xfrm>
          <a:custGeom>
            <a:rect b="b" l="l" r="r" t="t"/>
            <a:pathLst>
              <a:path extrusionOk="0" h="1702435" w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noFill/>
          <a:ln cap="flat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187318" y="1050633"/>
            <a:ext cx="1116965" cy="1111885"/>
          </a:xfrm>
          <a:custGeom>
            <a:rect b="b" l="l" r="r" t="t"/>
            <a:pathLst>
              <a:path extrusionOk="0" h="1111885" w="111696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317961" y="1181524"/>
            <a:ext cx="855980" cy="850265"/>
          </a:xfrm>
          <a:custGeom>
            <a:rect b="b" l="l" r="r" t="t"/>
            <a:pathLst>
              <a:path extrusionOk="0" h="850264" w="855980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noFill/>
          <a:ln cap="flat" cmpd="sng" w="9525">
            <a:solidFill>
              <a:srgbClr val="C6B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1088136" y="0"/>
            <a:ext cx="8056245" cy="6858000"/>
          </a:xfrm>
          <a:custGeom>
            <a:rect b="b" l="l" r="r" t="t"/>
            <a:pathLst>
              <a:path extrusionOk="0" h="6858000" w="8056245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1051560" y="0"/>
            <a:ext cx="0" cy="6858000"/>
          </a:xfrm>
          <a:custGeom>
            <a:rect b="b" l="l" r="r" t="t"/>
            <a:pathLst>
              <a:path extrusionOk="0" h="6858000" w="120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cap="flat" cmpd="sng" w="73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1927225" y="1066800"/>
            <a:ext cx="6530975" cy="446722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DC66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2020-12-01T21:30:38Z</dcterms:created>
  <dc:creator>Admin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2020-12-01T00:00:00Z</vt:filetime>
  </property>
</Properties>
</file>