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0" r:id="rId28"/>
    <p:sldId id="282" r:id="rId29"/>
    <p:sldId id="283" r:id="rId30"/>
    <p:sldId id="286" r:id="rId31"/>
    <p:sldId id="287" r:id="rId32"/>
    <p:sldId id="288" r:id="rId33"/>
    <p:sldId id="289" r:id="rId34"/>
    <p:sldId id="290" r:id="rId35"/>
    <p:sldId id="291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5" r:id="rId44"/>
    <p:sldId id="306" r:id="rId45"/>
    <p:sldId id="307" r:id="rId46"/>
    <p:sldId id="308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20" r:id="rId57"/>
    <p:sldId id="322" r:id="rId58"/>
    <p:sldId id="323" r:id="rId59"/>
    <p:sldId id="324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61594"/>
            <a:ext cx="8072119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583181"/>
            <a:ext cx="8072120" cy="4391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Génétique fondamentale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5939" y="1583181"/>
            <a:ext cx="8072120" cy="387798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fr-FR" sz="2800" b="1" dirty="0" smtClean="0"/>
              <a:t>Les acides nucléiques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800" b="1" dirty="0" smtClean="0"/>
              <a:t>Réplication de l’ADN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800" b="1" dirty="0" smtClean="0"/>
              <a:t>Transcription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800" b="1" dirty="0" smtClean="0"/>
              <a:t>Traduction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800" b="1" dirty="0" smtClean="0"/>
              <a:t>Contrôle de l’expression génétique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800" b="1" dirty="0" smtClean="0"/>
              <a:t>Techniques d’analyse chromosomique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800" b="1" dirty="0" smtClean="0"/>
              <a:t>Techniques d’analyse de l’ADN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800" b="1" dirty="0" smtClean="0"/>
              <a:t>Les anomalies chromosomiques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800" b="1" dirty="0" smtClean="0"/>
              <a:t>Les mutations et leurs conséquences </a:t>
            </a:r>
            <a:endParaRPr lang="fr-FR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0613"/>
            <a:ext cx="774001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b.Les bases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azotées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206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Les </a:t>
            </a:r>
            <a:r>
              <a:rPr sz="2800" spc="-5" dirty="0">
                <a:latin typeface="Calibri"/>
                <a:cs typeface="Calibri"/>
              </a:rPr>
              <a:t>acides </a:t>
            </a:r>
            <a:r>
              <a:rPr sz="2800" spc="-10" dirty="0">
                <a:latin typeface="Calibri"/>
                <a:cs typeface="Calibri"/>
              </a:rPr>
              <a:t>nucléiques </a:t>
            </a:r>
            <a:r>
              <a:rPr sz="2800" spc="-15" dirty="0">
                <a:latin typeface="Calibri"/>
                <a:cs typeface="Calibri"/>
              </a:rPr>
              <a:t>sont constitués </a:t>
            </a:r>
            <a:r>
              <a:rPr sz="2800" spc="-5" dirty="0">
                <a:latin typeface="Calibri"/>
                <a:cs typeface="Calibri"/>
              </a:rPr>
              <a:t>de 5 types </a:t>
            </a:r>
            <a:r>
              <a:rPr sz="2800" spc="-10" dirty="0">
                <a:latin typeface="Calibri"/>
                <a:cs typeface="Calibri"/>
              </a:rPr>
              <a:t>de  bases </a:t>
            </a:r>
            <a:r>
              <a:rPr sz="2800" spc="-15" dirty="0">
                <a:latin typeface="Calibri"/>
                <a:cs typeface="Calibri"/>
              </a:rPr>
              <a:t>azotées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44433" y="4150232"/>
            <a:ext cx="563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4150232"/>
            <a:ext cx="6873875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299720" algn="l"/>
                <a:tab pos="688975" algn="l"/>
                <a:tab pos="1946275" algn="l"/>
                <a:tab pos="2602230" algn="l"/>
                <a:tab pos="3030220" algn="l"/>
                <a:tab pos="4295775" algn="l"/>
                <a:tab pos="4883785" algn="l"/>
                <a:tab pos="5344160" algn="l"/>
                <a:tab pos="5772150" algn="l"/>
              </a:tabLst>
            </a:pPr>
            <a:r>
              <a:rPr sz="2400" b="1" spc="-85" dirty="0">
                <a:latin typeface="Calibri"/>
                <a:cs typeface="Calibri"/>
              </a:rPr>
              <a:t>L’	</a:t>
            </a:r>
            <a:r>
              <a:rPr sz="2400" b="1" spc="-5" dirty="0">
                <a:latin typeface="Calibri"/>
                <a:cs typeface="Calibri"/>
              </a:rPr>
              <a:t>Adénine	(A),	la	Guanine	</a:t>
            </a:r>
            <a:r>
              <a:rPr sz="2400" b="1" dirty="0">
                <a:latin typeface="Calibri"/>
                <a:cs typeface="Calibri"/>
              </a:rPr>
              <a:t>(G)	</a:t>
            </a:r>
            <a:r>
              <a:rPr sz="2400" b="1" spc="-5" dirty="0">
                <a:latin typeface="Calibri"/>
                <a:cs typeface="Calibri"/>
              </a:rPr>
              <a:t>et	la	Cytosine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présentes </a:t>
            </a:r>
            <a:r>
              <a:rPr sz="2400" spc="-5" dirty="0">
                <a:latin typeface="Calibri"/>
                <a:cs typeface="Calibri"/>
              </a:rPr>
              <a:t>dans </a:t>
            </a:r>
            <a:r>
              <a:rPr sz="2400" spc="-65" dirty="0">
                <a:latin typeface="Calibri"/>
                <a:cs typeface="Calibri"/>
              </a:rPr>
              <a:t>l’ADN </a:t>
            </a:r>
            <a:r>
              <a:rPr sz="2400" spc="-5" dirty="0">
                <a:latin typeface="Calibri"/>
                <a:cs typeface="Calibri"/>
              </a:rPr>
              <a:t>et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l’ARN.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299720" algn="l"/>
              </a:tabLst>
            </a:pP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10" dirty="0">
                <a:latin typeface="Calibri"/>
                <a:cs typeface="Calibri"/>
              </a:rPr>
              <a:t>Thymine </a:t>
            </a:r>
            <a:r>
              <a:rPr sz="2400" b="1" dirty="0">
                <a:latin typeface="Calibri"/>
                <a:cs typeface="Calibri"/>
              </a:rPr>
              <a:t>(T) </a:t>
            </a:r>
            <a:r>
              <a:rPr sz="2400" spc="-40" dirty="0">
                <a:latin typeface="Calibri"/>
                <a:cs typeface="Calibri"/>
              </a:rPr>
              <a:t>n’est </a:t>
            </a:r>
            <a:r>
              <a:rPr sz="2400" spc="-15" dirty="0">
                <a:latin typeface="Calibri"/>
                <a:cs typeface="Calibri"/>
              </a:rPr>
              <a:t>retrouvée </a:t>
            </a:r>
            <a:r>
              <a:rPr sz="2400" spc="-5" dirty="0">
                <a:latin typeface="Calibri"/>
                <a:cs typeface="Calibri"/>
              </a:rPr>
              <a:t>que dans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l’ADN.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b="1" spc="-25" dirty="0">
                <a:latin typeface="Calibri"/>
                <a:cs typeface="Calibri"/>
              </a:rPr>
              <a:t>L’Uracile </a:t>
            </a:r>
            <a:r>
              <a:rPr sz="2400" b="1" dirty="0">
                <a:latin typeface="Calibri"/>
                <a:cs typeface="Calibri"/>
              </a:rPr>
              <a:t>(U) </a:t>
            </a:r>
            <a:r>
              <a:rPr sz="2400" spc="-40" dirty="0">
                <a:latin typeface="Calibri"/>
                <a:cs typeface="Calibri"/>
              </a:rPr>
              <a:t>n’est </a:t>
            </a:r>
            <a:r>
              <a:rPr sz="2400" spc="-20" dirty="0">
                <a:latin typeface="Calibri"/>
                <a:cs typeface="Calibri"/>
              </a:rPr>
              <a:t>retrouvé </a:t>
            </a:r>
            <a:r>
              <a:rPr sz="2400" spc="-5" dirty="0">
                <a:latin typeface="Calibri"/>
                <a:cs typeface="Calibri"/>
              </a:rPr>
              <a:t>que dans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l’ARN.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II. </a:t>
            </a:r>
            <a:r>
              <a:rPr sz="3600" spc="-10" dirty="0"/>
              <a:t>Structure </a:t>
            </a:r>
            <a:r>
              <a:rPr sz="3600" spc="-5" dirty="0"/>
              <a:t>des </a:t>
            </a:r>
            <a:r>
              <a:rPr sz="3600" dirty="0"/>
              <a:t>acides</a:t>
            </a:r>
            <a:r>
              <a:rPr sz="3600" spc="-60" dirty="0"/>
              <a:t> </a:t>
            </a:r>
            <a:r>
              <a:rPr sz="3600" spc="-5" dirty="0"/>
              <a:t>nucléiques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II. </a:t>
            </a:r>
            <a:r>
              <a:rPr sz="3600" spc="-10" dirty="0"/>
              <a:t>Structure </a:t>
            </a:r>
            <a:r>
              <a:rPr sz="3600" spc="-5" dirty="0"/>
              <a:t>des </a:t>
            </a:r>
            <a:r>
              <a:rPr sz="3600" dirty="0"/>
              <a:t>acides</a:t>
            </a:r>
            <a:r>
              <a:rPr sz="3600" spc="-60" dirty="0"/>
              <a:t> </a:t>
            </a:r>
            <a:r>
              <a:rPr sz="3600" spc="-5" dirty="0"/>
              <a:t>nucléiques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41704"/>
            <a:ext cx="8244840" cy="371255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400" b="1" spc="-150" dirty="0">
                <a:latin typeface="Calibri"/>
                <a:cs typeface="Calibri"/>
              </a:rPr>
              <a:t>L’A </a:t>
            </a:r>
            <a:r>
              <a:rPr sz="2400" b="1" spc="-5" dirty="0">
                <a:latin typeface="Calibri"/>
                <a:cs typeface="Calibri"/>
              </a:rPr>
              <a:t>et la </a:t>
            </a:r>
            <a:r>
              <a:rPr sz="2400" b="1" dirty="0">
                <a:latin typeface="Calibri"/>
                <a:cs typeface="Calibri"/>
              </a:rPr>
              <a:t>G </a:t>
            </a:r>
            <a:r>
              <a:rPr sz="2400" spc="-15" dirty="0">
                <a:latin typeface="Calibri"/>
                <a:cs typeface="Calibri"/>
              </a:rPr>
              <a:t>ont </a:t>
            </a:r>
            <a:r>
              <a:rPr sz="2400" spc="-10" dirty="0">
                <a:latin typeface="Calibri"/>
                <a:cs typeface="Calibri"/>
              </a:rPr>
              <a:t>comme structure </a:t>
            </a:r>
            <a:r>
              <a:rPr sz="2400" spc="-5" dirty="0">
                <a:latin typeface="Calibri"/>
                <a:cs typeface="Calibri"/>
              </a:rPr>
              <a:t>de base un </a:t>
            </a:r>
            <a:r>
              <a:rPr sz="2400" spc="-15" dirty="0">
                <a:latin typeface="Calibri"/>
                <a:cs typeface="Calibri"/>
              </a:rPr>
              <a:t>noyau</a:t>
            </a:r>
            <a:r>
              <a:rPr sz="2400" spc="-2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purine.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355"/>
              </a:spcBef>
            </a:pPr>
            <a:r>
              <a:rPr sz="2400" b="1" spc="-45" dirty="0">
                <a:latin typeface="Calibri"/>
                <a:cs typeface="Calibri"/>
              </a:rPr>
              <a:t>L’U, </a:t>
            </a:r>
            <a:r>
              <a:rPr sz="2400" b="1" dirty="0">
                <a:latin typeface="Calibri"/>
                <a:cs typeface="Calibri"/>
              </a:rPr>
              <a:t>la T </a:t>
            </a:r>
            <a:r>
              <a:rPr sz="2400" b="1" spc="-10" dirty="0">
                <a:latin typeface="Calibri"/>
                <a:cs typeface="Calibri"/>
              </a:rPr>
              <a:t>et </a:t>
            </a:r>
            <a:r>
              <a:rPr sz="2400" b="1" dirty="0">
                <a:latin typeface="Calibri"/>
                <a:cs typeface="Calibri"/>
              </a:rPr>
              <a:t>la C </a:t>
            </a:r>
            <a:r>
              <a:rPr sz="2400" spc="-15" dirty="0">
                <a:latin typeface="Calibri"/>
                <a:cs typeface="Calibri"/>
              </a:rPr>
              <a:t>ont </a:t>
            </a:r>
            <a:r>
              <a:rPr sz="2400" spc="-10" dirty="0">
                <a:latin typeface="Calibri"/>
                <a:cs typeface="Calibri"/>
              </a:rPr>
              <a:t>comme structure </a:t>
            </a:r>
            <a:r>
              <a:rPr sz="2400" spc="-5" dirty="0">
                <a:latin typeface="Calibri"/>
                <a:cs typeface="Calibri"/>
              </a:rPr>
              <a:t>de base un </a:t>
            </a:r>
            <a:r>
              <a:rPr sz="2400" spc="-15" dirty="0">
                <a:latin typeface="Calibri"/>
                <a:cs typeface="Calibri"/>
              </a:rPr>
              <a:t>noyau </a:t>
            </a:r>
            <a:r>
              <a:rPr sz="2400" spc="-5" dirty="0">
                <a:latin typeface="Calibri"/>
                <a:cs typeface="Calibri"/>
              </a:rPr>
              <a:t>pyrimidine</a:t>
            </a:r>
            <a:r>
              <a:rPr sz="2400" spc="-5">
                <a:latin typeface="Calibri"/>
                <a:cs typeface="Calibri"/>
              </a:rPr>
              <a:t>. </a:t>
            </a:r>
            <a:r>
              <a:rPr sz="2400" spc="-5" smtClean="0">
                <a:latin typeface="Calibri"/>
                <a:cs typeface="Calibri"/>
              </a:rPr>
              <a:t> 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3594735" marR="481965" algn="just">
              <a:lnSpc>
                <a:spcPct val="100000"/>
              </a:lnSpc>
              <a:buSzPct val="94444"/>
              <a:buFont typeface="Arial"/>
              <a:buChar char="•"/>
              <a:tabLst>
                <a:tab pos="3676015" algn="l"/>
              </a:tabLst>
            </a:pPr>
            <a:r>
              <a:rPr sz="1800" b="1" spc="-5" dirty="0">
                <a:latin typeface="Calibri"/>
                <a:cs typeface="Calibri"/>
              </a:rPr>
              <a:t>Le </a:t>
            </a:r>
            <a:r>
              <a:rPr sz="1800" b="1" spc="-15" dirty="0">
                <a:latin typeface="Calibri"/>
                <a:cs typeface="Calibri"/>
              </a:rPr>
              <a:t>noyau </a:t>
            </a:r>
            <a:r>
              <a:rPr sz="1800" b="1" spc="-10" dirty="0">
                <a:latin typeface="Calibri"/>
                <a:cs typeface="Calibri"/>
              </a:rPr>
              <a:t>pyrimidine 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noyau </a:t>
            </a:r>
            <a:r>
              <a:rPr sz="1800" dirty="0">
                <a:latin typeface="Calibri"/>
                <a:cs typeface="Calibri"/>
              </a:rPr>
              <a:t>à </a:t>
            </a:r>
            <a:r>
              <a:rPr sz="1800" spc="-5" dirty="0">
                <a:latin typeface="Calibri"/>
                <a:cs typeface="Calibri"/>
              </a:rPr>
              <a:t>six </a:t>
            </a:r>
            <a:r>
              <a:rPr sz="1800" spc="-10" dirty="0">
                <a:latin typeface="Calibri"/>
                <a:cs typeface="Calibri"/>
              </a:rPr>
              <a:t>atomes,  quatre </a:t>
            </a:r>
            <a:r>
              <a:rPr sz="1800" spc="-5" dirty="0">
                <a:latin typeface="Calibri"/>
                <a:cs typeface="Calibri"/>
              </a:rPr>
              <a:t>carbones et </a:t>
            </a:r>
            <a:r>
              <a:rPr sz="1800" dirty="0">
                <a:latin typeface="Calibri"/>
                <a:cs typeface="Calibri"/>
              </a:rPr>
              <a:t>deux </a:t>
            </a:r>
            <a:r>
              <a:rPr sz="1800" spc="-10" dirty="0">
                <a:latin typeface="Calibri"/>
                <a:cs typeface="Calibri"/>
              </a:rPr>
              <a:t>azotes </a:t>
            </a:r>
            <a:r>
              <a:rPr sz="1800" dirty="0">
                <a:latin typeface="Calibri"/>
                <a:cs typeface="Calibri"/>
              </a:rPr>
              <a:t>; </a:t>
            </a:r>
            <a:r>
              <a:rPr sz="1800" spc="-5" dirty="0">
                <a:latin typeface="Calibri"/>
                <a:cs typeface="Calibri"/>
              </a:rPr>
              <a:t>les </a:t>
            </a:r>
            <a:r>
              <a:rPr sz="1800" dirty="0">
                <a:latin typeface="Calibri"/>
                <a:cs typeface="Calibri"/>
              </a:rPr>
              <a:t>deux  </a:t>
            </a:r>
            <a:r>
              <a:rPr sz="1800" spc="-15" dirty="0">
                <a:latin typeface="Calibri"/>
                <a:cs typeface="Calibri"/>
              </a:rPr>
              <a:t>azotes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5" dirty="0">
                <a:latin typeface="Calibri"/>
                <a:cs typeface="Calibri"/>
              </a:rPr>
              <a:t>position (n° </a:t>
            </a:r>
            <a:r>
              <a:rPr sz="1800" dirty="0">
                <a:latin typeface="Calibri"/>
                <a:cs typeface="Calibri"/>
              </a:rPr>
              <a:t>1 </a:t>
            </a:r>
            <a:r>
              <a:rPr sz="1800" spc="-5" dirty="0">
                <a:latin typeface="Calibri"/>
                <a:cs typeface="Calibri"/>
              </a:rPr>
              <a:t>et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3).</a:t>
            </a:r>
            <a:endParaRPr sz="1800">
              <a:latin typeface="Calibri"/>
              <a:cs typeface="Calibri"/>
            </a:endParaRPr>
          </a:p>
          <a:p>
            <a:pPr marL="3594735" marR="481965" algn="just">
              <a:lnSpc>
                <a:spcPct val="100000"/>
              </a:lnSpc>
              <a:buSzPct val="94444"/>
              <a:buFont typeface="Arial"/>
              <a:buChar char="•"/>
              <a:tabLst>
                <a:tab pos="3676015" algn="l"/>
              </a:tabLst>
            </a:pPr>
            <a:r>
              <a:rPr sz="1800" b="1" spc="-5" dirty="0">
                <a:latin typeface="Calibri"/>
                <a:cs typeface="Calibri"/>
              </a:rPr>
              <a:t>Le </a:t>
            </a:r>
            <a:r>
              <a:rPr sz="1800" b="1" spc="-15" dirty="0">
                <a:latin typeface="Calibri"/>
                <a:cs typeface="Calibri"/>
              </a:rPr>
              <a:t>noyau </a:t>
            </a:r>
            <a:r>
              <a:rPr sz="1800" b="1" spc="-10" dirty="0">
                <a:latin typeface="Calibri"/>
                <a:cs typeface="Calibri"/>
              </a:rPr>
              <a:t>purine </a:t>
            </a:r>
            <a:r>
              <a:rPr sz="1800" spc="-10" dirty="0">
                <a:latin typeface="Calibri"/>
                <a:cs typeface="Calibri"/>
              </a:rPr>
              <a:t>est constitué </a:t>
            </a:r>
            <a:r>
              <a:rPr sz="1800" dirty="0">
                <a:latin typeface="Calibri"/>
                <a:cs typeface="Calibri"/>
              </a:rPr>
              <a:t>de deux  </a:t>
            </a:r>
            <a:r>
              <a:rPr sz="1800" spc="-10" dirty="0">
                <a:latin typeface="Calibri"/>
                <a:cs typeface="Calibri"/>
              </a:rPr>
              <a:t>noyaux hétérocycliques </a:t>
            </a:r>
            <a:r>
              <a:rPr sz="1800" spc="-5" dirty="0">
                <a:latin typeface="Calibri"/>
                <a:cs typeface="Calibri"/>
              </a:rPr>
              <a:t>accolés, </a:t>
            </a:r>
            <a:r>
              <a:rPr sz="1800" dirty="0">
                <a:latin typeface="Calibri"/>
                <a:cs typeface="Calibri"/>
              </a:rPr>
              <a:t>un de </a:t>
            </a:r>
            <a:r>
              <a:rPr sz="1800" spc="-5" dirty="0">
                <a:latin typeface="Calibri"/>
                <a:cs typeface="Calibri"/>
              </a:rPr>
              <a:t>six  </a:t>
            </a:r>
            <a:r>
              <a:rPr sz="1800" spc="-10" dirty="0">
                <a:latin typeface="Calibri"/>
                <a:cs typeface="Calibri"/>
              </a:rPr>
              <a:t>atomes </a:t>
            </a:r>
            <a:r>
              <a:rPr sz="1800" spc="-5" dirty="0">
                <a:latin typeface="Calibri"/>
                <a:cs typeface="Calibri"/>
              </a:rPr>
              <a:t>et </a:t>
            </a:r>
            <a:r>
              <a:rPr sz="1800" spc="-25" dirty="0">
                <a:latin typeface="Calibri"/>
                <a:cs typeface="Calibri"/>
              </a:rPr>
              <a:t>l’autre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cinq </a:t>
            </a:r>
            <a:r>
              <a:rPr sz="1800" spc="-10" dirty="0">
                <a:latin typeface="Calibri"/>
                <a:cs typeface="Calibri"/>
              </a:rPr>
              <a:t>atomes, </a:t>
            </a:r>
            <a:r>
              <a:rPr sz="1800" spc="-15" dirty="0">
                <a:latin typeface="Calibri"/>
                <a:cs typeface="Calibri"/>
              </a:rPr>
              <a:t>ayant  </a:t>
            </a:r>
            <a:r>
              <a:rPr sz="1800" dirty="0">
                <a:latin typeface="Calibri"/>
                <a:cs typeface="Calibri"/>
              </a:rPr>
              <a:t>deux </a:t>
            </a:r>
            <a:r>
              <a:rPr sz="1800" spc="-5" dirty="0">
                <a:latin typeface="Calibri"/>
                <a:cs typeface="Calibri"/>
              </a:rPr>
              <a:t>carbones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10" dirty="0">
                <a:latin typeface="Calibri"/>
                <a:cs typeface="Calibri"/>
              </a:rPr>
              <a:t>commun </a:t>
            </a:r>
            <a:r>
              <a:rPr sz="1800" dirty="0">
                <a:latin typeface="Calibri"/>
                <a:cs typeface="Calibri"/>
              </a:rPr>
              <a:t>au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milieu.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3511369"/>
            <a:ext cx="3295650" cy="2205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2428875"/>
            <a:ext cx="310515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4600" y="4229100"/>
            <a:ext cx="3448050" cy="93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747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530174"/>
            <a:ext cx="6318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II. </a:t>
            </a:r>
            <a:r>
              <a:rPr sz="3600" spc="-10" dirty="0"/>
              <a:t>Structure </a:t>
            </a:r>
            <a:r>
              <a:rPr sz="3600" spc="-5" dirty="0"/>
              <a:t>des </a:t>
            </a:r>
            <a:r>
              <a:rPr sz="3600" dirty="0"/>
              <a:t>acides</a:t>
            </a:r>
            <a:r>
              <a:rPr sz="3600" spc="-75" dirty="0"/>
              <a:t> </a:t>
            </a:r>
            <a:r>
              <a:rPr sz="3600" spc="-5" dirty="0"/>
              <a:t>nucléiques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1846"/>
            <a:ext cx="8073390" cy="4152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3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c. Le </a:t>
            </a:r>
            <a:r>
              <a:rPr sz="3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groupement</a:t>
            </a:r>
            <a:r>
              <a:rPr sz="31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phosphate</a:t>
            </a:r>
            <a:endParaRPr sz="3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1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1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Un nucléoside </a:t>
            </a:r>
            <a:r>
              <a:rPr sz="2600" spc="-10" dirty="0">
                <a:latin typeface="Calibri"/>
                <a:cs typeface="Calibri"/>
              </a:rPr>
              <a:t>peut </a:t>
            </a:r>
            <a:r>
              <a:rPr sz="2600" spc="-25" dirty="0">
                <a:latin typeface="Calibri"/>
                <a:cs typeface="Calibri"/>
              </a:rPr>
              <a:t>s’associer </a:t>
            </a:r>
            <a:r>
              <a:rPr sz="2600" dirty="0">
                <a:latin typeface="Calibri"/>
                <a:cs typeface="Calibri"/>
              </a:rPr>
              <a:t>à </a:t>
            </a:r>
            <a:r>
              <a:rPr sz="2600" spc="-5" dirty="0">
                <a:latin typeface="Calibri"/>
                <a:cs typeface="Calibri"/>
              </a:rPr>
              <a:t>un, deux ou </a:t>
            </a:r>
            <a:r>
              <a:rPr sz="2600" spc="-10" dirty="0">
                <a:latin typeface="Calibri"/>
                <a:cs typeface="Calibri"/>
              </a:rPr>
              <a:t>trois groupes  </a:t>
            </a:r>
            <a:r>
              <a:rPr sz="2600" spc="-5" dirty="0">
                <a:latin typeface="Calibri"/>
                <a:cs typeface="Calibri"/>
              </a:rPr>
              <a:t>Phosphates.</a:t>
            </a:r>
            <a:endParaRPr sz="2600">
              <a:latin typeface="Calibri"/>
              <a:cs typeface="Calibri"/>
            </a:endParaRPr>
          </a:p>
          <a:p>
            <a:pPr marL="355600" marR="6985" indent="-342900">
              <a:lnSpc>
                <a:spcPts val="2810"/>
              </a:lnSpc>
              <a:spcBef>
                <a:spcPts val="620"/>
              </a:spcBef>
              <a:buFont typeface="Wingdings"/>
              <a:buChar char=""/>
              <a:tabLst>
                <a:tab pos="355600" algn="l"/>
                <a:tab pos="1090295" algn="l"/>
                <a:tab pos="2945130" algn="l"/>
                <a:tab pos="4348480" algn="l"/>
                <a:tab pos="5316855" algn="l"/>
                <a:tab pos="6270625" algn="l"/>
              </a:tabLst>
            </a:pPr>
            <a:r>
              <a:rPr sz="2600" spc="-5" dirty="0">
                <a:latin typeface="Calibri"/>
                <a:cs typeface="Calibri"/>
              </a:rPr>
              <a:t>L</a:t>
            </a:r>
            <a:r>
              <a:rPr sz="2600" spc="-20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s	</a:t>
            </a:r>
            <a:r>
              <a:rPr sz="2600" spc="-15" dirty="0">
                <a:latin typeface="Calibri"/>
                <a:cs typeface="Calibri"/>
              </a:rPr>
              <a:t>n</a:t>
            </a:r>
            <a:r>
              <a:rPr sz="2600" spc="-5" dirty="0">
                <a:latin typeface="Calibri"/>
                <a:cs typeface="Calibri"/>
              </a:rPr>
              <a:t>uc</a:t>
            </a:r>
            <a:r>
              <a:rPr sz="2600" spc="-15" dirty="0">
                <a:latin typeface="Calibri"/>
                <a:cs typeface="Calibri"/>
              </a:rPr>
              <a:t>lé</a:t>
            </a:r>
            <a:r>
              <a:rPr sz="2600" spc="-5" dirty="0">
                <a:latin typeface="Calibri"/>
                <a:cs typeface="Calibri"/>
              </a:rPr>
              <a:t>otide</a:t>
            </a:r>
            <a:r>
              <a:rPr sz="2600" dirty="0">
                <a:latin typeface="Calibri"/>
                <a:cs typeface="Calibri"/>
              </a:rPr>
              <a:t>s	</a:t>
            </a:r>
            <a:r>
              <a:rPr sz="2600" spc="-15" dirty="0">
                <a:latin typeface="Calibri"/>
                <a:cs typeface="Calibri"/>
              </a:rPr>
              <a:t>pe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spc="-30" dirty="0">
                <a:latin typeface="Calibri"/>
                <a:cs typeface="Calibri"/>
              </a:rPr>
              <a:t>v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	</a:t>
            </a:r>
            <a:r>
              <a:rPr sz="2600" spc="-50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v</a:t>
            </a:r>
            <a:r>
              <a:rPr sz="2600" spc="-5" dirty="0">
                <a:latin typeface="Calibri"/>
                <a:cs typeface="Calibri"/>
              </a:rPr>
              <a:t>oi</a:t>
            </a:r>
            <a:r>
              <a:rPr sz="2600" dirty="0">
                <a:latin typeface="Calibri"/>
                <a:cs typeface="Calibri"/>
              </a:rPr>
              <a:t>r	leu</a:t>
            </a:r>
            <a:r>
              <a:rPr sz="2600" spc="-6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s	g</a:t>
            </a:r>
            <a:r>
              <a:rPr sz="2600" spc="-4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oup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5" dirty="0">
                <a:latin typeface="Calibri"/>
                <a:cs typeface="Calibri"/>
              </a:rPr>
              <a:t>m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-40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ts  </a:t>
            </a:r>
            <a:r>
              <a:rPr sz="2600" spc="-5" dirty="0">
                <a:latin typeface="Calibri"/>
                <a:cs typeface="Calibri"/>
              </a:rPr>
              <a:t>Phosphates </a:t>
            </a:r>
            <a:r>
              <a:rPr sz="2600" dirty="0">
                <a:latin typeface="Calibri"/>
                <a:cs typeface="Calibri"/>
              </a:rPr>
              <a:t>en </a:t>
            </a:r>
            <a:r>
              <a:rPr sz="2600" spc="-5" dirty="0">
                <a:latin typeface="Calibri"/>
                <a:cs typeface="Calibri"/>
              </a:rPr>
              <a:t>position </a:t>
            </a:r>
            <a:r>
              <a:rPr sz="2600" dirty="0">
                <a:latin typeface="Calibri"/>
                <a:cs typeface="Calibri"/>
              </a:rPr>
              <a:t>5’ </a:t>
            </a:r>
            <a:r>
              <a:rPr sz="2600" spc="-5" dirty="0">
                <a:latin typeface="Calibri"/>
                <a:cs typeface="Calibri"/>
              </a:rPr>
              <a:t>ou </a:t>
            </a:r>
            <a:r>
              <a:rPr sz="2600" dirty="0">
                <a:latin typeface="Calibri"/>
                <a:cs typeface="Calibri"/>
              </a:rPr>
              <a:t>en </a:t>
            </a:r>
            <a:r>
              <a:rPr sz="2600" spc="-5" dirty="0">
                <a:latin typeface="Calibri"/>
                <a:cs typeface="Calibri"/>
              </a:rPr>
              <a:t>position </a:t>
            </a:r>
            <a:r>
              <a:rPr sz="2600" dirty="0">
                <a:latin typeface="Calibri"/>
                <a:cs typeface="Calibri"/>
              </a:rPr>
              <a:t>3’ </a:t>
            </a:r>
            <a:r>
              <a:rPr sz="2600" spc="-5" dirty="0">
                <a:latin typeface="Calibri"/>
                <a:cs typeface="Calibri"/>
              </a:rPr>
              <a:t>du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pentose.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Le nucléotide peut </a:t>
            </a:r>
            <a:r>
              <a:rPr sz="2600" spc="-10" dirty="0">
                <a:latin typeface="Calibri"/>
                <a:cs typeface="Calibri"/>
              </a:rPr>
              <a:t>être </a:t>
            </a:r>
            <a:r>
              <a:rPr sz="2600" spc="-5" dirty="0">
                <a:latin typeface="Calibri"/>
                <a:cs typeface="Calibri"/>
              </a:rPr>
              <a:t>soit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6285" algn="l"/>
                <a:tab pos="756920" algn="l"/>
                <a:tab pos="4578985" algn="l"/>
              </a:tabLst>
            </a:pP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nucléoside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monophosphate	NMP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56285" algn="l"/>
                <a:tab pos="756920" algn="l"/>
                <a:tab pos="4568190" algn="l"/>
              </a:tabLst>
            </a:pP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nucléoside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diphosphate	</a:t>
            </a:r>
            <a:r>
              <a:rPr sz="2200" spc="-5" dirty="0">
                <a:latin typeface="Calibri"/>
                <a:cs typeface="Calibri"/>
              </a:rPr>
              <a:t>NDP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56285" algn="l"/>
                <a:tab pos="756920" algn="l"/>
                <a:tab pos="4548505" algn="l"/>
              </a:tabLst>
            </a:pP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nucléoside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triphosphate	</a:t>
            </a:r>
            <a:r>
              <a:rPr sz="2200" spc="-5" dirty="0">
                <a:latin typeface="Calibri"/>
                <a:cs typeface="Calibri"/>
              </a:rPr>
              <a:t>NTP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II. </a:t>
            </a:r>
            <a:r>
              <a:rPr sz="3600" spc="-10" dirty="0"/>
              <a:t>Structure </a:t>
            </a:r>
            <a:r>
              <a:rPr sz="3600" spc="-5" dirty="0"/>
              <a:t>des </a:t>
            </a:r>
            <a:r>
              <a:rPr sz="3600" dirty="0"/>
              <a:t>acides</a:t>
            </a:r>
            <a:r>
              <a:rPr sz="3600" spc="-60" dirty="0"/>
              <a:t> </a:t>
            </a:r>
            <a:r>
              <a:rPr sz="3600" spc="-5" dirty="0"/>
              <a:t>nucléiques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9400" y="2603500"/>
            <a:ext cx="5461000" cy="288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2747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30174"/>
            <a:ext cx="6318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II. </a:t>
            </a:r>
            <a:r>
              <a:rPr sz="3600" spc="-10" dirty="0"/>
              <a:t>Structure </a:t>
            </a:r>
            <a:r>
              <a:rPr sz="3600" spc="-5" dirty="0"/>
              <a:t>des </a:t>
            </a:r>
            <a:r>
              <a:rPr sz="3600" dirty="0"/>
              <a:t>acides</a:t>
            </a:r>
            <a:r>
              <a:rPr sz="3600" spc="-75" dirty="0"/>
              <a:t> </a:t>
            </a:r>
            <a:r>
              <a:rPr sz="3600" spc="-5" dirty="0"/>
              <a:t>nucléiques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2747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30174"/>
            <a:ext cx="6318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II. </a:t>
            </a:r>
            <a:r>
              <a:rPr sz="3600" spc="-10" dirty="0"/>
              <a:t>Structure </a:t>
            </a:r>
            <a:r>
              <a:rPr sz="3600" spc="-5" dirty="0"/>
              <a:t>des </a:t>
            </a:r>
            <a:r>
              <a:rPr sz="3600" dirty="0"/>
              <a:t>acides</a:t>
            </a:r>
            <a:r>
              <a:rPr sz="3600" spc="-75" dirty="0"/>
              <a:t> </a:t>
            </a:r>
            <a:r>
              <a:rPr sz="3600" spc="-5" dirty="0"/>
              <a:t>nucléiques</a:t>
            </a:r>
            <a:endParaRPr sz="3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2252663"/>
            <a:ext cx="75152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405918"/>
            <a:ext cx="4114800" cy="2952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3950" y="3810000"/>
            <a:ext cx="5867400" cy="282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1845"/>
            <a:ext cx="7934325" cy="2801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d. La</a:t>
            </a:r>
            <a:r>
              <a:rPr sz="20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polymérisation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4445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Aussi </a:t>
            </a:r>
            <a:r>
              <a:rPr sz="1800" spc="-5" dirty="0">
                <a:latin typeface="Calibri"/>
                <a:cs typeface="Calibri"/>
              </a:rPr>
              <a:t>bien dans </a:t>
            </a:r>
            <a:r>
              <a:rPr sz="1800" spc="-50" dirty="0">
                <a:latin typeface="Calibri"/>
                <a:cs typeface="Calibri"/>
              </a:rPr>
              <a:t>l’ADN </a:t>
            </a:r>
            <a:r>
              <a:rPr sz="1800" dirty="0">
                <a:latin typeface="Calibri"/>
                <a:cs typeface="Calibri"/>
              </a:rPr>
              <a:t>que </a:t>
            </a:r>
            <a:r>
              <a:rPr sz="1800" spc="-5" dirty="0">
                <a:latin typeface="Calibri"/>
                <a:cs typeface="Calibri"/>
              </a:rPr>
              <a:t>dans </a:t>
            </a:r>
            <a:r>
              <a:rPr sz="1800" spc="-50" dirty="0">
                <a:latin typeface="Calibri"/>
                <a:cs typeface="Calibri"/>
              </a:rPr>
              <a:t>l’ARN </a:t>
            </a:r>
            <a:r>
              <a:rPr sz="1800" spc="-5" dirty="0">
                <a:latin typeface="Calibri"/>
                <a:cs typeface="Calibri"/>
              </a:rPr>
              <a:t>les mononucléotides sont polymérisés pour  </a:t>
            </a:r>
            <a:r>
              <a:rPr sz="1800" spc="-10" dirty="0">
                <a:latin typeface="Calibri"/>
                <a:cs typeface="Calibri"/>
              </a:rPr>
              <a:t>former </a:t>
            </a:r>
            <a:r>
              <a:rPr sz="1800" spc="-5" dirty="0">
                <a:latin typeface="Calibri"/>
                <a:cs typeface="Calibri"/>
              </a:rPr>
              <a:t>des polynucléotides </a:t>
            </a:r>
            <a:r>
              <a:rPr sz="1800" spc="-10" dirty="0">
                <a:latin typeface="Calibri"/>
                <a:cs typeface="Calibri"/>
              </a:rPr>
              <a:t>(autre </a:t>
            </a:r>
            <a:r>
              <a:rPr sz="1800" spc="-5" dirty="0">
                <a:latin typeface="Calibri"/>
                <a:cs typeface="Calibri"/>
              </a:rPr>
              <a:t>nom </a:t>
            </a:r>
            <a:r>
              <a:rPr sz="1800" dirty="0">
                <a:latin typeface="Calibri"/>
                <a:cs typeface="Calibri"/>
              </a:rPr>
              <a:t>des </a:t>
            </a:r>
            <a:r>
              <a:rPr sz="1800" spc="-5" dirty="0">
                <a:latin typeface="Calibri"/>
                <a:cs typeface="Calibri"/>
              </a:rPr>
              <a:t>acides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nucléiques)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85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Les acides nucléiques sont </a:t>
            </a:r>
            <a:r>
              <a:rPr sz="1800" spc="-10" dirty="0">
                <a:latin typeface="Calibri"/>
                <a:cs typeface="Calibri"/>
              </a:rPr>
              <a:t>synthétisés </a:t>
            </a:r>
            <a:r>
              <a:rPr sz="1800" dirty="0">
                <a:latin typeface="Calibri"/>
                <a:cs typeface="Calibri"/>
              </a:rPr>
              <a:t>à </a:t>
            </a:r>
            <a:r>
              <a:rPr sz="1800" spc="-5" dirty="0">
                <a:latin typeface="Calibri"/>
                <a:cs typeface="Calibri"/>
              </a:rPr>
              <a:t>partir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nucléosides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5‘-triphosphates.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La polymérisation se </a:t>
            </a:r>
            <a:r>
              <a:rPr sz="1800" spc="-15" dirty="0">
                <a:latin typeface="Calibri"/>
                <a:cs typeface="Calibri"/>
              </a:rPr>
              <a:t>fait </a:t>
            </a:r>
            <a:r>
              <a:rPr sz="1800" spc="-5" dirty="0">
                <a:latin typeface="Calibri"/>
                <a:cs typeface="Calibri"/>
              </a:rPr>
              <a:t>par </a:t>
            </a:r>
            <a:r>
              <a:rPr sz="1800" dirty="0">
                <a:latin typeface="Calibri"/>
                <a:cs typeface="Calibri"/>
              </a:rPr>
              <a:t>une </a:t>
            </a:r>
            <a:r>
              <a:rPr sz="1800" spc="-5" dirty="0">
                <a:latin typeface="Calibri"/>
                <a:cs typeface="Calibri"/>
              </a:rPr>
              <a:t>liaison 3’-5’ </a:t>
            </a:r>
            <a:r>
              <a:rPr sz="1800" spc="-10" dirty="0">
                <a:latin typeface="Calibri"/>
                <a:cs typeface="Calibri"/>
              </a:rPr>
              <a:t>phosphodiester </a:t>
            </a:r>
            <a:r>
              <a:rPr sz="1800" spc="-5" dirty="0">
                <a:latin typeface="Calibri"/>
                <a:cs typeface="Calibri"/>
              </a:rPr>
              <a:t>qui </a:t>
            </a:r>
            <a:r>
              <a:rPr sz="1800" spc="-10" dirty="0">
                <a:latin typeface="Calibri"/>
                <a:cs typeface="Calibri"/>
              </a:rPr>
              <a:t>engage </a:t>
            </a:r>
            <a:r>
              <a:rPr sz="1800" dirty="0">
                <a:latin typeface="Calibri"/>
                <a:cs typeface="Calibri"/>
              </a:rPr>
              <a:t>le </a:t>
            </a:r>
            <a:r>
              <a:rPr sz="1800" spc="-10" dirty="0">
                <a:latin typeface="Calibri"/>
                <a:cs typeface="Calibri"/>
              </a:rPr>
              <a:t>résidu  </a:t>
            </a:r>
            <a:r>
              <a:rPr sz="1800" spc="-5" dirty="0">
                <a:latin typeface="Calibri"/>
                <a:cs typeface="Calibri"/>
              </a:rPr>
              <a:t>OH </a:t>
            </a:r>
            <a:r>
              <a:rPr sz="1800" dirty="0">
                <a:latin typeface="Calibri"/>
                <a:cs typeface="Calibri"/>
              </a:rPr>
              <a:t>en 3’ </a:t>
            </a:r>
            <a:r>
              <a:rPr sz="1800" spc="-15" dirty="0">
                <a:latin typeface="Calibri"/>
                <a:cs typeface="Calibri"/>
              </a:rPr>
              <a:t>d’un </a:t>
            </a:r>
            <a:r>
              <a:rPr sz="1800" spc="-5" dirty="0">
                <a:latin typeface="Calibri"/>
                <a:cs typeface="Calibri"/>
              </a:rPr>
              <a:t>nucléotide </a:t>
            </a:r>
            <a:r>
              <a:rPr sz="1800" spc="-10" dirty="0">
                <a:latin typeface="Calibri"/>
                <a:cs typeface="Calibri"/>
              </a:rPr>
              <a:t>avec </a:t>
            </a:r>
            <a:r>
              <a:rPr sz="1800" spc="-5" dirty="0">
                <a:latin typeface="Calibri"/>
                <a:cs typeface="Calibri"/>
              </a:rPr>
              <a:t>le groupement </a:t>
            </a:r>
            <a:r>
              <a:rPr sz="1800" spc="-10" dirty="0">
                <a:latin typeface="Calibri"/>
                <a:cs typeface="Calibri"/>
              </a:rPr>
              <a:t>Phosphate </a:t>
            </a:r>
            <a:r>
              <a:rPr sz="1800" dirty="0">
                <a:latin typeface="Calibri"/>
                <a:cs typeface="Calibri"/>
              </a:rPr>
              <a:t>en 5’ </a:t>
            </a:r>
            <a:r>
              <a:rPr sz="1800" spc="-5" dirty="0">
                <a:latin typeface="Calibri"/>
                <a:cs typeface="Calibri"/>
              </a:rPr>
              <a:t>du nucléotide </a:t>
            </a:r>
            <a:r>
              <a:rPr sz="1800" spc="-10" dirty="0">
                <a:latin typeface="Calibri"/>
                <a:cs typeface="Calibri"/>
              </a:rPr>
              <a:t>suivant.  </a:t>
            </a:r>
            <a:r>
              <a:rPr sz="1800" spc="-15" dirty="0">
                <a:latin typeface="Calibri"/>
                <a:cs typeface="Calibri"/>
              </a:rPr>
              <a:t>Cette </a:t>
            </a:r>
            <a:r>
              <a:rPr sz="1800" spc="-5" dirty="0">
                <a:latin typeface="Calibri"/>
                <a:cs typeface="Calibri"/>
              </a:rPr>
              <a:t>liaison </a:t>
            </a:r>
            <a:r>
              <a:rPr sz="1800" spc="-10" dirty="0">
                <a:latin typeface="Calibri"/>
                <a:cs typeface="Calibri"/>
              </a:rPr>
              <a:t>libère </a:t>
            </a:r>
            <a:r>
              <a:rPr sz="1800" dirty="0">
                <a:latin typeface="Calibri"/>
                <a:cs typeface="Calibri"/>
              </a:rPr>
              <a:t>un </a:t>
            </a:r>
            <a:r>
              <a:rPr sz="1800" spc="-10" dirty="0">
                <a:latin typeface="Calibri"/>
                <a:cs typeface="Calibri"/>
              </a:rPr>
              <a:t>groupe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Pyrophosphate.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II. </a:t>
            </a:r>
            <a:r>
              <a:rPr sz="3600" spc="-10" dirty="0"/>
              <a:t>Structure </a:t>
            </a:r>
            <a:r>
              <a:rPr sz="3600" spc="-5" dirty="0"/>
              <a:t>des </a:t>
            </a:r>
            <a:r>
              <a:rPr sz="3600" dirty="0"/>
              <a:t>acides</a:t>
            </a:r>
            <a:r>
              <a:rPr sz="3600" spc="-60" dirty="0"/>
              <a:t> </a:t>
            </a:r>
            <a:r>
              <a:rPr sz="3600" spc="-5" dirty="0"/>
              <a:t>nucléiques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2023364"/>
            <a:ext cx="6180397" cy="3496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41194" y="5813247"/>
            <a:ext cx="3553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é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canisme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polym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é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risation de</a:t>
            </a:r>
            <a:r>
              <a:rPr sz="1400" b="1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’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II. </a:t>
            </a:r>
            <a:r>
              <a:rPr sz="3600" spc="-10" dirty="0"/>
              <a:t>Structure </a:t>
            </a:r>
            <a:r>
              <a:rPr sz="3600" spc="-5" dirty="0"/>
              <a:t>des </a:t>
            </a:r>
            <a:r>
              <a:rPr sz="3600" dirty="0"/>
              <a:t>acides</a:t>
            </a:r>
            <a:r>
              <a:rPr sz="3600" spc="-60" dirty="0"/>
              <a:t> </a:t>
            </a:r>
            <a:r>
              <a:rPr sz="3600" spc="-5" dirty="0"/>
              <a:t>nucléiques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7025" y="1943887"/>
            <a:ext cx="2819400" cy="3838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6118047"/>
            <a:ext cx="67957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Fragment d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’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une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simple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chaine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’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ADN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montrant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liaisons entre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</a:t>
            </a:r>
            <a:r>
              <a:rPr sz="14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nucleotides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II. </a:t>
            </a:r>
            <a:r>
              <a:rPr sz="3600" spc="-10" dirty="0"/>
              <a:t>Structure </a:t>
            </a:r>
            <a:r>
              <a:rPr sz="3600" spc="-5" dirty="0"/>
              <a:t>des </a:t>
            </a:r>
            <a:r>
              <a:rPr sz="3600" dirty="0"/>
              <a:t>acides</a:t>
            </a:r>
            <a:r>
              <a:rPr sz="3600" spc="-60" dirty="0"/>
              <a:t> </a:t>
            </a:r>
            <a:r>
              <a:rPr sz="3600" spc="-5" dirty="0"/>
              <a:t>nucléiques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704" y="2948939"/>
            <a:ext cx="7783068" cy="1056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2380" y="2948939"/>
            <a:ext cx="1005840" cy="1056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2778" y="2654554"/>
            <a:ext cx="6864858" cy="519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4547" y="2744977"/>
            <a:ext cx="123189" cy="184150"/>
          </a:xfrm>
          <a:custGeom>
            <a:avLst/>
            <a:gdLst/>
            <a:ahLst/>
            <a:cxnLst/>
            <a:rect l="l" t="t" r="r" b="b"/>
            <a:pathLst>
              <a:path w="123189" h="184150">
                <a:moveTo>
                  <a:pt x="61213" y="0"/>
                </a:moveTo>
                <a:lnTo>
                  <a:pt x="0" y="184150"/>
                </a:lnTo>
                <a:lnTo>
                  <a:pt x="122808" y="184150"/>
                </a:lnTo>
                <a:lnTo>
                  <a:pt x="61594" y="0"/>
                </a:lnTo>
                <a:lnTo>
                  <a:pt x="61213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91840" y="2731261"/>
            <a:ext cx="181610" cy="294640"/>
          </a:xfrm>
          <a:custGeom>
            <a:avLst/>
            <a:gdLst/>
            <a:ahLst/>
            <a:cxnLst/>
            <a:rect l="l" t="t" r="r" b="b"/>
            <a:pathLst>
              <a:path w="181610" h="294639">
                <a:moveTo>
                  <a:pt x="0" y="0"/>
                </a:moveTo>
                <a:lnTo>
                  <a:pt x="0" y="294639"/>
                </a:lnTo>
                <a:lnTo>
                  <a:pt x="45847" y="294639"/>
                </a:lnTo>
                <a:lnTo>
                  <a:pt x="93710" y="289335"/>
                </a:lnTo>
                <a:lnTo>
                  <a:pt x="129555" y="273510"/>
                </a:lnTo>
                <a:lnTo>
                  <a:pt x="162687" y="235759"/>
                </a:lnTo>
                <a:lnTo>
                  <a:pt x="176547" y="195260"/>
                </a:lnTo>
                <a:lnTo>
                  <a:pt x="181101" y="144272"/>
                </a:lnTo>
                <a:lnTo>
                  <a:pt x="180651" y="129125"/>
                </a:lnTo>
                <a:lnTo>
                  <a:pt x="173989" y="86995"/>
                </a:lnTo>
                <a:lnTo>
                  <a:pt x="158255" y="51294"/>
                </a:lnTo>
                <a:lnTo>
                  <a:pt x="121890" y="16823"/>
                </a:lnTo>
                <a:lnTo>
                  <a:pt x="81137" y="2682"/>
                </a:lnTo>
                <a:lnTo>
                  <a:pt x="4457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4695" y="2726817"/>
            <a:ext cx="225425" cy="304165"/>
          </a:xfrm>
          <a:custGeom>
            <a:avLst/>
            <a:gdLst/>
            <a:ahLst/>
            <a:cxnLst/>
            <a:rect l="l" t="t" r="r" b="b"/>
            <a:pathLst>
              <a:path w="225425" h="304164">
                <a:moveTo>
                  <a:pt x="113792" y="0"/>
                </a:moveTo>
                <a:lnTo>
                  <a:pt x="71161" y="6804"/>
                </a:lnTo>
                <a:lnTo>
                  <a:pt x="31648" y="34907"/>
                </a:lnTo>
                <a:lnTo>
                  <a:pt x="8721" y="79117"/>
                </a:lnTo>
                <a:lnTo>
                  <a:pt x="1349" y="120316"/>
                </a:lnTo>
                <a:lnTo>
                  <a:pt x="0" y="149733"/>
                </a:lnTo>
                <a:lnTo>
                  <a:pt x="333" y="167185"/>
                </a:lnTo>
                <a:lnTo>
                  <a:pt x="5333" y="213995"/>
                </a:lnTo>
                <a:lnTo>
                  <a:pt x="17514" y="252035"/>
                </a:lnTo>
                <a:lnTo>
                  <a:pt x="47388" y="287389"/>
                </a:lnTo>
                <a:lnTo>
                  <a:pt x="95928" y="303119"/>
                </a:lnTo>
                <a:lnTo>
                  <a:pt x="111505" y="303784"/>
                </a:lnTo>
                <a:lnTo>
                  <a:pt x="127051" y="303023"/>
                </a:lnTo>
                <a:lnTo>
                  <a:pt x="165734" y="291719"/>
                </a:lnTo>
                <a:lnTo>
                  <a:pt x="200913" y="258953"/>
                </a:lnTo>
                <a:lnTo>
                  <a:pt x="216576" y="223787"/>
                </a:lnTo>
                <a:lnTo>
                  <a:pt x="223948" y="181625"/>
                </a:lnTo>
                <a:lnTo>
                  <a:pt x="225298" y="151130"/>
                </a:lnTo>
                <a:lnTo>
                  <a:pt x="224964" y="134556"/>
                </a:lnTo>
                <a:lnTo>
                  <a:pt x="219963" y="89408"/>
                </a:lnTo>
                <a:lnTo>
                  <a:pt x="207730" y="52206"/>
                </a:lnTo>
                <a:lnTo>
                  <a:pt x="177603" y="16922"/>
                </a:lnTo>
                <a:lnTo>
                  <a:pt x="129220" y="688"/>
                </a:lnTo>
                <a:lnTo>
                  <a:pt x="113792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1658" y="2662301"/>
            <a:ext cx="257175" cy="433705"/>
          </a:xfrm>
          <a:custGeom>
            <a:avLst/>
            <a:gdLst/>
            <a:ahLst/>
            <a:cxnLst/>
            <a:rect l="l" t="t" r="r" b="b"/>
            <a:pathLst>
              <a:path w="257175" h="433705">
                <a:moveTo>
                  <a:pt x="26162" y="0"/>
                </a:moveTo>
                <a:lnTo>
                  <a:pt x="242443" y="0"/>
                </a:lnTo>
                <a:lnTo>
                  <a:pt x="244475" y="0"/>
                </a:lnTo>
                <a:lnTo>
                  <a:pt x="246252" y="508"/>
                </a:lnTo>
                <a:lnTo>
                  <a:pt x="247776" y="1650"/>
                </a:lnTo>
                <a:lnTo>
                  <a:pt x="249427" y="2794"/>
                </a:lnTo>
                <a:lnTo>
                  <a:pt x="250698" y="4699"/>
                </a:lnTo>
                <a:lnTo>
                  <a:pt x="251841" y="7493"/>
                </a:lnTo>
                <a:lnTo>
                  <a:pt x="252984" y="10287"/>
                </a:lnTo>
                <a:lnTo>
                  <a:pt x="253746" y="13843"/>
                </a:lnTo>
                <a:lnTo>
                  <a:pt x="254381" y="18161"/>
                </a:lnTo>
                <a:lnTo>
                  <a:pt x="254889" y="22606"/>
                </a:lnTo>
                <a:lnTo>
                  <a:pt x="255143" y="28066"/>
                </a:lnTo>
                <a:lnTo>
                  <a:pt x="255143" y="34798"/>
                </a:lnTo>
                <a:lnTo>
                  <a:pt x="255143" y="41021"/>
                </a:lnTo>
                <a:lnTo>
                  <a:pt x="251841" y="61213"/>
                </a:lnTo>
                <a:lnTo>
                  <a:pt x="250698" y="63881"/>
                </a:lnTo>
                <a:lnTo>
                  <a:pt x="249300" y="65912"/>
                </a:lnTo>
                <a:lnTo>
                  <a:pt x="247776" y="67056"/>
                </a:lnTo>
                <a:lnTo>
                  <a:pt x="246252" y="68325"/>
                </a:lnTo>
                <a:lnTo>
                  <a:pt x="244475" y="68961"/>
                </a:lnTo>
                <a:lnTo>
                  <a:pt x="242443" y="68961"/>
                </a:lnTo>
                <a:lnTo>
                  <a:pt x="87757" y="68961"/>
                </a:lnTo>
                <a:lnTo>
                  <a:pt x="87757" y="174751"/>
                </a:lnTo>
                <a:lnTo>
                  <a:pt x="218694" y="174751"/>
                </a:lnTo>
                <a:lnTo>
                  <a:pt x="220725" y="174751"/>
                </a:lnTo>
                <a:lnTo>
                  <a:pt x="228346" y="182245"/>
                </a:lnTo>
                <a:lnTo>
                  <a:pt x="229489" y="184785"/>
                </a:lnTo>
                <a:lnTo>
                  <a:pt x="230377" y="188340"/>
                </a:lnTo>
                <a:lnTo>
                  <a:pt x="230886" y="192659"/>
                </a:lnTo>
                <a:lnTo>
                  <a:pt x="231394" y="196976"/>
                </a:lnTo>
                <a:lnTo>
                  <a:pt x="231775" y="202311"/>
                </a:lnTo>
                <a:lnTo>
                  <a:pt x="231775" y="208534"/>
                </a:lnTo>
                <a:lnTo>
                  <a:pt x="231775" y="215011"/>
                </a:lnTo>
                <a:lnTo>
                  <a:pt x="228346" y="234823"/>
                </a:lnTo>
                <a:lnTo>
                  <a:pt x="227202" y="237362"/>
                </a:lnTo>
                <a:lnTo>
                  <a:pt x="225806" y="239268"/>
                </a:lnTo>
                <a:lnTo>
                  <a:pt x="224155" y="240411"/>
                </a:lnTo>
                <a:lnTo>
                  <a:pt x="222504" y="241553"/>
                </a:lnTo>
                <a:lnTo>
                  <a:pt x="220725" y="242062"/>
                </a:lnTo>
                <a:lnTo>
                  <a:pt x="218694" y="242062"/>
                </a:lnTo>
                <a:lnTo>
                  <a:pt x="87757" y="242062"/>
                </a:lnTo>
                <a:lnTo>
                  <a:pt x="87757" y="364236"/>
                </a:lnTo>
                <a:lnTo>
                  <a:pt x="243840" y="364236"/>
                </a:lnTo>
                <a:lnTo>
                  <a:pt x="245745" y="364236"/>
                </a:lnTo>
                <a:lnTo>
                  <a:pt x="253492" y="371983"/>
                </a:lnTo>
                <a:lnTo>
                  <a:pt x="254635" y="374650"/>
                </a:lnTo>
                <a:lnTo>
                  <a:pt x="255397" y="378206"/>
                </a:lnTo>
                <a:lnTo>
                  <a:pt x="256032" y="382524"/>
                </a:lnTo>
                <a:lnTo>
                  <a:pt x="256540" y="386841"/>
                </a:lnTo>
                <a:lnTo>
                  <a:pt x="256794" y="392302"/>
                </a:lnTo>
                <a:lnTo>
                  <a:pt x="256794" y="398779"/>
                </a:lnTo>
                <a:lnTo>
                  <a:pt x="256794" y="405257"/>
                </a:lnTo>
                <a:lnTo>
                  <a:pt x="253492" y="425576"/>
                </a:lnTo>
                <a:lnTo>
                  <a:pt x="252349" y="428244"/>
                </a:lnTo>
                <a:lnTo>
                  <a:pt x="250951" y="430149"/>
                </a:lnTo>
                <a:lnTo>
                  <a:pt x="249300" y="431419"/>
                </a:lnTo>
                <a:lnTo>
                  <a:pt x="247650" y="432688"/>
                </a:lnTo>
                <a:lnTo>
                  <a:pt x="245745" y="433197"/>
                </a:lnTo>
                <a:lnTo>
                  <a:pt x="243840" y="433197"/>
                </a:lnTo>
                <a:lnTo>
                  <a:pt x="26162" y="433197"/>
                </a:lnTo>
                <a:lnTo>
                  <a:pt x="18796" y="433197"/>
                </a:lnTo>
                <a:lnTo>
                  <a:pt x="12573" y="431038"/>
                </a:lnTo>
                <a:lnTo>
                  <a:pt x="7493" y="426720"/>
                </a:lnTo>
                <a:lnTo>
                  <a:pt x="2540" y="422401"/>
                </a:lnTo>
                <a:lnTo>
                  <a:pt x="0" y="415289"/>
                </a:lnTo>
                <a:lnTo>
                  <a:pt x="0" y="405511"/>
                </a:lnTo>
                <a:lnTo>
                  <a:pt x="0" y="27686"/>
                </a:lnTo>
                <a:lnTo>
                  <a:pt x="0" y="17907"/>
                </a:lnTo>
                <a:lnTo>
                  <a:pt x="2540" y="10795"/>
                </a:lnTo>
                <a:lnTo>
                  <a:pt x="7493" y="6476"/>
                </a:lnTo>
                <a:lnTo>
                  <a:pt x="12573" y="2159"/>
                </a:lnTo>
                <a:lnTo>
                  <a:pt x="18796" y="0"/>
                </a:lnTo>
                <a:lnTo>
                  <a:pt x="26162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94527" y="2662301"/>
            <a:ext cx="257175" cy="433705"/>
          </a:xfrm>
          <a:custGeom>
            <a:avLst/>
            <a:gdLst/>
            <a:ahLst/>
            <a:cxnLst/>
            <a:rect l="l" t="t" r="r" b="b"/>
            <a:pathLst>
              <a:path w="257175" h="433705">
                <a:moveTo>
                  <a:pt x="26162" y="0"/>
                </a:moveTo>
                <a:lnTo>
                  <a:pt x="242443" y="0"/>
                </a:lnTo>
                <a:lnTo>
                  <a:pt x="244475" y="0"/>
                </a:lnTo>
                <a:lnTo>
                  <a:pt x="246252" y="508"/>
                </a:lnTo>
                <a:lnTo>
                  <a:pt x="247776" y="1650"/>
                </a:lnTo>
                <a:lnTo>
                  <a:pt x="249427" y="2794"/>
                </a:lnTo>
                <a:lnTo>
                  <a:pt x="250698" y="4699"/>
                </a:lnTo>
                <a:lnTo>
                  <a:pt x="251840" y="7493"/>
                </a:lnTo>
                <a:lnTo>
                  <a:pt x="252984" y="10287"/>
                </a:lnTo>
                <a:lnTo>
                  <a:pt x="253746" y="13843"/>
                </a:lnTo>
                <a:lnTo>
                  <a:pt x="254381" y="18161"/>
                </a:lnTo>
                <a:lnTo>
                  <a:pt x="254888" y="22606"/>
                </a:lnTo>
                <a:lnTo>
                  <a:pt x="255143" y="28066"/>
                </a:lnTo>
                <a:lnTo>
                  <a:pt x="255143" y="34798"/>
                </a:lnTo>
                <a:lnTo>
                  <a:pt x="255143" y="41021"/>
                </a:lnTo>
                <a:lnTo>
                  <a:pt x="251840" y="61213"/>
                </a:lnTo>
                <a:lnTo>
                  <a:pt x="250698" y="63881"/>
                </a:lnTo>
                <a:lnTo>
                  <a:pt x="249427" y="65912"/>
                </a:lnTo>
                <a:lnTo>
                  <a:pt x="247776" y="67056"/>
                </a:lnTo>
                <a:lnTo>
                  <a:pt x="246252" y="68325"/>
                </a:lnTo>
                <a:lnTo>
                  <a:pt x="244475" y="68961"/>
                </a:lnTo>
                <a:lnTo>
                  <a:pt x="242443" y="68961"/>
                </a:lnTo>
                <a:lnTo>
                  <a:pt x="87757" y="68961"/>
                </a:lnTo>
                <a:lnTo>
                  <a:pt x="87757" y="174751"/>
                </a:lnTo>
                <a:lnTo>
                  <a:pt x="218694" y="174751"/>
                </a:lnTo>
                <a:lnTo>
                  <a:pt x="220725" y="174751"/>
                </a:lnTo>
                <a:lnTo>
                  <a:pt x="230886" y="192659"/>
                </a:lnTo>
                <a:lnTo>
                  <a:pt x="231394" y="196976"/>
                </a:lnTo>
                <a:lnTo>
                  <a:pt x="231775" y="202311"/>
                </a:lnTo>
                <a:lnTo>
                  <a:pt x="231775" y="208534"/>
                </a:lnTo>
                <a:lnTo>
                  <a:pt x="231775" y="215011"/>
                </a:lnTo>
                <a:lnTo>
                  <a:pt x="220725" y="242062"/>
                </a:lnTo>
                <a:lnTo>
                  <a:pt x="218694" y="242062"/>
                </a:lnTo>
                <a:lnTo>
                  <a:pt x="87757" y="242062"/>
                </a:lnTo>
                <a:lnTo>
                  <a:pt x="87757" y="364236"/>
                </a:lnTo>
                <a:lnTo>
                  <a:pt x="243839" y="364236"/>
                </a:lnTo>
                <a:lnTo>
                  <a:pt x="245745" y="364236"/>
                </a:lnTo>
                <a:lnTo>
                  <a:pt x="256794" y="392302"/>
                </a:lnTo>
                <a:lnTo>
                  <a:pt x="256794" y="398779"/>
                </a:lnTo>
                <a:lnTo>
                  <a:pt x="256794" y="405257"/>
                </a:lnTo>
                <a:lnTo>
                  <a:pt x="245745" y="433197"/>
                </a:lnTo>
                <a:lnTo>
                  <a:pt x="243839" y="433197"/>
                </a:lnTo>
                <a:lnTo>
                  <a:pt x="26162" y="433197"/>
                </a:lnTo>
                <a:lnTo>
                  <a:pt x="18796" y="433197"/>
                </a:lnTo>
                <a:lnTo>
                  <a:pt x="12573" y="431038"/>
                </a:lnTo>
                <a:lnTo>
                  <a:pt x="7493" y="426720"/>
                </a:lnTo>
                <a:lnTo>
                  <a:pt x="2539" y="422401"/>
                </a:lnTo>
                <a:lnTo>
                  <a:pt x="0" y="415289"/>
                </a:lnTo>
                <a:lnTo>
                  <a:pt x="0" y="405511"/>
                </a:lnTo>
                <a:lnTo>
                  <a:pt x="0" y="27686"/>
                </a:lnTo>
                <a:lnTo>
                  <a:pt x="0" y="17907"/>
                </a:lnTo>
                <a:lnTo>
                  <a:pt x="2539" y="10795"/>
                </a:lnTo>
                <a:lnTo>
                  <a:pt x="7493" y="6476"/>
                </a:lnTo>
                <a:lnTo>
                  <a:pt x="12573" y="2159"/>
                </a:lnTo>
                <a:lnTo>
                  <a:pt x="18796" y="0"/>
                </a:lnTo>
                <a:lnTo>
                  <a:pt x="26162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36898" y="2662301"/>
            <a:ext cx="257175" cy="433705"/>
          </a:xfrm>
          <a:custGeom>
            <a:avLst/>
            <a:gdLst/>
            <a:ahLst/>
            <a:cxnLst/>
            <a:rect l="l" t="t" r="r" b="b"/>
            <a:pathLst>
              <a:path w="257175" h="433705">
                <a:moveTo>
                  <a:pt x="26162" y="0"/>
                </a:moveTo>
                <a:lnTo>
                  <a:pt x="242442" y="0"/>
                </a:lnTo>
                <a:lnTo>
                  <a:pt x="244475" y="0"/>
                </a:lnTo>
                <a:lnTo>
                  <a:pt x="246252" y="508"/>
                </a:lnTo>
                <a:lnTo>
                  <a:pt x="247776" y="1650"/>
                </a:lnTo>
                <a:lnTo>
                  <a:pt x="249427" y="2794"/>
                </a:lnTo>
                <a:lnTo>
                  <a:pt x="250698" y="4699"/>
                </a:lnTo>
                <a:lnTo>
                  <a:pt x="251840" y="7493"/>
                </a:lnTo>
                <a:lnTo>
                  <a:pt x="252984" y="10287"/>
                </a:lnTo>
                <a:lnTo>
                  <a:pt x="253746" y="13843"/>
                </a:lnTo>
                <a:lnTo>
                  <a:pt x="254380" y="18161"/>
                </a:lnTo>
                <a:lnTo>
                  <a:pt x="254888" y="22606"/>
                </a:lnTo>
                <a:lnTo>
                  <a:pt x="255142" y="28066"/>
                </a:lnTo>
                <a:lnTo>
                  <a:pt x="255142" y="34798"/>
                </a:lnTo>
                <a:lnTo>
                  <a:pt x="255142" y="41021"/>
                </a:lnTo>
                <a:lnTo>
                  <a:pt x="251840" y="61213"/>
                </a:lnTo>
                <a:lnTo>
                  <a:pt x="250698" y="63881"/>
                </a:lnTo>
                <a:lnTo>
                  <a:pt x="249427" y="65912"/>
                </a:lnTo>
                <a:lnTo>
                  <a:pt x="247776" y="67056"/>
                </a:lnTo>
                <a:lnTo>
                  <a:pt x="246252" y="68325"/>
                </a:lnTo>
                <a:lnTo>
                  <a:pt x="244475" y="68961"/>
                </a:lnTo>
                <a:lnTo>
                  <a:pt x="242442" y="68961"/>
                </a:lnTo>
                <a:lnTo>
                  <a:pt x="87756" y="68961"/>
                </a:lnTo>
                <a:lnTo>
                  <a:pt x="87756" y="174751"/>
                </a:lnTo>
                <a:lnTo>
                  <a:pt x="218693" y="174751"/>
                </a:lnTo>
                <a:lnTo>
                  <a:pt x="220725" y="174751"/>
                </a:lnTo>
                <a:lnTo>
                  <a:pt x="231775" y="202311"/>
                </a:lnTo>
                <a:lnTo>
                  <a:pt x="231775" y="208534"/>
                </a:lnTo>
                <a:lnTo>
                  <a:pt x="231775" y="215011"/>
                </a:lnTo>
                <a:lnTo>
                  <a:pt x="224154" y="240411"/>
                </a:lnTo>
                <a:lnTo>
                  <a:pt x="222503" y="241553"/>
                </a:lnTo>
                <a:lnTo>
                  <a:pt x="220725" y="242062"/>
                </a:lnTo>
                <a:lnTo>
                  <a:pt x="218693" y="242062"/>
                </a:lnTo>
                <a:lnTo>
                  <a:pt x="87756" y="242062"/>
                </a:lnTo>
                <a:lnTo>
                  <a:pt x="87756" y="364236"/>
                </a:lnTo>
                <a:lnTo>
                  <a:pt x="243839" y="364236"/>
                </a:lnTo>
                <a:lnTo>
                  <a:pt x="245745" y="364236"/>
                </a:lnTo>
                <a:lnTo>
                  <a:pt x="253491" y="371983"/>
                </a:lnTo>
                <a:lnTo>
                  <a:pt x="254635" y="374650"/>
                </a:lnTo>
                <a:lnTo>
                  <a:pt x="255397" y="378206"/>
                </a:lnTo>
                <a:lnTo>
                  <a:pt x="256031" y="382524"/>
                </a:lnTo>
                <a:lnTo>
                  <a:pt x="256539" y="386841"/>
                </a:lnTo>
                <a:lnTo>
                  <a:pt x="256793" y="392302"/>
                </a:lnTo>
                <a:lnTo>
                  <a:pt x="256793" y="398779"/>
                </a:lnTo>
                <a:lnTo>
                  <a:pt x="256793" y="405257"/>
                </a:lnTo>
                <a:lnTo>
                  <a:pt x="253491" y="425576"/>
                </a:lnTo>
                <a:lnTo>
                  <a:pt x="252349" y="428244"/>
                </a:lnTo>
                <a:lnTo>
                  <a:pt x="250951" y="430149"/>
                </a:lnTo>
                <a:lnTo>
                  <a:pt x="249300" y="431419"/>
                </a:lnTo>
                <a:lnTo>
                  <a:pt x="247650" y="432688"/>
                </a:lnTo>
                <a:lnTo>
                  <a:pt x="245745" y="433197"/>
                </a:lnTo>
                <a:lnTo>
                  <a:pt x="243839" y="433197"/>
                </a:lnTo>
                <a:lnTo>
                  <a:pt x="26162" y="433197"/>
                </a:lnTo>
                <a:lnTo>
                  <a:pt x="18796" y="433197"/>
                </a:lnTo>
                <a:lnTo>
                  <a:pt x="12573" y="431038"/>
                </a:lnTo>
                <a:lnTo>
                  <a:pt x="7492" y="426720"/>
                </a:lnTo>
                <a:lnTo>
                  <a:pt x="2539" y="422401"/>
                </a:lnTo>
                <a:lnTo>
                  <a:pt x="0" y="415289"/>
                </a:lnTo>
                <a:lnTo>
                  <a:pt x="0" y="405511"/>
                </a:lnTo>
                <a:lnTo>
                  <a:pt x="0" y="27686"/>
                </a:lnTo>
                <a:lnTo>
                  <a:pt x="0" y="17907"/>
                </a:lnTo>
                <a:lnTo>
                  <a:pt x="2539" y="10795"/>
                </a:lnTo>
                <a:lnTo>
                  <a:pt x="7492" y="6476"/>
                </a:lnTo>
                <a:lnTo>
                  <a:pt x="12573" y="2159"/>
                </a:lnTo>
                <a:lnTo>
                  <a:pt x="18796" y="0"/>
                </a:lnTo>
                <a:lnTo>
                  <a:pt x="26162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4082" y="2662301"/>
            <a:ext cx="360045" cy="433705"/>
          </a:xfrm>
          <a:custGeom>
            <a:avLst/>
            <a:gdLst/>
            <a:ahLst/>
            <a:cxnLst/>
            <a:rect l="l" t="t" r="r" b="b"/>
            <a:pathLst>
              <a:path w="360045" h="433705">
                <a:moveTo>
                  <a:pt x="26162" y="0"/>
                </a:moveTo>
                <a:lnTo>
                  <a:pt x="137287" y="0"/>
                </a:lnTo>
                <a:lnTo>
                  <a:pt x="165147" y="835"/>
                </a:lnTo>
                <a:lnTo>
                  <a:pt x="214296" y="7554"/>
                </a:lnTo>
                <a:lnTo>
                  <a:pt x="254970" y="21109"/>
                </a:lnTo>
                <a:lnTo>
                  <a:pt x="288930" y="41215"/>
                </a:lnTo>
                <a:lnTo>
                  <a:pt x="316527" y="67821"/>
                </a:lnTo>
                <a:lnTo>
                  <a:pt x="337569" y="100691"/>
                </a:lnTo>
                <a:lnTo>
                  <a:pt x="351881" y="139890"/>
                </a:lnTo>
                <a:lnTo>
                  <a:pt x="359032" y="185229"/>
                </a:lnTo>
                <a:lnTo>
                  <a:pt x="359918" y="210185"/>
                </a:lnTo>
                <a:lnTo>
                  <a:pt x="358961" y="238924"/>
                </a:lnTo>
                <a:lnTo>
                  <a:pt x="351238" y="289927"/>
                </a:lnTo>
                <a:lnTo>
                  <a:pt x="335778" y="332410"/>
                </a:lnTo>
                <a:lnTo>
                  <a:pt x="313437" y="366994"/>
                </a:lnTo>
                <a:lnTo>
                  <a:pt x="284360" y="393854"/>
                </a:lnTo>
                <a:lnTo>
                  <a:pt x="248927" y="413563"/>
                </a:lnTo>
                <a:lnTo>
                  <a:pt x="207013" y="426231"/>
                </a:lnTo>
                <a:lnTo>
                  <a:pt x="157380" y="432431"/>
                </a:lnTo>
                <a:lnTo>
                  <a:pt x="129540" y="433197"/>
                </a:lnTo>
                <a:lnTo>
                  <a:pt x="26162" y="433197"/>
                </a:lnTo>
                <a:lnTo>
                  <a:pt x="18796" y="433197"/>
                </a:lnTo>
                <a:lnTo>
                  <a:pt x="12573" y="431038"/>
                </a:lnTo>
                <a:lnTo>
                  <a:pt x="7493" y="426720"/>
                </a:lnTo>
                <a:lnTo>
                  <a:pt x="2540" y="422401"/>
                </a:lnTo>
                <a:lnTo>
                  <a:pt x="0" y="415289"/>
                </a:lnTo>
                <a:lnTo>
                  <a:pt x="0" y="405511"/>
                </a:lnTo>
                <a:lnTo>
                  <a:pt x="0" y="27686"/>
                </a:lnTo>
                <a:lnTo>
                  <a:pt x="0" y="17907"/>
                </a:lnTo>
                <a:lnTo>
                  <a:pt x="2540" y="10795"/>
                </a:lnTo>
                <a:lnTo>
                  <a:pt x="7493" y="6476"/>
                </a:lnTo>
                <a:lnTo>
                  <a:pt x="12573" y="2159"/>
                </a:lnTo>
                <a:lnTo>
                  <a:pt x="18796" y="0"/>
                </a:lnTo>
                <a:lnTo>
                  <a:pt x="26162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2338" y="2662301"/>
            <a:ext cx="257175" cy="433705"/>
          </a:xfrm>
          <a:custGeom>
            <a:avLst/>
            <a:gdLst/>
            <a:ahLst/>
            <a:cxnLst/>
            <a:rect l="l" t="t" r="r" b="b"/>
            <a:pathLst>
              <a:path w="257175" h="433705">
                <a:moveTo>
                  <a:pt x="26162" y="0"/>
                </a:moveTo>
                <a:lnTo>
                  <a:pt x="242443" y="0"/>
                </a:lnTo>
                <a:lnTo>
                  <a:pt x="244475" y="0"/>
                </a:lnTo>
                <a:lnTo>
                  <a:pt x="246253" y="508"/>
                </a:lnTo>
                <a:lnTo>
                  <a:pt x="247777" y="1650"/>
                </a:lnTo>
                <a:lnTo>
                  <a:pt x="249428" y="2794"/>
                </a:lnTo>
                <a:lnTo>
                  <a:pt x="250698" y="4699"/>
                </a:lnTo>
                <a:lnTo>
                  <a:pt x="251841" y="7493"/>
                </a:lnTo>
                <a:lnTo>
                  <a:pt x="252984" y="10287"/>
                </a:lnTo>
                <a:lnTo>
                  <a:pt x="253746" y="13843"/>
                </a:lnTo>
                <a:lnTo>
                  <a:pt x="254381" y="18161"/>
                </a:lnTo>
                <a:lnTo>
                  <a:pt x="254888" y="22606"/>
                </a:lnTo>
                <a:lnTo>
                  <a:pt x="255143" y="28066"/>
                </a:lnTo>
                <a:lnTo>
                  <a:pt x="255143" y="34798"/>
                </a:lnTo>
                <a:lnTo>
                  <a:pt x="255143" y="41021"/>
                </a:lnTo>
                <a:lnTo>
                  <a:pt x="251841" y="61213"/>
                </a:lnTo>
                <a:lnTo>
                  <a:pt x="250698" y="63881"/>
                </a:lnTo>
                <a:lnTo>
                  <a:pt x="249428" y="65912"/>
                </a:lnTo>
                <a:lnTo>
                  <a:pt x="247777" y="67056"/>
                </a:lnTo>
                <a:lnTo>
                  <a:pt x="246253" y="68325"/>
                </a:lnTo>
                <a:lnTo>
                  <a:pt x="244475" y="68961"/>
                </a:lnTo>
                <a:lnTo>
                  <a:pt x="242443" y="68961"/>
                </a:lnTo>
                <a:lnTo>
                  <a:pt x="87757" y="68961"/>
                </a:lnTo>
                <a:lnTo>
                  <a:pt x="87757" y="174751"/>
                </a:lnTo>
                <a:lnTo>
                  <a:pt x="218694" y="174751"/>
                </a:lnTo>
                <a:lnTo>
                  <a:pt x="220725" y="174751"/>
                </a:lnTo>
                <a:lnTo>
                  <a:pt x="230886" y="192659"/>
                </a:lnTo>
                <a:lnTo>
                  <a:pt x="231394" y="196976"/>
                </a:lnTo>
                <a:lnTo>
                  <a:pt x="231775" y="202311"/>
                </a:lnTo>
                <a:lnTo>
                  <a:pt x="231775" y="208534"/>
                </a:lnTo>
                <a:lnTo>
                  <a:pt x="231775" y="215011"/>
                </a:lnTo>
                <a:lnTo>
                  <a:pt x="224155" y="240411"/>
                </a:lnTo>
                <a:lnTo>
                  <a:pt x="222504" y="241553"/>
                </a:lnTo>
                <a:lnTo>
                  <a:pt x="220725" y="242062"/>
                </a:lnTo>
                <a:lnTo>
                  <a:pt x="218694" y="242062"/>
                </a:lnTo>
                <a:lnTo>
                  <a:pt x="87757" y="242062"/>
                </a:lnTo>
                <a:lnTo>
                  <a:pt x="87757" y="364236"/>
                </a:lnTo>
                <a:lnTo>
                  <a:pt x="243840" y="364236"/>
                </a:lnTo>
                <a:lnTo>
                  <a:pt x="245744" y="364236"/>
                </a:lnTo>
                <a:lnTo>
                  <a:pt x="253492" y="371983"/>
                </a:lnTo>
                <a:lnTo>
                  <a:pt x="254635" y="374650"/>
                </a:lnTo>
                <a:lnTo>
                  <a:pt x="255397" y="378206"/>
                </a:lnTo>
                <a:lnTo>
                  <a:pt x="256031" y="382524"/>
                </a:lnTo>
                <a:lnTo>
                  <a:pt x="256540" y="386841"/>
                </a:lnTo>
                <a:lnTo>
                  <a:pt x="256794" y="392302"/>
                </a:lnTo>
                <a:lnTo>
                  <a:pt x="256794" y="398779"/>
                </a:lnTo>
                <a:lnTo>
                  <a:pt x="256794" y="405257"/>
                </a:lnTo>
                <a:lnTo>
                  <a:pt x="253492" y="425576"/>
                </a:lnTo>
                <a:lnTo>
                  <a:pt x="252349" y="428244"/>
                </a:lnTo>
                <a:lnTo>
                  <a:pt x="250952" y="430149"/>
                </a:lnTo>
                <a:lnTo>
                  <a:pt x="249300" y="431419"/>
                </a:lnTo>
                <a:lnTo>
                  <a:pt x="247650" y="432688"/>
                </a:lnTo>
                <a:lnTo>
                  <a:pt x="245744" y="433197"/>
                </a:lnTo>
                <a:lnTo>
                  <a:pt x="243840" y="433197"/>
                </a:lnTo>
                <a:lnTo>
                  <a:pt x="26162" y="433197"/>
                </a:lnTo>
                <a:lnTo>
                  <a:pt x="18796" y="433197"/>
                </a:lnTo>
                <a:lnTo>
                  <a:pt x="12573" y="431038"/>
                </a:lnTo>
                <a:lnTo>
                  <a:pt x="7493" y="426720"/>
                </a:lnTo>
                <a:lnTo>
                  <a:pt x="2540" y="422401"/>
                </a:lnTo>
                <a:lnTo>
                  <a:pt x="0" y="415289"/>
                </a:lnTo>
                <a:lnTo>
                  <a:pt x="0" y="405511"/>
                </a:lnTo>
                <a:lnTo>
                  <a:pt x="0" y="27686"/>
                </a:lnTo>
                <a:lnTo>
                  <a:pt x="0" y="17907"/>
                </a:lnTo>
                <a:lnTo>
                  <a:pt x="2540" y="10795"/>
                </a:lnTo>
                <a:lnTo>
                  <a:pt x="7493" y="6476"/>
                </a:lnTo>
                <a:lnTo>
                  <a:pt x="12573" y="2159"/>
                </a:lnTo>
                <a:lnTo>
                  <a:pt x="18796" y="0"/>
                </a:lnTo>
                <a:lnTo>
                  <a:pt x="26162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43095" y="2660904"/>
            <a:ext cx="357505" cy="436880"/>
          </a:xfrm>
          <a:custGeom>
            <a:avLst/>
            <a:gdLst/>
            <a:ahLst/>
            <a:cxnLst/>
            <a:rect l="l" t="t" r="r" b="b"/>
            <a:pathLst>
              <a:path w="357504" h="436880">
                <a:moveTo>
                  <a:pt x="318769" y="0"/>
                </a:moveTo>
                <a:lnTo>
                  <a:pt x="326389" y="0"/>
                </a:lnTo>
                <a:lnTo>
                  <a:pt x="332739" y="254"/>
                </a:lnTo>
                <a:lnTo>
                  <a:pt x="337819" y="888"/>
                </a:lnTo>
                <a:lnTo>
                  <a:pt x="343026" y="1397"/>
                </a:lnTo>
                <a:lnTo>
                  <a:pt x="346963" y="2286"/>
                </a:lnTo>
                <a:lnTo>
                  <a:pt x="349757" y="3683"/>
                </a:lnTo>
                <a:lnTo>
                  <a:pt x="352551" y="5080"/>
                </a:lnTo>
                <a:lnTo>
                  <a:pt x="354456" y="6604"/>
                </a:lnTo>
                <a:lnTo>
                  <a:pt x="355600" y="8382"/>
                </a:lnTo>
                <a:lnTo>
                  <a:pt x="356742" y="10160"/>
                </a:lnTo>
                <a:lnTo>
                  <a:pt x="357250" y="12192"/>
                </a:lnTo>
                <a:lnTo>
                  <a:pt x="357250" y="14350"/>
                </a:lnTo>
                <a:lnTo>
                  <a:pt x="357250" y="403860"/>
                </a:lnTo>
                <a:lnTo>
                  <a:pt x="357250" y="408940"/>
                </a:lnTo>
                <a:lnTo>
                  <a:pt x="356362" y="413512"/>
                </a:lnTo>
                <a:lnTo>
                  <a:pt x="354583" y="417575"/>
                </a:lnTo>
                <a:lnTo>
                  <a:pt x="352805" y="421640"/>
                </a:lnTo>
                <a:lnTo>
                  <a:pt x="336676" y="433450"/>
                </a:lnTo>
                <a:lnTo>
                  <a:pt x="332613" y="434721"/>
                </a:lnTo>
                <a:lnTo>
                  <a:pt x="328421" y="435356"/>
                </a:lnTo>
                <a:lnTo>
                  <a:pt x="324103" y="435356"/>
                </a:lnTo>
                <a:lnTo>
                  <a:pt x="286638" y="435356"/>
                </a:lnTo>
                <a:lnTo>
                  <a:pt x="278891" y="435356"/>
                </a:lnTo>
                <a:lnTo>
                  <a:pt x="272033" y="434594"/>
                </a:lnTo>
                <a:lnTo>
                  <a:pt x="266445" y="432943"/>
                </a:lnTo>
                <a:lnTo>
                  <a:pt x="260730" y="431419"/>
                </a:lnTo>
                <a:lnTo>
                  <a:pt x="255396" y="428625"/>
                </a:lnTo>
                <a:lnTo>
                  <a:pt x="250697" y="424434"/>
                </a:lnTo>
                <a:lnTo>
                  <a:pt x="245871" y="420370"/>
                </a:lnTo>
                <a:lnTo>
                  <a:pt x="221741" y="380365"/>
                </a:lnTo>
                <a:lnTo>
                  <a:pt x="113918" y="177800"/>
                </a:lnTo>
                <a:lnTo>
                  <a:pt x="94741" y="138811"/>
                </a:lnTo>
                <a:lnTo>
                  <a:pt x="77342" y="98171"/>
                </a:lnTo>
                <a:lnTo>
                  <a:pt x="76707" y="98171"/>
                </a:lnTo>
                <a:lnTo>
                  <a:pt x="78739" y="146176"/>
                </a:lnTo>
                <a:lnTo>
                  <a:pt x="79375" y="195580"/>
                </a:lnTo>
                <a:lnTo>
                  <a:pt x="79375" y="422275"/>
                </a:lnTo>
                <a:lnTo>
                  <a:pt x="79375" y="424561"/>
                </a:lnTo>
                <a:lnTo>
                  <a:pt x="78739" y="426466"/>
                </a:lnTo>
                <a:lnTo>
                  <a:pt x="77469" y="428244"/>
                </a:lnTo>
                <a:lnTo>
                  <a:pt x="76326" y="430022"/>
                </a:lnTo>
                <a:lnTo>
                  <a:pt x="74167" y="431546"/>
                </a:lnTo>
                <a:lnTo>
                  <a:pt x="71119" y="432816"/>
                </a:lnTo>
                <a:lnTo>
                  <a:pt x="68199" y="434086"/>
                </a:lnTo>
                <a:lnTo>
                  <a:pt x="64134" y="434975"/>
                </a:lnTo>
                <a:lnTo>
                  <a:pt x="58927" y="435610"/>
                </a:lnTo>
                <a:lnTo>
                  <a:pt x="53847" y="436372"/>
                </a:lnTo>
                <a:lnTo>
                  <a:pt x="47243" y="436625"/>
                </a:lnTo>
                <a:lnTo>
                  <a:pt x="39242" y="436625"/>
                </a:lnTo>
                <a:lnTo>
                  <a:pt x="31368" y="436625"/>
                </a:lnTo>
                <a:lnTo>
                  <a:pt x="24891" y="436372"/>
                </a:lnTo>
                <a:lnTo>
                  <a:pt x="19812" y="435610"/>
                </a:lnTo>
                <a:lnTo>
                  <a:pt x="14604" y="434975"/>
                </a:lnTo>
                <a:lnTo>
                  <a:pt x="1650" y="428244"/>
                </a:lnTo>
                <a:lnTo>
                  <a:pt x="507" y="426466"/>
                </a:lnTo>
                <a:lnTo>
                  <a:pt x="0" y="424561"/>
                </a:lnTo>
                <a:lnTo>
                  <a:pt x="0" y="422275"/>
                </a:lnTo>
                <a:lnTo>
                  <a:pt x="0" y="32766"/>
                </a:lnTo>
                <a:lnTo>
                  <a:pt x="0" y="22351"/>
                </a:lnTo>
                <a:lnTo>
                  <a:pt x="3047" y="14478"/>
                </a:lnTo>
                <a:lnTo>
                  <a:pt x="9270" y="9271"/>
                </a:lnTo>
                <a:lnTo>
                  <a:pt x="15366" y="3937"/>
                </a:lnTo>
                <a:lnTo>
                  <a:pt x="22859" y="1397"/>
                </a:lnTo>
                <a:lnTo>
                  <a:pt x="31876" y="1397"/>
                </a:lnTo>
                <a:lnTo>
                  <a:pt x="78993" y="1397"/>
                </a:lnTo>
                <a:lnTo>
                  <a:pt x="87502" y="1397"/>
                </a:lnTo>
                <a:lnTo>
                  <a:pt x="94614" y="2032"/>
                </a:lnTo>
                <a:lnTo>
                  <a:pt x="100456" y="3556"/>
                </a:lnTo>
                <a:lnTo>
                  <a:pt x="106299" y="4953"/>
                </a:lnTo>
                <a:lnTo>
                  <a:pt x="128904" y="24637"/>
                </a:lnTo>
                <a:lnTo>
                  <a:pt x="132968" y="30480"/>
                </a:lnTo>
                <a:lnTo>
                  <a:pt x="137032" y="37846"/>
                </a:lnTo>
                <a:lnTo>
                  <a:pt x="141350" y="46609"/>
                </a:lnTo>
                <a:lnTo>
                  <a:pt x="225678" y="204978"/>
                </a:lnTo>
                <a:lnTo>
                  <a:pt x="229371" y="212117"/>
                </a:lnTo>
                <a:lnTo>
                  <a:pt x="233029" y="219233"/>
                </a:lnTo>
                <a:lnTo>
                  <a:pt x="236662" y="226302"/>
                </a:lnTo>
                <a:lnTo>
                  <a:pt x="240283" y="233299"/>
                </a:lnTo>
                <a:lnTo>
                  <a:pt x="243857" y="240178"/>
                </a:lnTo>
                <a:lnTo>
                  <a:pt x="247348" y="247094"/>
                </a:lnTo>
                <a:lnTo>
                  <a:pt x="250767" y="254033"/>
                </a:lnTo>
                <a:lnTo>
                  <a:pt x="254126" y="260985"/>
                </a:lnTo>
                <a:lnTo>
                  <a:pt x="257456" y="267912"/>
                </a:lnTo>
                <a:lnTo>
                  <a:pt x="260762" y="274780"/>
                </a:lnTo>
                <a:lnTo>
                  <a:pt x="279653" y="315087"/>
                </a:lnTo>
                <a:lnTo>
                  <a:pt x="279907" y="315087"/>
                </a:lnTo>
                <a:lnTo>
                  <a:pt x="278383" y="266192"/>
                </a:lnTo>
                <a:lnTo>
                  <a:pt x="278002" y="217678"/>
                </a:lnTo>
                <a:lnTo>
                  <a:pt x="278002" y="14350"/>
                </a:lnTo>
                <a:lnTo>
                  <a:pt x="278002" y="12192"/>
                </a:lnTo>
                <a:lnTo>
                  <a:pt x="286638" y="3683"/>
                </a:lnTo>
                <a:lnTo>
                  <a:pt x="289813" y="2286"/>
                </a:lnTo>
                <a:lnTo>
                  <a:pt x="293877" y="1397"/>
                </a:lnTo>
                <a:lnTo>
                  <a:pt x="299084" y="888"/>
                </a:lnTo>
                <a:lnTo>
                  <a:pt x="304164" y="254"/>
                </a:lnTo>
                <a:lnTo>
                  <a:pt x="310768" y="0"/>
                </a:lnTo>
                <a:lnTo>
                  <a:pt x="318769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3221" y="2660269"/>
            <a:ext cx="354330" cy="443230"/>
          </a:xfrm>
          <a:custGeom>
            <a:avLst/>
            <a:gdLst/>
            <a:ahLst/>
            <a:cxnLst/>
            <a:rect l="l" t="t" r="r" b="b"/>
            <a:pathLst>
              <a:path w="354329" h="443230">
                <a:moveTo>
                  <a:pt x="44196" y="0"/>
                </a:moveTo>
                <a:lnTo>
                  <a:pt x="52704" y="0"/>
                </a:lnTo>
                <a:lnTo>
                  <a:pt x="59817" y="253"/>
                </a:lnTo>
                <a:lnTo>
                  <a:pt x="65404" y="1015"/>
                </a:lnTo>
                <a:lnTo>
                  <a:pt x="70866" y="1650"/>
                </a:lnTo>
                <a:lnTo>
                  <a:pt x="88137" y="11810"/>
                </a:lnTo>
                <a:lnTo>
                  <a:pt x="88137" y="14096"/>
                </a:lnTo>
                <a:lnTo>
                  <a:pt x="88137" y="269875"/>
                </a:lnTo>
                <a:lnTo>
                  <a:pt x="94487" y="314578"/>
                </a:lnTo>
                <a:lnTo>
                  <a:pt x="118989" y="351684"/>
                </a:lnTo>
                <a:lnTo>
                  <a:pt x="158750" y="369125"/>
                </a:lnTo>
                <a:lnTo>
                  <a:pt x="178180" y="370713"/>
                </a:lnTo>
                <a:lnTo>
                  <a:pt x="188299" y="370310"/>
                </a:lnTo>
                <a:lnTo>
                  <a:pt x="230536" y="356457"/>
                </a:lnTo>
                <a:lnTo>
                  <a:pt x="257331" y="324191"/>
                </a:lnTo>
                <a:lnTo>
                  <a:pt x="266571" y="286002"/>
                </a:lnTo>
                <a:lnTo>
                  <a:pt x="266953" y="274954"/>
                </a:lnTo>
                <a:lnTo>
                  <a:pt x="266953" y="14096"/>
                </a:lnTo>
                <a:lnTo>
                  <a:pt x="266953" y="11810"/>
                </a:lnTo>
                <a:lnTo>
                  <a:pt x="267588" y="9778"/>
                </a:lnTo>
                <a:lnTo>
                  <a:pt x="268985" y="8000"/>
                </a:lnTo>
                <a:lnTo>
                  <a:pt x="270255" y="6222"/>
                </a:lnTo>
                <a:lnTo>
                  <a:pt x="289559" y="1015"/>
                </a:lnTo>
                <a:lnTo>
                  <a:pt x="295275" y="253"/>
                </a:lnTo>
                <a:lnTo>
                  <a:pt x="302259" y="0"/>
                </a:lnTo>
                <a:lnTo>
                  <a:pt x="310769" y="0"/>
                </a:lnTo>
                <a:lnTo>
                  <a:pt x="319277" y="0"/>
                </a:lnTo>
                <a:lnTo>
                  <a:pt x="326262" y="253"/>
                </a:lnTo>
                <a:lnTo>
                  <a:pt x="331724" y="1015"/>
                </a:lnTo>
                <a:lnTo>
                  <a:pt x="337184" y="1650"/>
                </a:lnTo>
                <a:lnTo>
                  <a:pt x="341629" y="2539"/>
                </a:lnTo>
                <a:lnTo>
                  <a:pt x="344931" y="3682"/>
                </a:lnTo>
                <a:lnTo>
                  <a:pt x="348360" y="4825"/>
                </a:lnTo>
                <a:lnTo>
                  <a:pt x="350647" y="6222"/>
                </a:lnTo>
                <a:lnTo>
                  <a:pt x="352044" y="8000"/>
                </a:lnTo>
                <a:lnTo>
                  <a:pt x="353313" y="9778"/>
                </a:lnTo>
                <a:lnTo>
                  <a:pt x="353949" y="11810"/>
                </a:lnTo>
                <a:lnTo>
                  <a:pt x="353949" y="14096"/>
                </a:lnTo>
                <a:lnTo>
                  <a:pt x="353949" y="273938"/>
                </a:lnTo>
                <a:lnTo>
                  <a:pt x="347412" y="328945"/>
                </a:lnTo>
                <a:lnTo>
                  <a:pt x="327818" y="374221"/>
                </a:lnTo>
                <a:lnTo>
                  <a:pt x="295753" y="408685"/>
                </a:lnTo>
                <a:lnTo>
                  <a:pt x="251586" y="431545"/>
                </a:lnTo>
                <a:lnTo>
                  <a:pt x="195669" y="442261"/>
                </a:lnTo>
                <a:lnTo>
                  <a:pt x="174498" y="442975"/>
                </a:lnTo>
                <a:lnTo>
                  <a:pt x="154618" y="442335"/>
                </a:lnTo>
                <a:lnTo>
                  <a:pt x="101219" y="432815"/>
                </a:lnTo>
                <a:lnTo>
                  <a:pt x="58088" y="411545"/>
                </a:lnTo>
                <a:lnTo>
                  <a:pt x="26416" y="378491"/>
                </a:lnTo>
                <a:lnTo>
                  <a:pt x="6750" y="333914"/>
                </a:lnTo>
                <a:lnTo>
                  <a:pt x="0" y="277621"/>
                </a:lnTo>
                <a:lnTo>
                  <a:pt x="0" y="14096"/>
                </a:lnTo>
                <a:lnTo>
                  <a:pt x="0" y="11810"/>
                </a:lnTo>
                <a:lnTo>
                  <a:pt x="22859" y="1015"/>
                </a:lnTo>
                <a:lnTo>
                  <a:pt x="28448" y="253"/>
                </a:lnTo>
                <a:lnTo>
                  <a:pt x="35559" y="0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29807" y="2660269"/>
            <a:ext cx="88900" cy="437515"/>
          </a:xfrm>
          <a:custGeom>
            <a:avLst/>
            <a:gdLst/>
            <a:ahLst/>
            <a:cxnLst/>
            <a:rect l="l" t="t" r="r" b="b"/>
            <a:pathLst>
              <a:path w="88900" h="437514">
                <a:moveTo>
                  <a:pt x="44195" y="0"/>
                </a:moveTo>
                <a:lnTo>
                  <a:pt x="52958" y="0"/>
                </a:lnTo>
                <a:lnTo>
                  <a:pt x="60070" y="253"/>
                </a:lnTo>
                <a:lnTo>
                  <a:pt x="65658" y="1015"/>
                </a:lnTo>
                <a:lnTo>
                  <a:pt x="71246" y="1650"/>
                </a:lnTo>
                <a:lnTo>
                  <a:pt x="75691" y="2539"/>
                </a:lnTo>
                <a:lnTo>
                  <a:pt x="78993" y="3682"/>
                </a:lnTo>
                <a:lnTo>
                  <a:pt x="82422" y="4825"/>
                </a:lnTo>
                <a:lnTo>
                  <a:pt x="84835" y="6222"/>
                </a:lnTo>
                <a:lnTo>
                  <a:pt x="86232" y="8000"/>
                </a:lnTo>
                <a:lnTo>
                  <a:pt x="87629" y="9778"/>
                </a:lnTo>
                <a:lnTo>
                  <a:pt x="88391" y="11810"/>
                </a:lnTo>
                <a:lnTo>
                  <a:pt x="88391" y="14096"/>
                </a:lnTo>
                <a:lnTo>
                  <a:pt x="88391" y="423290"/>
                </a:lnTo>
                <a:lnTo>
                  <a:pt x="88391" y="425450"/>
                </a:lnTo>
                <a:lnTo>
                  <a:pt x="87629" y="427481"/>
                </a:lnTo>
                <a:lnTo>
                  <a:pt x="86232" y="429259"/>
                </a:lnTo>
                <a:lnTo>
                  <a:pt x="84835" y="431038"/>
                </a:lnTo>
                <a:lnTo>
                  <a:pt x="82422" y="432561"/>
                </a:lnTo>
                <a:lnTo>
                  <a:pt x="78993" y="433577"/>
                </a:lnTo>
                <a:lnTo>
                  <a:pt x="75691" y="434720"/>
                </a:lnTo>
                <a:lnTo>
                  <a:pt x="71246" y="435609"/>
                </a:lnTo>
                <a:lnTo>
                  <a:pt x="65658" y="436244"/>
                </a:lnTo>
                <a:lnTo>
                  <a:pt x="60070" y="437006"/>
                </a:lnTo>
                <a:lnTo>
                  <a:pt x="52958" y="437260"/>
                </a:lnTo>
                <a:lnTo>
                  <a:pt x="44195" y="437260"/>
                </a:lnTo>
                <a:lnTo>
                  <a:pt x="35687" y="437260"/>
                </a:lnTo>
                <a:lnTo>
                  <a:pt x="28575" y="437006"/>
                </a:lnTo>
                <a:lnTo>
                  <a:pt x="22987" y="436244"/>
                </a:lnTo>
                <a:lnTo>
                  <a:pt x="17271" y="435609"/>
                </a:lnTo>
                <a:lnTo>
                  <a:pt x="12700" y="434720"/>
                </a:lnTo>
                <a:lnTo>
                  <a:pt x="9397" y="433577"/>
                </a:lnTo>
                <a:lnTo>
                  <a:pt x="5968" y="432561"/>
                </a:lnTo>
                <a:lnTo>
                  <a:pt x="3682" y="431038"/>
                </a:lnTo>
                <a:lnTo>
                  <a:pt x="2158" y="429259"/>
                </a:lnTo>
                <a:lnTo>
                  <a:pt x="762" y="427481"/>
                </a:lnTo>
                <a:lnTo>
                  <a:pt x="0" y="425450"/>
                </a:lnTo>
                <a:lnTo>
                  <a:pt x="0" y="423290"/>
                </a:lnTo>
                <a:lnTo>
                  <a:pt x="0" y="14096"/>
                </a:lnTo>
                <a:lnTo>
                  <a:pt x="0" y="11810"/>
                </a:lnTo>
                <a:lnTo>
                  <a:pt x="762" y="9778"/>
                </a:lnTo>
                <a:lnTo>
                  <a:pt x="23113" y="1015"/>
                </a:lnTo>
                <a:lnTo>
                  <a:pt x="28701" y="253"/>
                </a:lnTo>
                <a:lnTo>
                  <a:pt x="35687" y="0"/>
                </a:lnTo>
                <a:lnTo>
                  <a:pt x="44195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04966" y="2660269"/>
            <a:ext cx="238125" cy="435609"/>
          </a:xfrm>
          <a:custGeom>
            <a:avLst/>
            <a:gdLst/>
            <a:ahLst/>
            <a:cxnLst/>
            <a:rect l="l" t="t" r="r" b="b"/>
            <a:pathLst>
              <a:path w="238125" h="435610">
                <a:moveTo>
                  <a:pt x="44196" y="0"/>
                </a:moveTo>
                <a:lnTo>
                  <a:pt x="52959" y="0"/>
                </a:lnTo>
                <a:lnTo>
                  <a:pt x="60071" y="253"/>
                </a:lnTo>
                <a:lnTo>
                  <a:pt x="65659" y="1015"/>
                </a:lnTo>
                <a:lnTo>
                  <a:pt x="71247" y="1650"/>
                </a:lnTo>
                <a:lnTo>
                  <a:pt x="75692" y="2539"/>
                </a:lnTo>
                <a:lnTo>
                  <a:pt x="78994" y="3682"/>
                </a:lnTo>
                <a:lnTo>
                  <a:pt x="82423" y="4825"/>
                </a:lnTo>
                <a:lnTo>
                  <a:pt x="84836" y="6222"/>
                </a:lnTo>
                <a:lnTo>
                  <a:pt x="86233" y="8000"/>
                </a:lnTo>
                <a:lnTo>
                  <a:pt x="87630" y="9778"/>
                </a:lnTo>
                <a:lnTo>
                  <a:pt x="88392" y="11810"/>
                </a:lnTo>
                <a:lnTo>
                  <a:pt x="88392" y="14096"/>
                </a:lnTo>
                <a:lnTo>
                  <a:pt x="88392" y="362584"/>
                </a:lnTo>
                <a:lnTo>
                  <a:pt x="224662" y="362584"/>
                </a:lnTo>
                <a:lnTo>
                  <a:pt x="226949" y="362584"/>
                </a:lnTo>
                <a:lnTo>
                  <a:pt x="228854" y="363219"/>
                </a:lnTo>
                <a:lnTo>
                  <a:pt x="230505" y="364489"/>
                </a:lnTo>
                <a:lnTo>
                  <a:pt x="232283" y="365759"/>
                </a:lnTo>
                <a:lnTo>
                  <a:pt x="233680" y="367664"/>
                </a:lnTo>
                <a:lnTo>
                  <a:pt x="234696" y="370458"/>
                </a:lnTo>
                <a:lnTo>
                  <a:pt x="235838" y="373252"/>
                </a:lnTo>
                <a:lnTo>
                  <a:pt x="236728" y="376935"/>
                </a:lnTo>
                <a:lnTo>
                  <a:pt x="237236" y="381507"/>
                </a:lnTo>
                <a:lnTo>
                  <a:pt x="237871" y="386079"/>
                </a:lnTo>
                <a:lnTo>
                  <a:pt x="238125" y="391794"/>
                </a:lnTo>
                <a:lnTo>
                  <a:pt x="238125" y="398398"/>
                </a:lnTo>
                <a:lnTo>
                  <a:pt x="238125" y="405129"/>
                </a:lnTo>
                <a:lnTo>
                  <a:pt x="237871" y="410844"/>
                </a:lnTo>
                <a:lnTo>
                  <a:pt x="237236" y="415416"/>
                </a:lnTo>
                <a:lnTo>
                  <a:pt x="236728" y="419988"/>
                </a:lnTo>
                <a:lnTo>
                  <a:pt x="235838" y="423798"/>
                </a:lnTo>
                <a:lnTo>
                  <a:pt x="234696" y="426719"/>
                </a:lnTo>
                <a:lnTo>
                  <a:pt x="233680" y="429767"/>
                </a:lnTo>
                <a:lnTo>
                  <a:pt x="232283" y="431926"/>
                </a:lnTo>
                <a:lnTo>
                  <a:pt x="230505" y="433323"/>
                </a:lnTo>
                <a:lnTo>
                  <a:pt x="228854" y="434593"/>
                </a:lnTo>
                <a:lnTo>
                  <a:pt x="226949" y="435228"/>
                </a:lnTo>
                <a:lnTo>
                  <a:pt x="224662" y="435228"/>
                </a:lnTo>
                <a:lnTo>
                  <a:pt x="26162" y="435228"/>
                </a:lnTo>
                <a:lnTo>
                  <a:pt x="18796" y="435228"/>
                </a:lnTo>
                <a:lnTo>
                  <a:pt x="12573" y="433069"/>
                </a:lnTo>
                <a:lnTo>
                  <a:pt x="7493" y="428751"/>
                </a:lnTo>
                <a:lnTo>
                  <a:pt x="2540" y="424433"/>
                </a:lnTo>
                <a:lnTo>
                  <a:pt x="0" y="417321"/>
                </a:lnTo>
                <a:lnTo>
                  <a:pt x="0" y="407542"/>
                </a:lnTo>
                <a:lnTo>
                  <a:pt x="0" y="14096"/>
                </a:lnTo>
                <a:lnTo>
                  <a:pt x="0" y="11810"/>
                </a:lnTo>
                <a:lnTo>
                  <a:pt x="762" y="9778"/>
                </a:lnTo>
                <a:lnTo>
                  <a:pt x="2159" y="8000"/>
                </a:lnTo>
                <a:lnTo>
                  <a:pt x="3683" y="6222"/>
                </a:lnTo>
                <a:lnTo>
                  <a:pt x="5969" y="4825"/>
                </a:lnTo>
                <a:lnTo>
                  <a:pt x="9398" y="3682"/>
                </a:lnTo>
                <a:lnTo>
                  <a:pt x="12700" y="2539"/>
                </a:lnTo>
                <a:lnTo>
                  <a:pt x="17272" y="1650"/>
                </a:lnTo>
                <a:lnTo>
                  <a:pt x="22987" y="1015"/>
                </a:lnTo>
                <a:lnTo>
                  <a:pt x="28575" y="253"/>
                </a:lnTo>
                <a:lnTo>
                  <a:pt x="35687" y="0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93817" y="2660269"/>
            <a:ext cx="354330" cy="443230"/>
          </a:xfrm>
          <a:custGeom>
            <a:avLst/>
            <a:gdLst/>
            <a:ahLst/>
            <a:cxnLst/>
            <a:rect l="l" t="t" r="r" b="b"/>
            <a:pathLst>
              <a:path w="354329" h="443230">
                <a:moveTo>
                  <a:pt x="44196" y="0"/>
                </a:moveTo>
                <a:lnTo>
                  <a:pt x="52705" y="0"/>
                </a:lnTo>
                <a:lnTo>
                  <a:pt x="59817" y="253"/>
                </a:lnTo>
                <a:lnTo>
                  <a:pt x="65405" y="1015"/>
                </a:lnTo>
                <a:lnTo>
                  <a:pt x="70866" y="1650"/>
                </a:lnTo>
                <a:lnTo>
                  <a:pt x="88137" y="11810"/>
                </a:lnTo>
                <a:lnTo>
                  <a:pt x="88137" y="14096"/>
                </a:lnTo>
                <a:lnTo>
                  <a:pt x="88137" y="269875"/>
                </a:lnTo>
                <a:lnTo>
                  <a:pt x="94487" y="314578"/>
                </a:lnTo>
                <a:lnTo>
                  <a:pt x="118989" y="351684"/>
                </a:lnTo>
                <a:lnTo>
                  <a:pt x="158750" y="369125"/>
                </a:lnTo>
                <a:lnTo>
                  <a:pt x="178181" y="370713"/>
                </a:lnTo>
                <a:lnTo>
                  <a:pt x="188299" y="370310"/>
                </a:lnTo>
                <a:lnTo>
                  <a:pt x="230536" y="356457"/>
                </a:lnTo>
                <a:lnTo>
                  <a:pt x="257331" y="324191"/>
                </a:lnTo>
                <a:lnTo>
                  <a:pt x="266571" y="286002"/>
                </a:lnTo>
                <a:lnTo>
                  <a:pt x="266954" y="274954"/>
                </a:lnTo>
                <a:lnTo>
                  <a:pt x="266954" y="14096"/>
                </a:lnTo>
                <a:lnTo>
                  <a:pt x="266954" y="11810"/>
                </a:lnTo>
                <a:lnTo>
                  <a:pt x="267589" y="9778"/>
                </a:lnTo>
                <a:lnTo>
                  <a:pt x="268986" y="8000"/>
                </a:lnTo>
                <a:lnTo>
                  <a:pt x="270256" y="6222"/>
                </a:lnTo>
                <a:lnTo>
                  <a:pt x="289560" y="1015"/>
                </a:lnTo>
                <a:lnTo>
                  <a:pt x="295275" y="253"/>
                </a:lnTo>
                <a:lnTo>
                  <a:pt x="302260" y="0"/>
                </a:lnTo>
                <a:lnTo>
                  <a:pt x="310769" y="0"/>
                </a:lnTo>
                <a:lnTo>
                  <a:pt x="319278" y="0"/>
                </a:lnTo>
                <a:lnTo>
                  <a:pt x="326263" y="253"/>
                </a:lnTo>
                <a:lnTo>
                  <a:pt x="331724" y="1015"/>
                </a:lnTo>
                <a:lnTo>
                  <a:pt x="337185" y="1650"/>
                </a:lnTo>
                <a:lnTo>
                  <a:pt x="341630" y="2539"/>
                </a:lnTo>
                <a:lnTo>
                  <a:pt x="344932" y="3682"/>
                </a:lnTo>
                <a:lnTo>
                  <a:pt x="348361" y="4825"/>
                </a:lnTo>
                <a:lnTo>
                  <a:pt x="350647" y="6222"/>
                </a:lnTo>
                <a:lnTo>
                  <a:pt x="352044" y="8000"/>
                </a:lnTo>
                <a:lnTo>
                  <a:pt x="353314" y="9778"/>
                </a:lnTo>
                <a:lnTo>
                  <a:pt x="353949" y="11810"/>
                </a:lnTo>
                <a:lnTo>
                  <a:pt x="353949" y="14096"/>
                </a:lnTo>
                <a:lnTo>
                  <a:pt x="353949" y="273938"/>
                </a:lnTo>
                <a:lnTo>
                  <a:pt x="347412" y="328945"/>
                </a:lnTo>
                <a:lnTo>
                  <a:pt x="327818" y="374221"/>
                </a:lnTo>
                <a:lnTo>
                  <a:pt x="295753" y="408685"/>
                </a:lnTo>
                <a:lnTo>
                  <a:pt x="251587" y="431545"/>
                </a:lnTo>
                <a:lnTo>
                  <a:pt x="195669" y="442261"/>
                </a:lnTo>
                <a:lnTo>
                  <a:pt x="174498" y="442975"/>
                </a:lnTo>
                <a:lnTo>
                  <a:pt x="154618" y="442335"/>
                </a:lnTo>
                <a:lnTo>
                  <a:pt x="101219" y="432815"/>
                </a:lnTo>
                <a:lnTo>
                  <a:pt x="58088" y="411545"/>
                </a:lnTo>
                <a:lnTo>
                  <a:pt x="26416" y="378491"/>
                </a:lnTo>
                <a:lnTo>
                  <a:pt x="6750" y="333914"/>
                </a:lnTo>
                <a:lnTo>
                  <a:pt x="0" y="277621"/>
                </a:lnTo>
                <a:lnTo>
                  <a:pt x="0" y="14096"/>
                </a:lnTo>
                <a:lnTo>
                  <a:pt x="0" y="11810"/>
                </a:lnTo>
                <a:lnTo>
                  <a:pt x="22860" y="1015"/>
                </a:lnTo>
                <a:lnTo>
                  <a:pt x="28448" y="253"/>
                </a:lnTo>
                <a:lnTo>
                  <a:pt x="35560" y="0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21202" y="2660269"/>
            <a:ext cx="88900" cy="437515"/>
          </a:xfrm>
          <a:custGeom>
            <a:avLst/>
            <a:gdLst/>
            <a:ahLst/>
            <a:cxnLst/>
            <a:rect l="l" t="t" r="r" b="b"/>
            <a:pathLst>
              <a:path w="88900" h="437514">
                <a:moveTo>
                  <a:pt x="44196" y="0"/>
                </a:moveTo>
                <a:lnTo>
                  <a:pt x="52959" y="0"/>
                </a:lnTo>
                <a:lnTo>
                  <a:pt x="60071" y="253"/>
                </a:lnTo>
                <a:lnTo>
                  <a:pt x="65659" y="1015"/>
                </a:lnTo>
                <a:lnTo>
                  <a:pt x="71247" y="1650"/>
                </a:lnTo>
                <a:lnTo>
                  <a:pt x="75692" y="2539"/>
                </a:lnTo>
                <a:lnTo>
                  <a:pt x="78994" y="3682"/>
                </a:lnTo>
                <a:lnTo>
                  <a:pt x="82423" y="4825"/>
                </a:lnTo>
                <a:lnTo>
                  <a:pt x="84836" y="6222"/>
                </a:lnTo>
                <a:lnTo>
                  <a:pt x="86233" y="8000"/>
                </a:lnTo>
                <a:lnTo>
                  <a:pt x="87630" y="9778"/>
                </a:lnTo>
                <a:lnTo>
                  <a:pt x="88392" y="11810"/>
                </a:lnTo>
                <a:lnTo>
                  <a:pt x="88392" y="14096"/>
                </a:lnTo>
                <a:lnTo>
                  <a:pt x="88392" y="423290"/>
                </a:lnTo>
                <a:lnTo>
                  <a:pt x="88392" y="425450"/>
                </a:lnTo>
                <a:lnTo>
                  <a:pt x="87630" y="427481"/>
                </a:lnTo>
                <a:lnTo>
                  <a:pt x="86233" y="429259"/>
                </a:lnTo>
                <a:lnTo>
                  <a:pt x="84836" y="431038"/>
                </a:lnTo>
                <a:lnTo>
                  <a:pt x="82423" y="432561"/>
                </a:lnTo>
                <a:lnTo>
                  <a:pt x="78994" y="433577"/>
                </a:lnTo>
                <a:lnTo>
                  <a:pt x="75692" y="434720"/>
                </a:lnTo>
                <a:lnTo>
                  <a:pt x="71247" y="435609"/>
                </a:lnTo>
                <a:lnTo>
                  <a:pt x="65659" y="436244"/>
                </a:lnTo>
                <a:lnTo>
                  <a:pt x="60071" y="437006"/>
                </a:lnTo>
                <a:lnTo>
                  <a:pt x="52959" y="437260"/>
                </a:lnTo>
                <a:lnTo>
                  <a:pt x="44196" y="437260"/>
                </a:lnTo>
                <a:lnTo>
                  <a:pt x="35687" y="437260"/>
                </a:lnTo>
                <a:lnTo>
                  <a:pt x="28575" y="437006"/>
                </a:lnTo>
                <a:lnTo>
                  <a:pt x="22987" y="436244"/>
                </a:lnTo>
                <a:lnTo>
                  <a:pt x="17272" y="435609"/>
                </a:lnTo>
                <a:lnTo>
                  <a:pt x="12700" y="434720"/>
                </a:lnTo>
                <a:lnTo>
                  <a:pt x="9398" y="433577"/>
                </a:lnTo>
                <a:lnTo>
                  <a:pt x="5969" y="432561"/>
                </a:lnTo>
                <a:lnTo>
                  <a:pt x="3683" y="431038"/>
                </a:lnTo>
                <a:lnTo>
                  <a:pt x="2159" y="429259"/>
                </a:lnTo>
                <a:lnTo>
                  <a:pt x="762" y="427481"/>
                </a:lnTo>
                <a:lnTo>
                  <a:pt x="0" y="425450"/>
                </a:lnTo>
                <a:lnTo>
                  <a:pt x="0" y="423290"/>
                </a:lnTo>
                <a:lnTo>
                  <a:pt x="0" y="14096"/>
                </a:lnTo>
                <a:lnTo>
                  <a:pt x="0" y="11810"/>
                </a:lnTo>
                <a:lnTo>
                  <a:pt x="762" y="9778"/>
                </a:lnTo>
                <a:lnTo>
                  <a:pt x="23114" y="1015"/>
                </a:lnTo>
                <a:lnTo>
                  <a:pt x="28702" y="253"/>
                </a:lnTo>
                <a:lnTo>
                  <a:pt x="35687" y="0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10942" y="2660269"/>
            <a:ext cx="400050" cy="437515"/>
          </a:xfrm>
          <a:custGeom>
            <a:avLst/>
            <a:gdLst/>
            <a:ahLst/>
            <a:cxnLst/>
            <a:rect l="l" t="t" r="r" b="b"/>
            <a:pathLst>
              <a:path w="400050" h="437514">
                <a:moveTo>
                  <a:pt x="196214" y="0"/>
                </a:moveTo>
                <a:lnTo>
                  <a:pt x="205545" y="25"/>
                </a:lnTo>
                <a:lnTo>
                  <a:pt x="213899" y="111"/>
                </a:lnTo>
                <a:lnTo>
                  <a:pt x="221253" y="267"/>
                </a:lnTo>
                <a:lnTo>
                  <a:pt x="227583" y="507"/>
                </a:lnTo>
                <a:lnTo>
                  <a:pt x="235457" y="761"/>
                </a:lnTo>
                <a:lnTo>
                  <a:pt x="255269" y="8381"/>
                </a:lnTo>
                <a:lnTo>
                  <a:pt x="257175" y="10794"/>
                </a:lnTo>
                <a:lnTo>
                  <a:pt x="258825" y="14096"/>
                </a:lnTo>
                <a:lnTo>
                  <a:pt x="260095" y="18414"/>
                </a:lnTo>
                <a:lnTo>
                  <a:pt x="394081" y="402463"/>
                </a:lnTo>
                <a:lnTo>
                  <a:pt x="396748" y="410463"/>
                </a:lnTo>
                <a:lnTo>
                  <a:pt x="398399" y="416813"/>
                </a:lnTo>
                <a:lnTo>
                  <a:pt x="399033" y="421513"/>
                </a:lnTo>
                <a:lnTo>
                  <a:pt x="399795" y="426211"/>
                </a:lnTo>
                <a:lnTo>
                  <a:pt x="398906" y="429767"/>
                </a:lnTo>
                <a:lnTo>
                  <a:pt x="396367" y="432053"/>
                </a:lnTo>
                <a:lnTo>
                  <a:pt x="393954" y="434466"/>
                </a:lnTo>
                <a:lnTo>
                  <a:pt x="357631" y="437260"/>
                </a:lnTo>
                <a:lnTo>
                  <a:pt x="349535" y="437235"/>
                </a:lnTo>
                <a:lnTo>
                  <a:pt x="342392" y="437149"/>
                </a:lnTo>
                <a:lnTo>
                  <a:pt x="336200" y="436993"/>
                </a:lnTo>
                <a:lnTo>
                  <a:pt x="330962" y="436752"/>
                </a:lnTo>
                <a:lnTo>
                  <a:pt x="324612" y="436498"/>
                </a:lnTo>
                <a:lnTo>
                  <a:pt x="309371" y="430656"/>
                </a:lnTo>
                <a:lnTo>
                  <a:pt x="307975" y="428878"/>
                </a:lnTo>
                <a:lnTo>
                  <a:pt x="306958" y="426465"/>
                </a:lnTo>
                <a:lnTo>
                  <a:pt x="305943" y="423544"/>
                </a:lnTo>
                <a:lnTo>
                  <a:pt x="276859" y="336550"/>
                </a:lnTo>
                <a:lnTo>
                  <a:pt x="114173" y="336550"/>
                </a:lnTo>
                <a:lnTo>
                  <a:pt x="86613" y="421258"/>
                </a:lnTo>
                <a:lnTo>
                  <a:pt x="85725" y="424306"/>
                </a:lnTo>
                <a:lnTo>
                  <a:pt x="84581" y="426973"/>
                </a:lnTo>
                <a:lnTo>
                  <a:pt x="83184" y="429132"/>
                </a:lnTo>
                <a:lnTo>
                  <a:pt x="81661" y="431164"/>
                </a:lnTo>
                <a:lnTo>
                  <a:pt x="79375" y="432942"/>
                </a:lnTo>
                <a:lnTo>
                  <a:pt x="76073" y="434085"/>
                </a:lnTo>
                <a:lnTo>
                  <a:pt x="72898" y="435355"/>
                </a:lnTo>
                <a:lnTo>
                  <a:pt x="68325" y="436244"/>
                </a:lnTo>
                <a:lnTo>
                  <a:pt x="62356" y="436625"/>
                </a:lnTo>
                <a:lnTo>
                  <a:pt x="56514" y="437133"/>
                </a:lnTo>
                <a:lnTo>
                  <a:pt x="48768" y="437260"/>
                </a:lnTo>
                <a:lnTo>
                  <a:pt x="39115" y="437260"/>
                </a:lnTo>
                <a:lnTo>
                  <a:pt x="28829" y="437260"/>
                </a:lnTo>
                <a:lnTo>
                  <a:pt x="20827" y="437006"/>
                </a:lnTo>
                <a:lnTo>
                  <a:pt x="14986" y="436244"/>
                </a:lnTo>
                <a:lnTo>
                  <a:pt x="9143" y="435609"/>
                </a:lnTo>
                <a:lnTo>
                  <a:pt x="5206" y="433958"/>
                </a:lnTo>
                <a:lnTo>
                  <a:pt x="2920" y="431418"/>
                </a:lnTo>
                <a:lnTo>
                  <a:pt x="762" y="428878"/>
                </a:lnTo>
                <a:lnTo>
                  <a:pt x="0" y="425195"/>
                </a:lnTo>
                <a:lnTo>
                  <a:pt x="634" y="420496"/>
                </a:lnTo>
                <a:lnTo>
                  <a:pt x="139192" y="17398"/>
                </a:lnTo>
                <a:lnTo>
                  <a:pt x="168656" y="507"/>
                </a:lnTo>
                <a:lnTo>
                  <a:pt x="174301" y="267"/>
                </a:lnTo>
                <a:lnTo>
                  <a:pt x="180768" y="111"/>
                </a:lnTo>
                <a:lnTo>
                  <a:pt x="188069" y="25"/>
                </a:lnTo>
                <a:lnTo>
                  <a:pt x="196214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2778" y="2660269"/>
            <a:ext cx="238125" cy="435609"/>
          </a:xfrm>
          <a:custGeom>
            <a:avLst/>
            <a:gdLst/>
            <a:ahLst/>
            <a:cxnLst/>
            <a:rect l="l" t="t" r="r" b="b"/>
            <a:pathLst>
              <a:path w="238125" h="435610">
                <a:moveTo>
                  <a:pt x="44208" y="0"/>
                </a:moveTo>
                <a:lnTo>
                  <a:pt x="52908" y="0"/>
                </a:lnTo>
                <a:lnTo>
                  <a:pt x="60058" y="253"/>
                </a:lnTo>
                <a:lnTo>
                  <a:pt x="65633" y="1015"/>
                </a:lnTo>
                <a:lnTo>
                  <a:pt x="71221" y="1650"/>
                </a:lnTo>
                <a:lnTo>
                  <a:pt x="86233" y="8000"/>
                </a:lnTo>
                <a:lnTo>
                  <a:pt x="87680" y="9778"/>
                </a:lnTo>
                <a:lnTo>
                  <a:pt x="88404" y="11810"/>
                </a:lnTo>
                <a:lnTo>
                  <a:pt x="88404" y="14096"/>
                </a:lnTo>
                <a:lnTo>
                  <a:pt x="88404" y="362584"/>
                </a:lnTo>
                <a:lnTo>
                  <a:pt x="224662" y="362584"/>
                </a:lnTo>
                <a:lnTo>
                  <a:pt x="226949" y="362584"/>
                </a:lnTo>
                <a:lnTo>
                  <a:pt x="228854" y="363219"/>
                </a:lnTo>
                <a:lnTo>
                  <a:pt x="230505" y="364489"/>
                </a:lnTo>
                <a:lnTo>
                  <a:pt x="232283" y="365759"/>
                </a:lnTo>
                <a:lnTo>
                  <a:pt x="233680" y="367664"/>
                </a:lnTo>
                <a:lnTo>
                  <a:pt x="234696" y="370458"/>
                </a:lnTo>
                <a:lnTo>
                  <a:pt x="235839" y="373252"/>
                </a:lnTo>
                <a:lnTo>
                  <a:pt x="236728" y="376935"/>
                </a:lnTo>
                <a:lnTo>
                  <a:pt x="237236" y="381507"/>
                </a:lnTo>
                <a:lnTo>
                  <a:pt x="237871" y="386079"/>
                </a:lnTo>
                <a:lnTo>
                  <a:pt x="238125" y="391794"/>
                </a:lnTo>
                <a:lnTo>
                  <a:pt x="238125" y="398398"/>
                </a:lnTo>
                <a:lnTo>
                  <a:pt x="238125" y="405129"/>
                </a:lnTo>
                <a:lnTo>
                  <a:pt x="237871" y="410844"/>
                </a:lnTo>
                <a:lnTo>
                  <a:pt x="237236" y="415416"/>
                </a:lnTo>
                <a:lnTo>
                  <a:pt x="236728" y="419988"/>
                </a:lnTo>
                <a:lnTo>
                  <a:pt x="235839" y="423798"/>
                </a:lnTo>
                <a:lnTo>
                  <a:pt x="234696" y="426719"/>
                </a:lnTo>
                <a:lnTo>
                  <a:pt x="233680" y="429767"/>
                </a:lnTo>
                <a:lnTo>
                  <a:pt x="232283" y="431926"/>
                </a:lnTo>
                <a:lnTo>
                  <a:pt x="230505" y="433323"/>
                </a:lnTo>
                <a:lnTo>
                  <a:pt x="228854" y="434593"/>
                </a:lnTo>
                <a:lnTo>
                  <a:pt x="226949" y="435228"/>
                </a:lnTo>
                <a:lnTo>
                  <a:pt x="224662" y="435228"/>
                </a:lnTo>
                <a:lnTo>
                  <a:pt x="26123" y="435228"/>
                </a:lnTo>
                <a:lnTo>
                  <a:pt x="18757" y="435228"/>
                </a:lnTo>
                <a:lnTo>
                  <a:pt x="12560" y="433069"/>
                </a:lnTo>
                <a:lnTo>
                  <a:pt x="7543" y="428751"/>
                </a:lnTo>
                <a:lnTo>
                  <a:pt x="2514" y="424433"/>
                </a:lnTo>
                <a:lnTo>
                  <a:pt x="0" y="417321"/>
                </a:lnTo>
                <a:lnTo>
                  <a:pt x="0" y="407542"/>
                </a:lnTo>
                <a:lnTo>
                  <a:pt x="0" y="14096"/>
                </a:lnTo>
                <a:lnTo>
                  <a:pt x="0" y="11810"/>
                </a:lnTo>
                <a:lnTo>
                  <a:pt x="723" y="9778"/>
                </a:lnTo>
                <a:lnTo>
                  <a:pt x="2184" y="8000"/>
                </a:lnTo>
                <a:lnTo>
                  <a:pt x="3632" y="6222"/>
                </a:lnTo>
                <a:lnTo>
                  <a:pt x="6032" y="4825"/>
                </a:lnTo>
                <a:lnTo>
                  <a:pt x="9385" y="3682"/>
                </a:lnTo>
                <a:lnTo>
                  <a:pt x="12725" y="2539"/>
                </a:lnTo>
                <a:lnTo>
                  <a:pt x="17246" y="1650"/>
                </a:lnTo>
                <a:lnTo>
                  <a:pt x="22936" y="1015"/>
                </a:lnTo>
                <a:lnTo>
                  <a:pt x="28638" y="253"/>
                </a:lnTo>
                <a:lnTo>
                  <a:pt x="35725" y="0"/>
                </a:lnTo>
                <a:lnTo>
                  <a:pt x="44208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21553" y="2655189"/>
            <a:ext cx="320675" cy="447675"/>
          </a:xfrm>
          <a:custGeom>
            <a:avLst/>
            <a:gdLst/>
            <a:ahLst/>
            <a:cxnLst/>
            <a:rect l="l" t="t" r="r" b="b"/>
            <a:pathLst>
              <a:path w="320675" h="447675">
                <a:moveTo>
                  <a:pt x="200913" y="0"/>
                </a:moveTo>
                <a:lnTo>
                  <a:pt x="243929" y="4671"/>
                </a:lnTo>
                <a:lnTo>
                  <a:pt x="286398" y="19030"/>
                </a:lnTo>
                <a:lnTo>
                  <a:pt x="314325" y="40512"/>
                </a:lnTo>
                <a:lnTo>
                  <a:pt x="315468" y="42545"/>
                </a:lnTo>
                <a:lnTo>
                  <a:pt x="318516" y="59309"/>
                </a:lnTo>
                <a:lnTo>
                  <a:pt x="318897" y="63500"/>
                </a:lnTo>
                <a:lnTo>
                  <a:pt x="319024" y="68834"/>
                </a:lnTo>
                <a:lnTo>
                  <a:pt x="319024" y="75057"/>
                </a:lnTo>
                <a:lnTo>
                  <a:pt x="319024" y="81787"/>
                </a:lnTo>
                <a:lnTo>
                  <a:pt x="318897" y="87375"/>
                </a:lnTo>
                <a:lnTo>
                  <a:pt x="318388" y="92075"/>
                </a:lnTo>
                <a:lnTo>
                  <a:pt x="318008" y="96774"/>
                </a:lnTo>
                <a:lnTo>
                  <a:pt x="312038" y="109855"/>
                </a:lnTo>
                <a:lnTo>
                  <a:pt x="310515" y="111251"/>
                </a:lnTo>
                <a:lnTo>
                  <a:pt x="308737" y="111887"/>
                </a:lnTo>
                <a:lnTo>
                  <a:pt x="306705" y="111887"/>
                </a:lnTo>
                <a:lnTo>
                  <a:pt x="303275" y="111887"/>
                </a:lnTo>
                <a:lnTo>
                  <a:pt x="299085" y="109855"/>
                </a:lnTo>
                <a:lnTo>
                  <a:pt x="294005" y="106045"/>
                </a:lnTo>
                <a:lnTo>
                  <a:pt x="288798" y="102108"/>
                </a:lnTo>
                <a:lnTo>
                  <a:pt x="282194" y="97789"/>
                </a:lnTo>
                <a:lnTo>
                  <a:pt x="244856" y="79883"/>
                </a:lnTo>
                <a:lnTo>
                  <a:pt x="204597" y="74040"/>
                </a:lnTo>
                <a:lnTo>
                  <a:pt x="192000" y="74705"/>
                </a:lnTo>
                <a:lnTo>
                  <a:pt x="148758" y="90392"/>
                </a:lnTo>
                <a:lnTo>
                  <a:pt x="117310" y="124993"/>
                </a:lnTo>
                <a:lnTo>
                  <a:pt x="102362" y="162051"/>
                </a:lnTo>
                <a:lnTo>
                  <a:pt x="95468" y="207736"/>
                </a:lnTo>
                <a:lnTo>
                  <a:pt x="94996" y="224662"/>
                </a:lnTo>
                <a:lnTo>
                  <a:pt x="95494" y="243145"/>
                </a:lnTo>
                <a:lnTo>
                  <a:pt x="102870" y="290830"/>
                </a:lnTo>
                <a:lnTo>
                  <a:pt x="118514" y="327263"/>
                </a:lnTo>
                <a:lnTo>
                  <a:pt x="150602" y="358826"/>
                </a:lnTo>
                <a:lnTo>
                  <a:pt x="194335" y="372195"/>
                </a:lnTo>
                <a:lnTo>
                  <a:pt x="206883" y="372745"/>
                </a:lnTo>
                <a:lnTo>
                  <a:pt x="218195" y="372389"/>
                </a:lnTo>
                <a:lnTo>
                  <a:pt x="255658" y="364323"/>
                </a:lnTo>
                <a:lnTo>
                  <a:pt x="291592" y="346456"/>
                </a:lnTo>
                <a:lnTo>
                  <a:pt x="296799" y="342900"/>
                </a:lnTo>
                <a:lnTo>
                  <a:pt x="302006" y="339344"/>
                </a:lnTo>
                <a:lnTo>
                  <a:pt x="306070" y="337565"/>
                </a:lnTo>
                <a:lnTo>
                  <a:pt x="308991" y="337565"/>
                </a:lnTo>
                <a:lnTo>
                  <a:pt x="311276" y="337565"/>
                </a:lnTo>
                <a:lnTo>
                  <a:pt x="313055" y="338074"/>
                </a:lnTo>
                <a:lnTo>
                  <a:pt x="314325" y="338963"/>
                </a:lnTo>
                <a:lnTo>
                  <a:pt x="315722" y="339851"/>
                </a:lnTo>
                <a:lnTo>
                  <a:pt x="316865" y="341630"/>
                </a:lnTo>
                <a:lnTo>
                  <a:pt x="317754" y="344297"/>
                </a:lnTo>
                <a:lnTo>
                  <a:pt x="318643" y="346963"/>
                </a:lnTo>
                <a:lnTo>
                  <a:pt x="319278" y="350647"/>
                </a:lnTo>
                <a:lnTo>
                  <a:pt x="319786" y="355473"/>
                </a:lnTo>
                <a:lnTo>
                  <a:pt x="320167" y="360299"/>
                </a:lnTo>
                <a:lnTo>
                  <a:pt x="320421" y="366649"/>
                </a:lnTo>
                <a:lnTo>
                  <a:pt x="320421" y="374776"/>
                </a:lnTo>
                <a:lnTo>
                  <a:pt x="320421" y="380364"/>
                </a:lnTo>
                <a:lnTo>
                  <a:pt x="320294" y="385063"/>
                </a:lnTo>
                <a:lnTo>
                  <a:pt x="319913" y="389000"/>
                </a:lnTo>
                <a:lnTo>
                  <a:pt x="319532" y="392938"/>
                </a:lnTo>
                <a:lnTo>
                  <a:pt x="319024" y="396239"/>
                </a:lnTo>
                <a:lnTo>
                  <a:pt x="318388" y="399034"/>
                </a:lnTo>
                <a:lnTo>
                  <a:pt x="317754" y="401827"/>
                </a:lnTo>
                <a:lnTo>
                  <a:pt x="284416" y="428831"/>
                </a:lnTo>
                <a:lnTo>
                  <a:pt x="245004" y="441789"/>
                </a:lnTo>
                <a:lnTo>
                  <a:pt x="204329" y="447184"/>
                </a:lnTo>
                <a:lnTo>
                  <a:pt x="193167" y="447421"/>
                </a:lnTo>
                <a:lnTo>
                  <a:pt x="171426" y="446563"/>
                </a:lnTo>
                <a:lnTo>
                  <a:pt x="131230" y="439705"/>
                </a:lnTo>
                <a:lnTo>
                  <a:pt x="95535" y="425991"/>
                </a:lnTo>
                <a:lnTo>
                  <a:pt x="51816" y="392684"/>
                </a:lnTo>
                <a:lnTo>
                  <a:pt x="20740" y="344106"/>
                </a:lnTo>
                <a:lnTo>
                  <a:pt x="7500" y="303246"/>
                </a:lnTo>
                <a:lnTo>
                  <a:pt x="833" y="255672"/>
                </a:lnTo>
                <a:lnTo>
                  <a:pt x="0" y="229362"/>
                </a:lnTo>
                <a:lnTo>
                  <a:pt x="908" y="202523"/>
                </a:lnTo>
                <a:lnTo>
                  <a:pt x="8251" y="153513"/>
                </a:lnTo>
                <a:lnTo>
                  <a:pt x="22804" y="110744"/>
                </a:lnTo>
                <a:lnTo>
                  <a:pt x="43378" y="74739"/>
                </a:lnTo>
                <a:lnTo>
                  <a:pt x="69766" y="45616"/>
                </a:lnTo>
                <a:lnTo>
                  <a:pt x="101492" y="23518"/>
                </a:lnTo>
                <a:lnTo>
                  <a:pt x="138334" y="8518"/>
                </a:lnTo>
                <a:lnTo>
                  <a:pt x="179101" y="950"/>
                </a:lnTo>
                <a:lnTo>
                  <a:pt x="200913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37789" y="2655189"/>
            <a:ext cx="320675" cy="447675"/>
          </a:xfrm>
          <a:custGeom>
            <a:avLst/>
            <a:gdLst/>
            <a:ahLst/>
            <a:cxnLst/>
            <a:rect l="l" t="t" r="r" b="b"/>
            <a:pathLst>
              <a:path w="320675" h="447675">
                <a:moveTo>
                  <a:pt x="200914" y="0"/>
                </a:moveTo>
                <a:lnTo>
                  <a:pt x="243929" y="4671"/>
                </a:lnTo>
                <a:lnTo>
                  <a:pt x="286398" y="19030"/>
                </a:lnTo>
                <a:lnTo>
                  <a:pt x="314325" y="40512"/>
                </a:lnTo>
                <a:lnTo>
                  <a:pt x="315468" y="42545"/>
                </a:lnTo>
                <a:lnTo>
                  <a:pt x="318516" y="59309"/>
                </a:lnTo>
                <a:lnTo>
                  <a:pt x="318897" y="63500"/>
                </a:lnTo>
                <a:lnTo>
                  <a:pt x="319024" y="68834"/>
                </a:lnTo>
                <a:lnTo>
                  <a:pt x="319024" y="75057"/>
                </a:lnTo>
                <a:lnTo>
                  <a:pt x="319024" y="81787"/>
                </a:lnTo>
                <a:lnTo>
                  <a:pt x="318897" y="87375"/>
                </a:lnTo>
                <a:lnTo>
                  <a:pt x="318389" y="92075"/>
                </a:lnTo>
                <a:lnTo>
                  <a:pt x="318008" y="96774"/>
                </a:lnTo>
                <a:lnTo>
                  <a:pt x="312039" y="109855"/>
                </a:lnTo>
                <a:lnTo>
                  <a:pt x="310515" y="111251"/>
                </a:lnTo>
                <a:lnTo>
                  <a:pt x="308737" y="111887"/>
                </a:lnTo>
                <a:lnTo>
                  <a:pt x="306705" y="111887"/>
                </a:lnTo>
                <a:lnTo>
                  <a:pt x="303276" y="111887"/>
                </a:lnTo>
                <a:lnTo>
                  <a:pt x="299085" y="109855"/>
                </a:lnTo>
                <a:lnTo>
                  <a:pt x="294005" y="106045"/>
                </a:lnTo>
                <a:lnTo>
                  <a:pt x="288798" y="102108"/>
                </a:lnTo>
                <a:lnTo>
                  <a:pt x="282194" y="97789"/>
                </a:lnTo>
                <a:lnTo>
                  <a:pt x="244856" y="79883"/>
                </a:lnTo>
                <a:lnTo>
                  <a:pt x="204597" y="74040"/>
                </a:lnTo>
                <a:lnTo>
                  <a:pt x="192000" y="74705"/>
                </a:lnTo>
                <a:lnTo>
                  <a:pt x="148758" y="90392"/>
                </a:lnTo>
                <a:lnTo>
                  <a:pt x="117310" y="124993"/>
                </a:lnTo>
                <a:lnTo>
                  <a:pt x="102362" y="162051"/>
                </a:lnTo>
                <a:lnTo>
                  <a:pt x="95468" y="207736"/>
                </a:lnTo>
                <a:lnTo>
                  <a:pt x="94996" y="224662"/>
                </a:lnTo>
                <a:lnTo>
                  <a:pt x="95494" y="243145"/>
                </a:lnTo>
                <a:lnTo>
                  <a:pt x="102870" y="290830"/>
                </a:lnTo>
                <a:lnTo>
                  <a:pt x="118514" y="327263"/>
                </a:lnTo>
                <a:lnTo>
                  <a:pt x="150602" y="358826"/>
                </a:lnTo>
                <a:lnTo>
                  <a:pt x="194335" y="372195"/>
                </a:lnTo>
                <a:lnTo>
                  <a:pt x="206883" y="372745"/>
                </a:lnTo>
                <a:lnTo>
                  <a:pt x="218195" y="372389"/>
                </a:lnTo>
                <a:lnTo>
                  <a:pt x="255658" y="364323"/>
                </a:lnTo>
                <a:lnTo>
                  <a:pt x="291592" y="346456"/>
                </a:lnTo>
                <a:lnTo>
                  <a:pt x="296799" y="342900"/>
                </a:lnTo>
                <a:lnTo>
                  <a:pt x="302006" y="339344"/>
                </a:lnTo>
                <a:lnTo>
                  <a:pt x="306070" y="337565"/>
                </a:lnTo>
                <a:lnTo>
                  <a:pt x="308991" y="337565"/>
                </a:lnTo>
                <a:lnTo>
                  <a:pt x="311277" y="337565"/>
                </a:lnTo>
                <a:lnTo>
                  <a:pt x="313055" y="338074"/>
                </a:lnTo>
                <a:lnTo>
                  <a:pt x="314325" y="338963"/>
                </a:lnTo>
                <a:lnTo>
                  <a:pt x="315722" y="339851"/>
                </a:lnTo>
                <a:lnTo>
                  <a:pt x="316865" y="341630"/>
                </a:lnTo>
                <a:lnTo>
                  <a:pt x="317754" y="344297"/>
                </a:lnTo>
                <a:lnTo>
                  <a:pt x="318643" y="346963"/>
                </a:lnTo>
                <a:lnTo>
                  <a:pt x="319278" y="350647"/>
                </a:lnTo>
                <a:lnTo>
                  <a:pt x="319786" y="355473"/>
                </a:lnTo>
                <a:lnTo>
                  <a:pt x="320167" y="360299"/>
                </a:lnTo>
                <a:lnTo>
                  <a:pt x="320421" y="366649"/>
                </a:lnTo>
                <a:lnTo>
                  <a:pt x="320421" y="374776"/>
                </a:lnTo>
                <a:lnTo>
                  <a:pt x="320421" y="380364"/>
                </a:lnTo>
                <a:lnTo>
                  <a:pt x="320294" y="385063"/>
                </a:lnTo>
                <a:lnTo>
                  <a:pt x="319913" y="389000"/>
                </a:lnTo>
                <a:lnTo>
                  <a:pt x="319532" y="392938"/>
                </a:lnTo>
                <a:lnTo>
                  <a:pt x="290564" y="425912"/>
                </a:lnTo>
                <a:lnTo>
                  <a:pt x="254015" y="439578"/>
                </a:lnTo>
                <a:lnTo>
                  <a:pt x="215122" y="446484"/>
                </a:lnTo>
                <a:lnTo>
                  <a:pt x="193167" y="447421"/>
                </a:lnTo>
                <a:lnTo>
                  <a:pt x="171426" y="446563"/>
                </a:lnTo>
                <a:lnTo>
                  <a:pt x="131230" y="439705"/>
                </a:lnTo>
                <a:lnTo>
                  <a:pt x="95535" y="425991"/>
                </a:lnTo>
                <a:lnTo>
                  <a:pt x="51816" y="392684"/>
                </a:lnTo>
                <a:lnTo>
                  <a:pt x="20740" y="344106"/>
                </a:lnTo>
                <a:lnTo>
                  <a:pt x="7500" y="303246"/>
                </a:lnTo>
                <a:lnTo>
                  <a:pt x="833" y="255672"/>
                </a:lnTo>
                <a:lnTo>
                  <a:pt x="0" y="229362"/>
                </a:lnTo>
                <a:lnTo>
                  <a:pt x="908" y="202523"/>
                </a:lnTo>
                <a:lnTo>
                  <a:pt x="8251" y="153513"/>
                </a:lnTo>
                <a:lnTo>
                  <a:pt x="22804" y="110744"/>
                </a:lnTo>
                <a:lnTo>
                  <a:pt x="43378" y="74739"/>
                </a:lnTo>
                <a:lnTo>
                  <a:pt x="69766" y="45616"/>
                </a:lnTo>
                <a:lnTo>
                  <a:pt x="101492" y="23518"/>
                </a:lnTo>
                <a:lnTo>
                  <a:pt x="138334" y="8518"/>
                </a:lnTo>
                <a:lnTo>
                  <a:pt x="179101" y="950"/>
                </a:lnTo>
                <a:lnTo>
                  <a:pt x="200914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34681" y="2654554"/>
            <a:ext cx="283210" cy="448945"/>
          </a:xfrm>
          <a:custGeom>
            <a:avLst/>
            <a:gdLst/>
            <a:ahLst/>
            <a:cxnLst/>
            <a:rect l="l" t="t" r="r" b="b"/>
            <a:pathLst>
              <a:path w="283209" h="448944">
                <a:moveTo>
                  <a:pt x="152780" y="0"/>
                </a:moveTo>
                <a:lnTo>
                  <a:pt x="191109" y="3599"/>
                </a:lnTo>
                <a:lnTo>
                  <a:pt x="230739" y="15297"/>
                </a:lnTo>
                <a:lnTo>
                  <a:pt x="249809" y="26162"/>
                </a:lnTo>
                <a:lnTo>
                  <a:pt x="252095" y="28321"/>
                </a:lnTo>
                <a:lnTo>
                  <a:pt x="257555" y="47751"/>
                </a:lnTo>
                <a:lnTo>
                  <a:pt x="257810" y="51562"/>
                </a:lnTo>
                <a:lnTo>
                  <a:pt x="257937" y="56515"/>
                </a:lnTo>
                <a:lnTo>
                  <a:pt x="257937" y="62230"/>
                </a:lnTo>
                <a:lnTo>
                  <a:pt x="257937" y="68707"/>
                </a:lnTo>
                <a:lnTo>
                  <a:pt x="255650" y="89788"/>
                </a:lnTo>
                <a:lnTo>
                  <a:pt x="254889" y="92583"/>
                </a:lnTo>
                <a:lnTo>
                  <a:pt x="253873" y="94742"/>
                </a:lnTo>
                <a:lnTo>
                  <a:pt x="252349" y="96138"/>
                </a:lnTo>
                <a:lnTo>
                  <a:pt x="250951" y="97409"/>
                </a:lnTo>
                <a:lnTo>
                  <a:pt x="248920" y="98044"/>
                </a:lnTo>
                <a:lnTo>
                  <a:pt x="246507" y="98044"/>
                </a:lnTo>
                <a:lnTo>
                  <a:pt x="244094" y="98044"/>
                </a:lnTo>
                <a:lnTo>
                  <a:pt x="240157" y="96520"/>
                </a:lnTo>
                <a:lnTo>
                  <a:pt x="234823" y="93472"/>
                </a:lnTo>
                <a:lnTo>
                  <a:pt x="229489" y="90297"/>
                </a:lnTo>
                <a:lnTo>
                  <a:pt x="222885" y="86868"/>
                </a:lnTo>
                <a:lnTo>
                  <a:pt x="180054" y="71151"/>
                </a:lnTo>
                <a:lnTo>
                  <a:pt x="154050" y="68580"/>
                </a:lnTo>
                <a:lnTo>
                  <a:pt x="144525" y="68580"/>
                </a:lnTo>
                <a:lnTo>
                  <a:pt x="110998" y="81915"/>
                </a:lnTo>
                <a:lnTo>
                  <a:pt x="106299" y="85979"/>
                </a:lnTo>
                <a:lnTo>
                  <a:pt x="102743" y="90932"/>
                </a:lnTo>
                <a:lnTo>
                  <a:pt x="100329" y="96774"/>
                </a:lnTo>
                <a:lnTo>
                  <a:pt x="98044" y="102616"/>
                </a:lnTo>
                <a:lnTo>
                  <a:pt x="96774" y="108712"/>
                </a:lnTo>
                <a:lnTo>
                  <a:pt x="96774" y="115188"/>
                </a:lnTo>
                <a:lnTo>
                  <a:pt x="113903" y="150098"/>
                </a:lnTo>
                <a:lnTo>
                  <a:pt x="147607" y="170628"/>
                </a:lnTo>
                <a:lnTo>
                  <a:pt x="164129" y="177911"/>
                </a:lnTo>
                <a:lnTo>
                  <a:pt x="172640" y="181673"/>
                </a:lnTo>
                <a:lnTo>
                  <a:pt x="207137" y="198104"/>
                </a:lnTo>
                <a:lnTo>
                  <a:pt x="239855" y="219027"/>
                </a:lnTo>
                <a:lnTo>
                  <a:pt x="265699" y="247697"/>
                </a:lnTo>
                <a:lnTo>
                  <a:pt x="280955" y="286638"/>
                </a:lnTo>
                <a:lnTo>
                  <a:pt x="282955" y="311023"/>
                </a:lnTo>
                <a:lnTo>
                  <a:pt x="282168" y="327622"/>
                </a:lnTo>
                <a:lnTo>
                  <a:pt x="270255" y="370967"/>
                </a:lnTo>
                <a:lnTo>
                  <a:pt x="246127" y="404899"/>
                </a:lnTo>
                <a:lnTo>
                  <a:pt x="212185" y="429180"/>
                </a:lnTo>
                <a:lnTo>
                  <a:pt x="170078" y="443815"/>
                </a:lnTo>
                <a:lnTo>
                  <a:pt x="122554" y="448691"/>
                </a:lnTo>
                <a:lnTo>
                  <a:pt x="111581" y="448454"/>
                </a:lnTo>
                <a:lnTo>
                  <a:pt x="71564" y="443101"/>
                </a:lnTo>
                <a:lnTo>
                  <a:pt x="33432" y="430815"/>
                </a:lnTo>
                <a:lnTo>
                  <a:pt x="8127" y="415163"/>
                </a:lnTo>
                <a:lnTo>
                  <a:pt x="5207" y="412369"/>
                </a:lnTo>
                <a:lnTo>
                  <a:pt x="3175" y="408178"/>
                </a:lnTo>
                <a:lnTo>
                  <a:pt x="1904" y="402717"/>
                </a:lnTo>
                <a:lnTo>
                  <a:pt x="635" y="397256"/>
                </a:lnTo>
                <a:lnTo>
                  <a:pt x="0" y="389382"/>
                </a:lnTo>
                <a:lnTo>
                  <a:pt x="0" y="379095"/>
                </a:lnTo>
                <a:lnTo>
                  <a:pt x="0" y="372110"/>
                </a:lnTo>
                <a:lnTo>
                  <a:pt x="253" y="366395"/>
                </a:lnTo>
                <a:lnTo>
                  <a:pt x="762" y="361696"/>
                </a:lnTo>
                <a:lnTo>
                  <a:pt x="1143" y="356997"/>
                </a:lnTo>
                <a:lnTo>
                  <a:pt x="1904" y="353187"/>
                </a:lnTo>
                <a:lnTo>
                  <a:pt x="2921" y="350266"/>
                </a:lnTo>
                <a:lnTo>
                  <a:pt x="3937" y="347345"/>
                </a:lnTo>
                <a:lnTo>
                  <a:pt x="5207" y="345313"/>
                </a:lnTo>
                <a:lnTo>
                  <a:pt x="6858" y="344043"/>
                </a:lnTo>
                <a:lnTo>
                  <a:pt x="8636" y="342900"/>
                </a:lnTo>
                <a:lnTo>
                  <a:pt x="10541" y="342265"/>
                </a:lnTo>
                <a:lnTo>
                  <a:pt x="12826" y="342265"/>
                </a:lnTo>
                <a:lnTo>
                  <a:pt x="15875" y="342265"/>
                </a:lnTo>
                <a:lnTo>
                  <a:pt x="20320" y="344043"/>
                </a:lnTo>
                <a:lnTo>
                  <a:pt x="26035" y="347725"/>
                </a:lnTo>
                <a:lnTo>
                  <a:pt x="31750" y="351409"/>
                </a:lnTo>
                <a:lnTo>
                  <a:pt x="38989" y="355473"/>
                </a:lnTo>
                <a:lnTo>
                  <a:pt x="79883" y="372237"/>
                </a:lnTo>
                <a:lnTo>
                  <a:pt x="122936" y="377698"/>
                </a:lnTo>
                <a:lnTo>
                  <a:pt x="130744" y="377459"/>
                </a:lnTo>
                <a:lnTo>
                  <a:pt x="173354" y="362966"/>
                </a:lnTo>
                <a:lnTo>
                  <a:pt x="191643" y="330962"/>
                </a:lnTo>
                <a:lnTo>
                  <a:pt x="191643" y="322453"/>
                </a:lnTo>
                <a:lnTo>
                  <a:pt x="174275" y="287210"/>
                </a:lnTo>
                <a:lnTo>
                  <a:pt x="141325" y="266686"/>
                </a:lnTo>
                <a:lnTo>
                  <a:pt x="125087" y="259349"/>
                </a:lnTo>
                <a:lnTo>
                  <a:pt x="116681" y="255587"/>
                </a:lnTo>
                <a:lnTo>
                  <a:pt x="73919" y="234489"/>
                </a:lnTo>
                <a:lnTo>
                  <a:pt x="43013" y="211986"/>
                </a:lnTo>
                <a:lnTo>
                  <a:pt x="19802" y="180834"/>
                </a:lnTo>
                <a:lnTo>
                  <a:pt x="7868" y="137963"/>
                </a:lnTo>
                <a:lnTo>
                  <a:pt x="7366" y="124841"/>
                </a:lnTo>
                <a:lnTo>
                  <a:pt x="8100" y="109769"/>
                </a:lnTo>
                <a:lnTo>
                  <a:pt x="18923" y="70104"/>
                </a:lnTo>
                <a:lnTo>
                  <a:pt x="50165" y="30987"/>
                </a:lnTo>
                <a:lnTo>
                  <a:pt x="83437" y="12057"/>
                </a:lnTo>
                <a:lnTo>
                  <a:pt x="123713" y="1920"/>
                </a:lnTo>
                <a:lnTo>
                  <a:pt x="138039" y="478"/>
                </a:lnTo>
                <a:lnTo>
                  <a:pt x="15278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92240" y="2654554"/>
            <a:ext cx="451484" cy="519430"/>
          </a:xfrm>
          <a:custGeom>
            <a:avLst/>
            <a:gdLst/>
            <a:ahLst/>
            <a:cxnLst/>
            <a:rect l="l" t="t" r="r" b="b"/>
            <a:pathLst>
              <a:path w="451484" h="519430">
                <a:moveTo>
                  <a:pt x="209295" y="0"/>
                </a:moveTo>
                <a:lnTo>
                  <a:pt x="255031" y="3254"/>
                </a:lnTo>
                <a:lnTo>
                  <a:pt x="295148" y="13081"/>
                </a:lnTo>
                <a:lnTo>
                  <a:pt x="329596" y="29559"/>
                </a:lnTo>
                <a:lnTo>
                  <a:pt x="370212" y="67419"/>
                </a:lnTo>
                <a:lnTo>
                  <a:pt x="389643" y="101467"/>
                </a:lnTo>
                <a:lnTo>
                  <a:pt x="402762" y="142738"/>
                </a:lnTo>
                <a:lnTo>
                  <a:pt x="409378" y="191470"/>
                </a:lnTo>
                <a:lnTo>
                  <a:pt x="410210" y="218694"/>
                </a:lnTo>
                <a:lnTo>
                  <a:pt x="409971" y="233033"/>
                </a:lnTo>
                <a:lnTo>
                  <a:pt x="406400" y="273431"/>
                </a:lnTo>
                <a:lnTo>
                  <a:pt x="395224" y="320801"/>
                </a:lnTo>
                <a:lnTo>
                  <a:pt x="377063" y="360680"/>
                </a:lnTo>
                <a:lnTo>
                  <a:pt x="352679" y="392430"/>
                </a:lnTo>
                <a:lnTo>
                  <a:pt x="362755" y="400931"/>
                </a:lnTo>
                <a:lnTo>
                  <a:pt x="397198" y="424314"/>
                </a:lnTo>
                <a:lnTo>
                  <a:pt x="433832" y="440817"/>
                </a:lnTo>
                <a:lnTo>
                  <a:pt x="438150" y="442341"/>
                </a:lnTo>
                <a:lnTo>
                  <a:pt x="441579" y="444246"/>
                </a:lnTo>
                <a:lnTo>
                  <a:pt x="443991" y="446532"/>
                </a:lnTo>
                <a:lnTo>
                  <a:pt x="446532" y="448818"/>
                </a:lnTo>
                <a:lnTo>
                  <a:pt x="448310" y="452882"/>
                </a:lnTo>
                <a:lnTo>
                  <a:pt x="449453" y="458597"/>
                </a:lnTo>
                <a:lnTo>
                  <a:pt x="450468" y="464312"/>
                </a:lnTo>
                <a:lnTo>
                  <a:pt x="451104" y="472186"/>
                </a:lnTo>
                <a:lnTo>
                  <a:pt x="451104" y="482219"/>
                </a:lnTo>
                <a:lnTo>
                  <a:pt x="451104" y="490220"/>
                </a:lnTo>
                <a:lnTo>
                  <a:pt x="442340" y="518160"/>
                </a:lnTo>
                <a:lnTo>
                  <a:pt x="440816" y="518922"/>
                </a:lnTo>
                <a:lnTo>
                  <a:pt x="439165" y="519303"/>
                </a:lnTo>
                <a:lnTo>
                  <a:pt x="437388" y="519303"/>
                </a:lnTo>
                <a:lnTo>
                  <a:pt x="399289" y="509974"/>
                </a:lnTo>
                <a:lnTo>
                  <a:pt x="359267" y="490132"/>
                </a:lnTo>
                <a:lnTo>
                  <a:pt x="327406" y="468630"/>
                </a:lnTo>
                <a:lnTo>
                  <a:pt x="296705" y="441555"/>
                </a:lnTo>
                <a:lnTo>
                  <a:pt x="287274" y="431292"/>
                </a:lnTo>
                <a:lnTo>
                  <a:pt x="279225" y="434697"/>
                </a:lnTo>
                <a:lnTo>
                  <a:pt x="238674" y="445797"/>
                </a:lnTo>
                <a:lnTo>
                  <a:pt x="201294" y="448691"/>
                </a:lnTo>
                <a:lnTo>
                  <a:pt x="176787" y="447883"/>
                </a:lnTo>
                <a:lnTo>
                  <a:pt x="132679" y="441457"/>
                </a:lnTo>
                <a:lnTo>
                  <a:pt x="94976" y="428505"/>
                </a:lnTo>
                <a:lnTo>
                  <a:pt x="50291" y="395859"/>
                </a:lnTo>
                <a:lnTo>
                  <a:pt x="19645" y="346745"/>
                </a:lnTo>
                <a:lnTo>
                  <a:pt x="7072" y="304615"/>
                </a:lnTo>
                <a:lnTo>
                  <a:pt x="785" y="254652"/>
                </a:lnTo>
                <a:lnTo>
                  <a:pt x="0" y="226695"/>
                </a:lnTo>
                <a:lnTo>
                  <a:pt x="835" y="201070"/>
                </a:lnTo>
                <a:lnTo>
                  <a:pt x="7554" y="153775"/>
                </a:lnTo>
                <a:lnTo>
                  <a:pt x="20958" y="111892"/>
                </a:lnTo>
                <a:lnTo>
                  <a:pt x="40858" y="76233"/>
                </a:lnTo>
                <a:lnTo>
                  <a:pt x="67238" y="47001"/>
                </a:lnTo>
                <a:lnTo>
                  <a:pt x="100004" y="24435"/>
                </a:lnTo>
                <a:lnTo>
                  <a:pt x="139037" y="8840"/>
                </a:lnTo>
                <a:lnTo>
                  <a:pt x="184288" y="978"/>
                </a:lnTo>
                <a:lnTo>
                  <a:pt x="209295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39921" y="2654554"/>
            <a:ext cx="283210" cy="448945"/>
          </a:xfrm>
          <a:custGeom>
            <a:avLst/>
            <a:gdLst/>
            <a:ahLst/>
            <a:cxnLst/>
            <a:rect l="l" t="t" r="r" b="b"/>
            <a:pathLst>
              <a:path w="283210" h="448944">
                <a:moveTo>
                  <a:pt x="152780" y="0"/>
                </a:moveTo>
                <a:lnTo>
                  <a:pt x="191109" y="3599"/>
                </a:lnTo>
                <a:lnTo>
                  <a:pt x="230739" y="15297"/>
                </a:lnTo>
                <a:lnTo>
                  <a:pt x="249808" y="26162"/>
                </a:lnTo>
                <a:lnTo>
                  <a:pt x="252094" y="28321"/>
                </a:lnTo>
                <a:lnTo>
                  <a:pt x="257555" y="47751"/>
                </a:lnTo>
                <a:lnTo>
                  <a:pt x="257809" y="51562"/>
                </a:lnTo>
                <a:lnTo>
                  <a:pt x="257937" y="56515"/>
                </a:lnTo>
                <a:lnTo>
                  <a:pt x="257937" y="62230"/>
                </a:lnTo>
                <a:lnTo>
                  <a:pt x="257937" y="68707"/>
                </a:lnTo>
                <a:lnTo>
                  <a:pt x="255650" y="89788"/>
                </a:lnTo>
                <a:lnTo>
                  <a:pt x="254888" y="92583"/>
                </a:lnTo>
                <a:lnTo>
                  <a:pt x="253873" y="94742"/>
                </a:lnTo>
                <a:lnTo>
                  <a:pt x="252349" y="96138"/>
                </a:lnTo>
                <a:lnTo>
                  <a:pt x="250951" y="97409"/>
                </a:lnTo>
                <a:lnTo>
                  <a:pt x="248919" y="98044"/>
                </a:lnTo>
                <a:lnTo>
                  <a:pt x="246506" y="98044"/>
                </a:lnTo>
                <a:lnTo>
                  <a:pt x="244093" y="98044"/>
                </a:lnTo>
                <a:lnTo>
                  <a:pt x="240156" y="96520"/>
                </a:lnTo>
                <a:lnTo>
                  <a:pt x="234823" y="93472"/>
                </a:lnTo>
                <a:lnTo>
                  <a:pt x="229488" y="90297"/>
                </a:lnTo>
                <a:lnTo>
                  <a:pt x="222884" y="86868"/>
                </a:lnTo>
                <a:lnTo>
                  <a:pt x="180054" y="71151"/>
                </a:lnTo>
                <a:lnTo>
                  <a:pt x="154050" y="68580"/>
                </a:lnTo>
                <a:lnTo>
                  <a:pt x="144525" y="68580"/>
                </a:lnTo>
                <a:lnTo>
                  <a:pt x="110998" y="81915"/>
                </a:lnTo>
                <a:lnTo>
                  <a:pt x="106299" y="85979"/>
                </a:lnTo>
                <a:lnTo>
                  <a:pt x="102742" y="90932"/>
                </a:lnTo>
                <a:lnTo>
                  <a:pt x="100329" y="96774"/>
                </a:lnTo>
                <a:lnTo>
                  <a:pt x="98043" y="102616"/>
                </a:lnTo>
                <a:lnTo>
                  <a:pt x="96774" y="108712"/>
                </a:lnTo>
                <a:lnTo>
                  <a:pt x="96774" y="115188"/>
                </a:lnTo>
                <a:lnTo>
                  <a:pt x="113903" y="150098"/>
                </a:lnTo>
                <a:lnTo>
                  <a:pt x="147607" y="170628"/>
                </a:lnTo>
                <a:lnTo>
                  <a:pt x="164129" y="177911"/>
                </a:lnTo>
                <a:lnTo>
                  <a:pt x="172640" y="181673"/>
                </a:lnTo>
                <a:lnTo>
                  <a:pt x="207137" y="198104"/>
                </a:lnTo>
                <a:lnTo>
                  <a:pt x="239855" y="219027"/>
                </a:lnTo>
                <a:lnTo>
                  <a:pt x="265699" y="247697"/>
                </a:lnTo>
                <a:lnTo>
                  <a:pt x="280955" y="286638"/>
                </a:lnTo>
                <a:lnTo>
                  <a:pt x="282955" y="311023"/>
                </a:lnTo>
                <a:lnTo>
                  <a:pt x="282168" y="327622"/>
                </a:lnTo>
                <a:lnTo>
                  <a:pt x="270255" y="370967"/>
                </a:lnTo>
                <a:lnTo>
                  <a:pt x="246127" y="404899"/>
                </a:lnTo>
                <a:lnTo>
                  <a:pt x="212185" y="429180"/>
                </a:lnTo>
                <a:lnTo>
                  <a:pt x="170078" y="443815"/>
                </a:lnTo>
                <a:lnTo>
                  <a:pt x="122554" y="448691"/>
                </a:lnTo>
                <a:lnTo>
                  <a:pt x="111581" y="448454"/>
                </a:lnTo>
                <a:lnTo>
                  <a:pt x="71564" y="443101"/>
                </a:lnTo>
                <a:lnTo>
                  <a:pt x="33432" y="430815"/>
                </a:lnTo>
                <a:lnTo>
                  <a:pt x="8127" y="415163"/>
                </a:lnTo>
                <a:lnTo>
                  <a:pt x="5206" y="412369"/>
                </a:lnTo>
                <a:lnTo>
                  <a:pt x="3175" y="408178"/>
                </a:lnTo>
                <a:lnTo>
                  <a:pt x="1904" y="402717"/>
                </a:lnTo>
                <a:lnTo>
                  <a:pt x="634" y="397256"/>
                </a:lnTo>
                <a:lnTo>
                  <a:pt x="0" y="389382"/>
                </a:lnTo>
                <a:lnTo>
                  <a:pt x="0" y="379095"/>
                </a:lnTo>
                <a:lnTo>
                  <a:pt x="0" y="372110"/>
                </a:lnTo>
                <a:lnTo>
                  <a:pt x="253" y="366395"/>
                </a:lnTo>
                <a:lnTo>
                  <a:pt x="762" y="361696"/>
                </a:lnTo>
                <a:lnTo>
                  <a:pt x="1142" y="356997"/>
                </a:lnTo>
                <a:lnTo>
                  <a:pt x="10540" y="342265"/>
                </a:lnTo>
                <a:lnTo>
                  <a:pt x="12826" y="342265"/>
                </a:lnTo>
                <a:lnTo>
                  <a:pt x="15875" y="342265"/>
                </a:lnTo>
                <a:lnTo>
                  <a:pt x="20319" y="344043"/>
                </a:lnTo>
                <a:lnTo>
                  <a:pt x="26034" y="347725"/>
                </a:lnTo>
                <a:lnTo>
                  <a:pt x="31750" y="351409"/>
                </a:lnTo>
                <a:lnTo>
                  <a:pt x="38988" y="355473"/>
                </a:lnTo>
                <a:lnTo>
                  <a:pt x="79882" y="372237"/>
                </a:lnTo>
                <a:lnTo>
                  <a:pt x="122936" y="377698"/>
                </a:lnTo>
                <a:lnTo>
                  <a:pt x="130744" y="377459"/>
                </a:lnTo>
                <a:lnTo>
                  <a:pt x="173354" y="362966"/>
                </a:lnTo>
                <a:lnTo>
                  <a:pt x="191642" y="330962"/>
                </a:lnTo>
                <a:lnTo>
                  <a:pt x="191642" y="322453"/>
                </a:lnTo>
                <a:lnTo>
                  <a:pt x="174275" y="287210"/>
                </a:lnTo>
                <a:lnTo>
                  <a:pt x="141325" y="266686"/>
                </a:lnTo>
                <a:lnTo>
                  <a:pt x="125087" y="259349"/>
                </a:lnTo>
                <a:lnTo>
                  <a:pt x="116681" y="255587"/>
                </a:lnTo>
                <a:lnTo>
                  <a:pt x="73919" y="234489"/>
                </a:lnTo>
                <a:lnTo>
                  <a:pt x="43013" y="211986"/>
                </a:lnTo>
                <a:lnTo>
                  <a:pt x="19802" y="180834"/>
                </a:lnTo>
                <a:lnTo>
                  <a:pt x="7868" y="137963"/>
                </a:lnTo>
                <a:lnTo>
                  <a:pt x="7365" y="124841"/>
                </a:lnTo>
                <a:lnTo>
                  <a:pt x="8100" y="109769"/>
                </a:lnTo>
                <a:lnTo>
                  <a:pt x="18923" y="70104"/>
                </a:lnTo>
                <a:lnTo>
                  <a:pt x="50164" y="30987"/>
                </a:lnTo>
                <a:lnTo>
                  <a:pt x="83437" y="12057"/>
                </a:lnTo>
                <a:lnTo>
                  <a:pt x="123713" y="1920"/>
                </a:lnTo>
                <a:lnTo>
                  <a:pt x="138039" y="478"/>
                </a:lnTo>
                <a:lnTo>
                  <a:pt x="15278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5360" y="2654554"/>
            <a:ext cx="283210" cy="448945"/>
          </a:xfrm>
          <a:custGeom>
            <a:avLst/>
            <a:gdLst/>
            <a:ahLst/>
            <a:cxnLst/>
            <a:rect l="l" t="t" r="r" b="b"/>
            <a:pathLst>
              <a:path w="283210" h="448944">
                <a:moveTo>
                  <a:pt x="152781" y="0"/>
                </a:moveTo>
                <a:lnTo>
                  <a:pt x="191109" y="3599"/>
                </a:lnTo>
                <a:lnTo>
                  <a:pt x="230739" y="15297"/>
                </a:lnTo>
                <a:lnTo>
                  <a:pt x="249808" y="26162"/>
                </a:lnTo>
                <a:lnTo>
                  <a:pt x="252094" y="28321"/>
                </a:lnTo>
                <a:lnTo>
                  <a:pt x="257556" y="47751"/>
                </a:lnTo>
                <a:lnTo>
                  <a:pt x="257809" y="51562"/>
                </a:lnTo>
                <a:lnTo>
                  <a:pt x="257937" y="56515"/>
                </a:lnTo>
                <a:lnTo>
                  <a:pt x="257937" y="62230"/>
                </a:lnTo>
                <a:lnTo>
                  <a:pt x="257937" y="68707"/>
                </a:lnTo>
                <a:lnTo>
                  <a:pt x="255650" y="89788"/>
                </a:lnTo>
                <a:lnTo>
                  <a:pt x="254888" y="92583"/>
                </a:lnTo>
                <a:lnTo>
                  <a:pt x="253872" y="94742"/>
                </a:lnTo>
                <a:lnTo>
                  <a:pt x="252349" y="96138"/>
                </a:lnTo>
                <a:lnTo>
                  <a:pt x="250951" y="97409"/>
                </a:lnTo>
                <a:lnTo>
                  <a:pt x="248919" y="98044"/>
                </a:lnTo>
                <a:lnTo>
                  <a:pt x="246506" y="98044"/>
                </a:lnTo>
                <a:lnTo>
                  <a:pt x="244094" y="98044"/>
                </a:lnTo>
                <a:lnTo>
                  <a:pt x="240156" y="96520"/>
                </a:lnTo>
                <a:lnTo>
                  <a:pt x="234822" y="93472"/>
                </a:lnTo>
                <a:lnTo>
                  <a:pt x="229488" y="90297"/>
                </a:lnTo>
                <a:lnTo>
                  <a:pt x="222884" y="86868"/>
                </a:lnTo>
                <a:lnTo>
                  <a:pt x="180054" y="71151"/>
                </a:lnTo>
                <a:lnTo>
                  <a:pt x="154050" y="68580"/>
                </a:lnTo>
                <a:lnTo>
                  <a:pt x="144525" y="68580"/>
                </a:lnTo>
                <a:lnTo>
                  <a:pt x="110997" y="81915"/>
                </a:lnTo>
                <a:lnTo>
                  <a:pt x="106299" y="85979"/>
                </a:lnTo>
                <a:lnTo>
                  <a:pt x="102743" y="90932"/>
                </a:lnTo>
                <a:lnTo>
                  <a:pt x="100330" y="96774"/>
                </a:lnTo>
                <a:lnTo>
                  <a:pt x="98043" y="102616"/>
                </a:lnTo>
                <a:lnTo>
                  <a:pt x="96774" y="108712"/>
                </a:lnTo>
                <a:lnTo>
                  <a:pt x="96774" y="115188"/>
                </a:lnTo>
                <a:lnTo>
                  <a:pt x="113903" y="150098"/>
                </a:lnTo>
                <a:lnTo>
                  <a:pt x="147607" y="170628"/>
                </a:lnTo>
                <a:lnTo>
                  <a:pt x="164129" y="177911"/>
                </a:lnTo>
                <a:lnTo>
                  <a:pt x="172640" y="181673"/>
                </a:lnTo>
                <a:lnTo>
                  <a:pt x="207136" y="198104"/>
                </a:lnTo>
                <a:lnTo>
                  <a:pt x="239855" y="219027"/>
                </a:lnTo>
                <a:lnTo>
                  <a:pt x="265699" y="247697"/>
                </a:lnTo>
                <a:lnTo>
                  <a:pt x="280955" y="286638"/>
                </a:lnTo>
                <a:lnTo>
                  <a:pt x="282956" y="311023"/>
                </a:lnTo>
                <a:lnTo>
                  <a:pt x="282168" y="327622"/>
                </a:lnTo>
                <a:lnTo>
                  <a:pt x="270256" y="370967"/>
                </a:lnTo>
                <a:lnTo>
                  <a:pt x="246127" y="404899"/>
                </a:lnTo>
                <a:lnTo>
                  <a:pt x="212185" y="429180"/>
                </a:lnTo>
                <a:lnTo>
                  <a:pt x="170078" y="443815"/>
                </a:lnTo>
                <a:lnTo>
                  <a:pt x="122555" y="448691"/>
                </a:lnTo>
                <a:lnTo>
                  <a:pt x="111581" y="448454"/>
                </a:lnTo>
                <a:lnTo>
                  <a:pt x="71564" y="443101"/>
                </a:lnTo>
                <a:lnTo>
                  <a:pt x="33432" y="430815"/>
                </a:lnTo>
                <a:lnTo>
                  <a:pt x="8127" y="415163"/>
                </a:lnTo>
                <a:lnTo>
                  <a:pt x="5206" y="412369"/>
                </a:lnTo>
                <a:lnTo>
                  <a:pt x="3175" y="408178"/>
                </a:lnTo>
                <a:lnTo>
                  <a:pt x="1905" y="402717"/>
                </a:lnTo>
                <a:lnTo>
                  <a:pt x="634" y="397256"/>
                </a:lnTo>
                <a:lnTo>
                  <a:pt x="0" y="389382"/>
                </a:lnTo>
                <a:lnTo>
                  <a:pt x="0" y="379095"/>
                </a:lnTo>
                <a:lnTo>
                  <a:pt x="0" y="372110"/>
                </a:lnTo>
                <a:lnTo>
                  <a:pt x="253" y="366395"/>
                </a:lnTo>
                <a:lnTo>
                  <a:pt x="762" y="361696"/>
                </a:lnTo>
                <a:lnTo>
                  <a:pt x="1143" y="356997"/>
                </a:lnTo>
                <a:lnTo>
                  <a:pt x="10540" y="342265"/>
                </a:lnTo>
                <a:lnTo>
                  <a:pt x="12826" y="342265"/>
                </a:lnTo>
                <a:lnTo>
                  <a:pt x="15875" y="342265"/>
                </a:lnTo>
                <a:lnTo>
                  <a:pt x="20319" y="344043"/>
                </a:lnTo>
                <a:lnTo>
                  <a:pt x="26034" y="347725"/>
                </a:lnTo>
                <a:lnTo>
                  <a:pt x="31750" y="351409"/>
                </a:lnTo>
                <a:lnTo>
                  <a:pt x="38988" y="355473"/>
                </a:lnTo>
                <a:lnTo>
                  <a:pt x="79882" y="372237"/>
                </a:lnTo>
                <a:lnTo>
                  <a:pt x="122936" y="377698"/>
                </a:lnTo>
                <a:lnTo>
                  <a:pt x="130744" y="377459"/>
                </a:lnTo>
                <a:lnTo>
                  <a:pt x="173355" y="362966"/>
                </a:lnTo>
                <a:lnTo>
                  <a:pt x="191643" y="330962"/>
                </a:lnTo>
                <a:lnTo>
                  <a:pt x="191643" y="322453"/>
                </a:lnTo>
                <a:lnTo>
                  <a:pt x="174275" y="287210"/>
                </a:lnTo>
                <a:lnTo>
                  <a:pt x="141325" y="266686"/>
                </a:lnTo>
                <a:lnTo>
                  <a:pt x="125087" y="259349"/>
                </a:lnTo>
                <a:lnTo>
                  <a:pt x="116681" y="255587"/>
                </a:lnTo>
                <a:lnTo>
                  <a:pt x="73919" y="234489"/>
                </a:lnTo>
                <a:lnTo>
                  <a:pt x="43013" y="211986"/>
                </a:lnTo>
                <a:lnTo>
                  <a:pt x="19802" y="180834"/>
                </a:lnTo>
                <a:lnTo>
                  <a:pt x="7868" y="137963"/>
                </a:lnTo>
                <a:lnTo>
                  <a:pt x="7365" y="124841"/>
                </a:lnTo>
                <a:lnTo>
                  <a:pt x="8100" y="109769"/>
                </a:lnTo>
                <a:lnTo>
                  <a:pt x="18922" y="70104"/>
                </a:lnTo>
                <a:lnTo>
                  <a:pt x="50164" y="30987"/>
                </a:lnTo>
                <a:lnTo>
                  <a:pt x="83437" y="12057"/>
                </a:lnTo>
                <a:lnTo>
                  <a:pt x="123713" y="1920"/>
                </a:lnTo>
                <a:lnTo>
                  <a:pt x="138039" y="478"/>
                </a:lnTo>
                <a:lnTo>
                  <a:pt x="152781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50468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810" y="1905000"/>
            <a:ext cx="8301990" cy="3745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  <a:tab pos="355600" algn="l"/>
                <a:tab pos="6444615" algn="l"/>
              </a:tabLst>
            </a:pPr>
            <a:r>
              <a:rPr sz="2000" spc="-5" dirty="0">
                <a:latin typeface="Calibri"/>
                <a:cs typeface="Calibri"/>
              </a:rPr>
              <a:t>Un </a:t>
            </a:r>
            <a:r>
              <a:rPr sz="2000" dirty="0">
                <a:latin typeface="Calibri"/>
                <a:cs typeface="Calibri"/>
              </a:rPr>
              <a:t>nucléotide </a:t>
            </a:r>
            <a:r>
              <a:rPr sz="2000" spc="-5" dirty="0">
                <a:latin typeface="Calibri"/>
                <a:cs typeface="Calibri"/>
              </a:rPr>
              <a:t>peut </a:t>
            </a:r>
            <a:r>
              <a:rPr sz="2000" spc="-10" dirty="0">
                <a:latin typeface="Calibri"/>
                <a:cs typeface="Calibri"/>
              </a:rPr>
              <a:t>être </a:t>
            </a:r>
            <a:r>
              <a:rPr sz="2000" spc="-5" dirty="0">
                <a:latin typeface="Calibri"/>
                <a:cs typeface="Calibri"/>
              </a:rPr>
              <a:t>schématisé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façon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suivante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	5’—N—3’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29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Les polynucléotides </a:t>
            </a:r>
            <a:r>
              <a:rPr sz="2000" spc="-10" dirty="0">
                <a:latin typeface="Calibri"/>
                <a:cs typeface="Calibri"/>
              </a:rPr>
              <a:t>sont </a:t>
            </a:r>
            <a:r>
              <a:rPr sz="2000" spc="-5" dirty="0">
                <a:latin typeface="Calibri"/>
                <a:cs typeface="Calibri"/>
              </a:rPr>
              <a:t>des </a:t>
            </a:r>
            <a:r>
              <a:rPr sz="2000" dirty="0">
                <a:latin typeface="Calibri"/>
                <a:cs typeface="Calibri"/>
              </a:rPr>
              <a:t>molécules </a:t>
            </a:r>
            <a:r>
              <a:rPr sz="2000" spc="-5" dirty="0">
                <a:latin typeface="Calibri"/>
                <a:cs typeface="Calibri"/>
              </a:rPr>
              <a:t>orientées. </a:t>
            </a:r>
            <a:r>
              <a:rPr sz="2000" dirty="0">
                <a:latin typeface="Calibri"/>
                <a:cs typeface="Calibri"/>
              </a:rPr>
              <a:t>En </a:t>
            </a:r>
            <a:r>
              <a:rPr sz="2000" spc="-20" dirty="0">
                <a:latin typeface="Calibri"/>
                <a:cs typeface="Calibri"/>
              </a:rPr>
              <a:t>effet </a:t>
            </a:r>
            <a:r>
              <a:rPr sz="2000" dirty="0">
                <a:latin typeface="Calibri"/>
                <a:cs typeface="Calibri"/>
              </a:rPr>
              <a:t>à </a:t>
            </a:r>
            <a:r>
              <a:rPr sz="2000" spc="-5" dirty="0">
                <a:latin typeface="Calibri"/>
                <a:cs typeface="Calibri"/>
              </a:rPr>
              <a:t>une </a:t>
            </a:r>
            <a:r>
              <a:rPr sz="2000" spc="-10" dirty="0">
                <a:latin typeface="Calibri"/>
                <a:cs typeface="Calibri"/>
              </a:rPr>
              <a:t>extrémité 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dirty="0">
                <a:latin typeface="Calibri"/>
                <a:cs typeface="Calibri"/>
              </a:rPr>
              <a:t>molécule </a:t>
            </a:r>
            <a:r>
              <a:rPr sz="2000" spc="-10" dirty="0">
                <a:latin typeface="Calibri"/>
                <a:cs typeface="Calibri"/>
              </a:rPr>
              <a:t>on </a:t>
            </a:r>
            <a:r>
              <a:rPr sz="2000" spc="-15" dirty="0">
                <a:latin typeface="Calibri"/>
                <a:cs typeface="Calibri"/>
              </a:rPr>
              <a:t>trouve </a:t>
            </a:r>
            <a:r>
              <a:rPr sz="2000" spc="-5" dirty="0">
                <a:latin typeface="Calibri"/>
                <a:cs typeface="Calibri"/>
              </a:rPr>
              <a:t>un </a:t>
            </a:r>
            <a:r>
              <a:rPr sz="2000" spc="-10" dirty="0">
                <a:latin typeface="Calibri"/>
                <a:cs typeface="Calibri"/>
              </a:rPr>
              <a:t>pentose </a:t>
            </a:r>
            <a:r>
              <a:rPr sz="2000" dirty="0">
                <a:latin typeface="Calibri"/>
                <a:cs typeface="Calibri"/>
              </a:rPr>
              <a:t>qui a </a:t>
            </a:r>
            <a:r>
              <a:rPr sz="2000" spc="-5" dirty="0">
                <a:latin typeface="Calibri"/>
                <a:cs typeface="Calibri"/>
              </a:rPr>
              <a:t>son </a:t>
            </a:r>
            <a:r>
              <a:rPr sz="2000" spc="-10" dirty="0">
                <a:latin typeface="Calibri"/>
                <a:cs typeface="Calibri"/>
              </a:rPr>
              <a:t>groupement </a:t>
            </a:r>
            <a:r>
              <a:rPr sz="2000" spc="-5" dirty="0">
                <a:latin typeface="Calibri"/>
                <a:cs typeface="Calibri"/>
              </a:rPr>
              <a:t>Phosphate en </a:t>
            </a:r>
            <a:r>
              <a:rPr sz="2000" dirty="0">
                <a:latin typeface="Calibri"/>
                <a:cs typeface="Calibri"/>
              </a:rPr>
              <a:t>5’  </a:t>
            </a:r>
            <a:r>
              <a:rPr sz="2000" spc="-10" dirty="0">
                <a:latin typeface="Calibri"/>
                <a:cs typeface="Calibri"/>
              </a:rPr>
              <a:t>libre, et </a:t>
            </a:r>
            <a:r>
              <a:rPr sz="2000" dirty="0">
                <a:latin typeface="Calibri"/>
                <a:cs typeface="Calibri"/>
              </a:rPr>
              <a:t>à </a:t>
            </a:r>
            <a:r>
              <a:rPr sz="2000" spc="-25" dirty="0">
                <a:latin typeface="Calibri"/>
                <a:cs typeface="Calibri"/>
              </a:rPr>
              <a:t>l’autre </a:t>
            </a:r>
            <a:r>
              <a:rPr sz="2000" spc="-10" dirty="0">
                <a:latin typeface="Calibri"/>
                <a:cs typeface="Calibri"/>
              </a:rPr>
              <a:t>extrémité, </a:t>
            </a:r>
            <a:r>
              <a:rPr sz="2000" spc="-5" dirty="0">
                <a:latin typeface="Calibri"/>
                <a:cs typeface="Calibri"/>
              </a:rPr>
              <a:t>le </a:t>
            </a:r>
            <a:r>
              <a:rPr sz="2000" spc="-10" dirty="0">
                <a:latin typeface="Calibri"/>
                <a:cs typeface="Calibri"/>
              </a:rPr>
              <a:t>pentose </a:t>
            </a:r>
            <a:r>
              <a:rPr sz="2000" dirty="0">
                <a:latin typeface="Calibri"/>
                <a:cs typeface="Calibri"/>
              </a:rPr>
              <a:t>a son </a:t>
            </a:r>
            <a:r>
              <a:rPr sz="2000" spc="-10" dirty="0">
                <a:latin typeface="Calibri"/>
                <a:cs typeface="Calibri"/>
              </a:rPr>
              <a:t>groupement </a:t>
            </a:r>
            <a:r>
              <a:rPr sz="2000" spc="-20" dirty="0">
                <a:latin typeface="Calibri"/>
                <a:cs typeface="Calibri"/>
              </a:rPr>
              <a:t>hydroxyle </a:t>
            </a:r>
            <a:r>
              <a:rPr sz="2000" spc="-5" dirty="0">
                <a:latin typeface="Calibri"/>
                <a:cs typeface="Calibri"/>
              </a:rPr>
              <a:t>en </a:t>
            </a:r>
            <a:r>
              <a:rPr sz="2000" dirty="0">
                <a:latin typeface="Calibri"/>
                <a:cs typeface="Calibri"/>
              </a:rPr>
              <a:t>3’  </a:t>
            </a:r>
            <a:r>
              <a:rPr sz="2000" spc="-10" dirty="0">
                <a:latin typeface="Calibri"/>
                <a:cs typeface="Calibri"/>
              </a:rPr>
              <a:t>libre.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29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Cette </a:t>
            </a:r>
            <a:r>
              <a:rPr sz="2000" spc="-5" dirty="0">
                <a:latin typeface="Calibri"/>
                <a:cs typeface="Calibri"/>
              </a:rPr>
              <a:t>polarité est </a:t>
            </a:r>
            <a:r>
              <a:rPr sz="2000" dirty="0">
                <a:latin typeface="Calibri"/>
                <a:cs typeface="Calibri"/>
              </a:rPr>
              <a:t>à la </a:t>
            </a:r>
            <a:r>
              <a:rPr sz="2000" spc="-5" dirty="0">
                <a:latin typeface="Calibri"/>
                <a:cs typeface="Calibri"/>
              </a:rPr>
              <a:t>base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convention </a:t>
            </a:r>
            <a:r>
              <a:rPr sz="2000" spc="-5" dirty="0">
                <a:latin typeface="Calibri"/>
                <a:cs typeface="Calibri"/>
              </a:rPr>
              <a:t>selon </a:t>
            </a:r>
            <a:r>
              <a:rPr sz="2000" dirty="0">
                <a:latin typeface="Calibri"/>
                <a:cs typeface="Calibri"/>
              </a:rPr>
              <a:t>laquelle </a:t>
            </a:r>
            <a:r>
              <a:rPr sz="2000" spc="-5" dirty="0">
                <a:latin typeface="Calibri"/>
                <a:cs typeface="Calibri"/>
              </a:rPr>
              <a:t>les  polynucléotides </a:t>
            </a:r>
            <a:r>
              <a:rPr sz="2000" spc="-10" dirty="0">
                <a:latin typeface="Calibri"/>
                <a:cs typeface="Calibri"/>
              </a:rPr>
              <a:t>sont </a:t>
            </a:r>
            <a:r>
              <a:rPr sz="2000" dirty="0">
                <a:latin typeface="Calibri"/>
                <a:cs typeface="Calibri"/>
              </a:rPr>
              <a:t>lus dans </a:t>
            </a:r>
            <a:r>
              <a:rPr sz="2000" spc="-5" dirty="0">
                <a:latin typeface="Calibri"/>
                <a:cs typeface="Calibri"/>
              </a:rPr>
              <a:t>le sens </a:t>
            </a:r>
            <a:r>
              <a:rPr sz="2000" dirty="0">
                <a:latin typeface="Calibri"/>
                <a:cs typeface="Calibri"/>
              </a:rPr>
              <a:t>5’--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3’.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400685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5’---N—N—N—N—N—N—N—N—N—N---3’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II. </a:t>
            </a:r>
            <a:r>
              <a:rPr sz="3600" spc="-10" dirty="0"/>
              <a:t>Structure </a:t>
            </a:r>
            <a:r>
              <a:rPr sz="3600" spc="-5" dirty="0"/>
              <a:t>des </a:t>
            </a:r>
            <a:r>
              <a:rPr sz="3600" dirty="0"/>
              <a:t>acides</a:t>
            </a:r>
            <a:r>
              <a:rPr sz="3600" spc="-60" dirty="0"/>
              <a:t> </a:t>
            </a:r>
            <a:r>
              <a:rPr sz="3600" spc="-5" dirty="0"/>
              <a:t>nucléiques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6709"/>
            <a:ext cx="830072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Les </a:t>
            </a:r>
            <a:r>
              <a:rPr sz="2000" dirty="0">
                <a:latin typeface="Calibri"/>
                <a:cs typeface="Calibri"/>
              </a:rPr>
              <a:t>acides nucléiques </a:t>
            </a:r>
            <a:r>
              <a:rPr sz="2000" spc="-10" dirty="0">
                <a:latin typeface="Calibri"/>
                <a:cs typeface="Calibri"/>
              </a:rPr>
              <a:t>sont </a:t>
            </a:r>
            <a:r>
              <a:rPr sz="2000" spc="-5" dirty="0">
                <a:latin typeface="Calibri"/>
                <a:cs typeface="Calibri"/>
              </a:rPr>
              <a:t>des structures chargées </a:t>
            </a:r>
            <a:r>
              <a:rPr sz="2000" spc="-10" dirty="0">
                <a:latin typeface="Calibri"/>
                <a:cs typeface="Calibri"/>
              </a:rPr>
              <a:t>négativement 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migrent  </a:t>
            </a:r>
            <a:r>
              <a:rPr sz="2000" spc="-20" dirty="0">
                <a:latin typeface="Calibri"/>
                <a:cs typeface="Calibri"/>
              </a:rPr>
              <a:t>vers </a:t>
            </a:r>
            <a:r>
              <a:rPr sz="2000" spc="-5" dirty="0">
                <a:latin typeface="Calibri"/>
                <a:cs typeface="Calibri"/>
              </a:rPr>
              <a:t>le pole positif si on les place </a:t>
            </a:r>
            <a:r>
              <a:rPr sz="2000" dirty="0">
                <a:latin typeface="Calibri"/>
                <a:cs typeface="Calibri"/>
              </a:rPr>
              <a:t>dans un champs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éléctrique.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2958211"/>
            <a:ext cx="76041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08100" algn="l"/>
                <a:tab pos="1831975" algn="l"/>
                <a:tab pos="2580640" algn="l"/>
                <a:tab pos="3533140" algn="l"/>
                <a:tab pos="4966335" algn="l"/>
                <a:tab pos="6029960" algn="l"/>
                <a:tab pos="6381115" algn="l"/>
                <a:tab pos="7381875" algn="l"/>
              </a:tabLst>
            </a:pPr>
            <a:r>
              <a:rPr sz="2000" spc="-5" dirty="0">
                <a:latin typeface="Calibri"/>
                <a:cs typeface="Calibri"/>
              </a:rPr>
              <a:t>dispos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ion	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	</a:t>
            </a:r>
            <a:r>
              <a:rPr sz="2000" spc="-5" dirty="0">
                <a:latin typeface="Calibri"/>
                <a:cs typeface="Calibri"/>
              </a:rPr>
              <a:t>bas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	a</a:t>
            </a:r>
            <a:r>
              <a:rPr sz="2000" spc="-50" dirty="0">
                <a:latin typeface="Calibri"/>
                <a:cs typeface="Calibri"/>
              </a:rPr>
              <a:t>z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ées	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iquem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	(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q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pe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os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15" dirty="0">
                <a:latin typeface="Calibri"/>
                <a:cs typeface="Calibri"/>
              </a:rPr>
              <a:t>et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653411"/>
            <a:ext cx="829881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265" marR="5080" indent="-342265" algn="r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42265" algn="l"/>
                <a:tab pos="342900" algn="l"/>
                <a:tab pos="949325" algn="l"/>
                <a:tab pos="2119630" algn="l"/>
                <a:tab pos="3030220" algn="l"/>
                <a:tab pos="4223385" algn="l"/>
                <a:tab pos="4837430" algn="l"/>
                <a:tab pos="6273165" algn="l"/>
                <a:tab pos="6800850" algn="l"/>
                <a:tab pos="7651115" algn="l"/>
                <a:tab pos="8093075" algn="l"/>
              </a:tabLst>
            </a:pPr>
            <a:r>
              <a:rPr sz="2000" dirty="0">
                <a:latin typeface="Calibri"/>
                <a:cs typeface="Calibri"/>
              </a:rPr>
              <a:t>Une	</a:t>
            </a:r>
            <a:r>
              <a:rPr sz="2000" spc="-5" dirty="0">
                <a:latin typeface="Calibri"/>
                <a:cs typeface="Calibri"/>
              </a:rPr>
              <a:t>séquenc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40" dirty="0">
                <a:latin typeface="Calibri"/>
                <a:cs typeface="Calibri"/>
              </a:rPr>
              <a:t>’</a:t>
            </a:r>
            <a:r>
              <a:rPr sz="2000" dirty="0">
                <a:latin typeface="Calibri"/>
                <a:cs typeface="Calibri"/>
              </a:rPr>
              <a:t>acide	</a:t>
            </a:r>
            <a:r>
              <a:rPr sz="2000" spc="-10" dirty="0">
                <a:latin typeface="Calibri"/>
                <a:cs typeface="Calibri"/>
              </a:rPr>
              <a:t>nu</a:t>
            </a:r>
            <a:r>
              <a:rPr sz="2000" dirty="0">
                <a:latin typeface="Calibri"/>
                <a:cs typeface="Calibri"/>
              </a:rPr>
              <a:t>clé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q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ac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éris</a:t>
            </a:r>
            <a:r>
              <a:rPr sz="2000" spc="5" dirty="0">
                <a:latin typeface="Calibri"/>
                <a:cs typeface="Calibri"/>
              </a:rPr>
              <a:t>é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pa</a:t>
            </a:r>
            <a:r>
              <a:rPr sz="2000" dirty="0">
                <a:latin typeface="Calibri"/>
                <a:cs typeface="Calibri"/>
              </a:rPr>
              <a:t>r	l</a:t>
            </a:r>
            <a:r>
              <a:rPr sz="2000" spc="-150" dirty="0">
                <a:latin typeface="Calibri"/>
                <a:cs typeface="Calibri"/>
              </a:rPr>
              <a:t>’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10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263010"/>
            <a:ext cx="7980680" cy="2489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phosphate </a:t>
            </a:r>
            <a:r>
              <a:rPr sz="2000" dirty="0">
                <a:latin typeface="Calibri"/>
                <a:cs typeface="Calibri"/>
              </a:rPr>
              <a:t>ne </a:t>
            </a:r>
            <a:r>
              <a:rPr sz="2000" spc="-10" dirty="0">
                <a:latin typeface="Calibri"/>
                <a:cs typeface="Calibri"/>
              </a:rPr>
              <a:t>varient </a:t>
            </a:r>
            <a:r>
              <a:rPr sz="2000" spc="-5" dirty="0">
                <a:latin typeface="Calibri"/>
                <a:cs typeface="Calibri"/>
              </a:rPr>
              <a:t>pas)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5" dirty="0">
                <a:latin typeface="Calibri"/>
                <a:cs typeface="Calibri"/>
              </a:rPr>
              <a:t>Une </a:t>
            </a:r>
            <a:r>
              <a:rPr sz="1900" spc="-10" dirty="0">
                <a:latin typeface="Calibri"/>
                <a:cs typeface="Calibri"/>
              </a:rPr>
              <a:t>séquence </a:t>
            </a:r>
            <a:r>
              <a:rPr sz="1900" spc="-25" dirty="0">
                <a:latin typeface="Calibri"/>
                <a:cs typeface="Calibri"/>
              </a:rPr>
              <a:t>d’acide </a:t>
            </a:r>
            <a:r>
              <a:rPr sz="1900" spc="-10" dirty="0">
                <a:latin typeface="Calibri"/>
                <a:cs typeface="Calibri"/>
              </a:rPr>
              <a:t>nucléique </a:t>
            </a:r>
            <a:r>
              <a:rPr sz="1900" spc="-15" dirty="0">
                <a:latin typeface="Calibri"/>
                <a:cs typeface="Calibri"/>
              </a:rPr>
              <a:t>sera </a:t>
            </a:r>
            <a:r>
              <a:rPr sz="1900" spc="-5" dirty="0">
                <a:latin typeface="Calibri"/>
                <a:cs typeface="Calibri"/>
              </a:rPr>
              <a:t>ainsi </a:t>
            </a:r>
            <a:r>
              <a:rPr sz="1900" spc="-10" dirty="0">
                <a:latin typeface="Calibri"/>
                <a:cs typeface="Calibri"/>
              </a:rPr>
              <a:t>écrite </a:t>
            </a:r>
            <a:r>
              <a:rPr sz="1900" spc="-15" dirty="0">
                <a:latin typeface="Calibri"/>
                <a:cs typeface="Calibri"/>
              </a:rPr>
              <a:t>(toujours </a:t>
            </a:r>
            <a:r>
              <a:rPr sz="1900" spc="-10" dirty="0">
                <a:latin typeface="Calibri"/>
                <a:cs typeface="Calibri"/>
              </a:rPr>
              <a:t>dans </a:t>
            </a:r>
            <a:r>
              <a:rPr sz="1900" spc="-5" dirty="0">
                <a:latin typeface="Calibri"/>
                <a:cs typeface="Calibri"/>
              </a:rPr>
              <a:t>le sens </a:t>
            </a:r>
            <a:r>
              <a:rPr sz="1900" spc="-10" dirty="0">
                <a:latin typeface="Calibri"/>
                <a:cs typeface="Calibri"/>
              </a:rPr>
              <a:t>5’--3’</a:t>
            </a:r>
            <a:r>
              <a:rPr sz="1900" spc="3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)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Times New Roman"/>
              <a:cs typeface="Times New Roman"/>
            </a:endParaRPr>
          </a:p>
          <a:p>
            <a:pPr marL="981710">
              <a:lnSpc>
                <a:spcPct val="100000"/>
              </a:lnSpc>
            </a:pPr>
            <a:r>
              <a:rPr sz="2000" spc="-35" dirty="0">
                <a:latin typeface="Calibri"/>
                <a:cs typeface="Calibri"/>
              </a:rPr>
              <a:t>5’---AGGCTAATTTGCCATAATCGGTATCACGTCAAA---3’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981710">
              <a:lnSpc>
                <a:spcPct val="100000"/>
              </a:lnSpc>
              <a:tabLst>
                <a:tab pos="6880859" algn="l"/>
              </a:tabLst>
            </a:pPr>
            <a:r>
              <a:rPr sz="2000" spc="-10" dirty="0">
                <a:latin typeface="Calibri"/>
                <a:cs typeface="Calibri"/>
              </a:rPr>
              <a:t>5’---ACCGUUAUGCCAAUGCCGUUAUGAGUCCAUUA---3’	</a:t>
            </a:r>
            <a:r>
              <a:rPr sz="2000" dirty="0">
                <a:latin typeface="Calibri"/>
                <a:cs typeface="Calibri"/>
              </a:rPr>
              <a:t>ARN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II. </a:t>
            </a:r>
            <a:r>
              <a:rPr sz="3600" spc="-10" dirty="0"/>
              <a:t>Structure </a:t>
            </a:r>
            <a:r>
              <a:rPr sz="3600" spc="-5" dirty="0"/>
              <a:t>des </a:t>
            </a:r>
            <a:r>
              <a:rPr sz="3600" dirty="0"/>
              <a:t>acides</a:t>
            </a:r>
            <a:r>
              <a:rPr sz="3600" spc="-60" dirty="0"/>
              <a:t> </a:t>
            </a:r>
            <a:r>
              <a:rPr sz="3600" spc="-5" dirty="0"/>
              <a:t>nucléiques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III.</a:t>
            </a:r>
            <a:r>
              <a:rPr sz="3600" spc="-10" dirty="0"/>
              <a:t> </a:t>
            </a:r>
            <a:r>
              <a:rPr sz="3600" dirty="0"/>
              <a:t>ADN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13661"/>
            <a:ext cx="80708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Support de </a:t>
            </a:r>
            <a:r>
              <a:rPr sz="2400" dirty="0">
                <a:latin typeface="Calibri"/>
                <a:cs typeface="Calibri"/>
              </a:rPr>
              <a:t>l ' </a:t>
            </a:r>
            <a:r>
              <a:rPr sz="2400" spc="-15" dirty="0">
                <a:latin typeface="Calibri"/>
                <a:cs typeface="Calibri"/>
              </a:rPr>
              <a:t>information </a:t>
            </a:r>
            <a:r>
              <a:rPr sz="2400" spc="-5" dirty="0">
                <a:latin typeface="Calibri"/>
                <a:cs typeface="Calibri"/>
              </a:rPr>
              <a:t>génétique chez </a:t>
            </a:r>
            <a:r>
              <a:rPr sz="2400" spc="-10" dirty="0">
                <a:latin typeface="Calibri"/>
                <a:cs typeface="Calibri"/>
              </a:rPr>
              <a:t>presque tous </a:t>
            </a:r>
            <a:r>
              <a:rPr sz="2400" dirty="0">
                <a:latin typeface="Calibri"/>
                <a:cs typeface="Calibri"/>
              </a:rPr>
              <a:t>les  </a:t>
            </a:r>
            <a:r>
              <a:rPr sz="2400" spc="-10" dirty="0">
                <a:latin typeface="Calibri"/>
                <a:cs typeface="Calibri"/>
              </a:rPr>
              <a:t>organismes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vivants.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09445"/>
            <a:ext cx="8074025" cy="4083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1.</a:t>
            </a:r>
            <a:r>
              <a:rPr sz="2000" b="1" spc="235" dirty="0"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Historique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r>
              <a:rPr lang="fr-FR" sz="2000" dirty="0"/>
              <a:t>Plusieurs dates ont marqué le domaine de la biologie. </a:t>
            </a:r>
          </a:p>
          <a:p>
            <a:pPr lvl="0"/>
            <a:r>
              <a:rPr lang="fr-FR" sz="2000" dirty="0"/>
              <a:t>En 1882 : Walter </a:t>
            </a:r>
            <a:r>
              <a:rPr lang="fr-FR" sz="2000" dirty="0" err="1"/>
              <a:t>flemming</a:t>
            </a:r>
            <a:r>
              <a:rPr lang="fr-FR" sz="2000" dirty="0"/>
              <a:t> a identifié la chromatine. </a:t>
            </a:r>
          </a:p>
          <a:p>
            <a:pPr lvl="0"/>
            <a:r>
              <a:rPr lang="fr-FR" sz="2000" dirty="0"/>
              <a:t>En 1888 : Mise en évidence des chromosomes. </a:t>
            </a:r>
          </a:p>
          <a:p>
            <a:pPr lvl="0"/>
            <a:r>
              <a:rPr lang="fr-FR" sz="2000" dirty="0"/>
              <a:t>En 1953 : James Watson et Francis Crick proposent une structure en double hélice pour l'Acide Désoxyribonucléique (ADN), se basant sur  un cliché radiographique effectué par </a:t>
            </a:r>
            <a:r>
              <a:rPr lang="fr-FR" sz="2000" dirty="0" err="1"/>
              <a:t>Rosalind</a:t>
            </a:r>
            <a:r>
              <a:rPr lang="fr-FR" sz="2000" dirty="0"/>
              <a:t> Franklin. </a:t>
            </a:r>
          </a:p>
          <a:p>
            <a:pPr lvl="0"/>
            <a:r>
              <a:rPr lang="fr-FR" sz="2000" dirty="0"/>
              <a:t>En 1959 : découverte de la première anomalie liée à 1 pathologie chromosomique trisomie 21.</a:t>
            </a:r>
          </a:p>
          <a:p>
            <a:pPr lvl="0"/>
            <a:r>
              <a:rPr lang="fr-FR" sz="2000" dirty="0">
                <a:solidFill>
                  <a:srgbClr val="FF0000"/>
                </a:solidFill>
              </a:rPr>
              <a:t>En 2003 : Le séquençage du génome humain a démarré au début des années 90, sa version préliminaire a été publiée en 2001. La séquence complète a été terminée en avril 2003 par le consortium international public 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III.</a:t>
            </a:r>
            <a:r>
              <a:rPr sz="3600" spc="-10" dirty="0"/>
              <a:t> </a:t>
            </a:r>
            <a:r>
              <a:rPr sz="3600" dirty="0"/>
              <a:t>ADN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1610613"/>
            <a:ext cx="2125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2.</a:t>
            </a:r>
            <a:r>
              <a:rPr sz="2800" b="1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Localisation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3348" y="2625978"/>
            <a:ext cx="1622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situé dans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35939" y="1583181"/>
            <a:ext cx="8072120" cy="2989407"/>
          </a:xfrm>
          <a:prstGeom prst="rect">
            <a:avLst/>
          </a:prstGeom>
        </p:spPr>
        <p:txBody>
          <a:bodyPr vert="horz" wrap="square" lIns="0" tIns="1055496" rIns="0" bIns="0" rtlCol="0">
            <a:spAutoFit/>
          </a:bodyPr>
          <a:lstStyle/>
          <a:p>
            <a:pPr marL="355600" marR="179070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pc="-10" dirty="0"/>
              <a:t>Chez </a:t>
            </a:r>
            <a:r>
              <a:rPr dirty="0"/>
              <a:t>les </a:t>
            </a:r>
            <a:r>
              <a:rPr spc="-15" dirty="0"/>
              <a:t>procaryotes, </a:t>
            </a:r>
            <a:r>
              <a:rPr dirty="0"/>
              <a:t>le </a:t>
            </a:r>
            <a:r>
              <a:rPr spc="-10" dirty="0"/>
              <a:t>matériel génétique est  </a:t>
            </a:r>
            <a:r>
              <a:rPr spc="-5" dirty="0"/>
              <a:t>cytoplasme.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pc="-10" dirty="0"/>
              <a:t>Chez </a:t>
            </a:r>
            <a:r>
              <a:rPr dirty="0"/>
              <a:t>les </a:t>
            </a:r>
            <a:r>
              <a:rPr spc="-10" dirty="0"/>
              <a:t>eucaryotes, </a:t>
            </a:r>
            <a:r>
              <a:rPr dirty="0"/>
              <a:t>la </a:t>
            </a:r>
            <a:r>
              <a:rPr spc="-10" dirty="0"/>
              <a:t>quasi-totalité </a:t>
            </a:r>
            <a:r>
              <a:rPr spc="-5" dirty="0"/>
              <a:t>de </a:t>
            </a:r>
            <a:r>
              <a:rPr spc="-65" dirty="0"/>
              <a:t>l’ADN </a:t>
            </a:r>
            <a:r>
              <a:rPr spc="-5" dirty="0"/>
              <a:t>se </a:t>
            </a:r>
            <a:r>
              <a:rPr spc="-15" dirty="0"/>
              <a:t>trouve </a:t>
            </a:r>
            <a:r>
              <a:rPr spc="-10" dirty="0"/>
              <a:t>dans  </a:t>
            </a:r>
            <a:r>
              <a:rPr dirty="0"/>
              <a:t>le </a:t>
            </a:r>
            <a:r>
              <a:rPr spc="-10" dirty="0"/>
              <a:t>noyau. Une petite quantité </a:t>
            </a:r>
            <a:r>
              <a:rPr spc="-5" dirty="0"/>
              <a:t>(1% </a:t>
            </a:r>
            <a:r>
              <a:rPr spc="-15" dirty="0"/>
              <a:t>environ) </a:t>
            </a:r>
            <a:r>
              <a:rPr spc="-10" dirty="0"/>
              <a:t>est </a:t>
            </a:r>
            <a:r>
              <a:rPr spc="-15" dirty="0"/>
              <a:t>retrouvée </a:t>
            </a:r>
            <a:r>
              <a:rPr spc="-5" dirty="0"/>
              <a:t>dans  </a:t>
            </a:r>
            <a:r>
              <a:rPr dirty="0"/>
              <a:t>le </a:t>
            </a:r>
            <a:r>
              <a:rPr spc="-10" dirty="0"/>
              <a:t>mitochondries</a:t>
            </a:r>
            <a:r>
              <a:rPr spc="-10"/>
              <a:t>. 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III.</a:t>
            </a:r>
            <a:r>
              <a:rPr sz="3600" spc="-10" dirty="0"/>
              <a:t> </a:t>
            </a:r>
            <a:r>
              <a:rPr sz="3600" dirty="0"/>
              <a:t>ADN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7942"/>
            <a:ext cx="8073390" cy="3010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3.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Composition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302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14" dirty="0">
                <a:latin typeface="Calibri"/>
                <a:cs typeface="Calibri"/>
              </a:rPr>
              <a:t>L’ADN </a:t>
            </a:r>
            <a:r>
              <a:rPr sz="2800" spc="-15" dirty="0">
                <a:latin typeface="Calibri"/>
                <a:cs typeface="Calibri"/>
              </a:rPr>
              <a:t>est </a:t>
            </a:r>
            <a:r>
              <a:rPr sz="2800" spc="-10" dirty="0">
                <a:latin typeface="Calibri"/>
                <a:cs typeface="Calibri"/>
              </a:rPr>
              <a:t>une macromolécule </a:t>
            </a:r>
            <a:r>
              <a:rPr sz="2800" spc="-30" dirty="0">
                <a:latin typeface="Calibri"/>
                <a:cs typeface="Calibri"/>
              </a:rPr>
              <a:t>d’acides </a:t>
            </a:r>
            <a:r>
              <a:rPr sz="2800" spc="-5" dirty="0">
                <a:latin typeface="Calibri"/>
                <a:cs typeface="Calibri"/>
              </a:rPr>
              <a:t>nucléiques  </a:t>
            </a:r>
            <a:r>
              <a:rPr sz="2800" spc="-10" dirty="0">
                <a:latin typeface="Calibri"/>
                <a:cs typeface="Calibri"/>
              </a:rPr>
              <a:t>dont le </a:t>
            </a:r>
            <a:r>
              <a:rPr sz="2800" spc="-15" dirty="0">
                <a:latin typeface="Calibri"/>
                <a:cs typeface="Calibri"/>
              </a:rPr>
              <a:t>pentose </a:t>
            </a:r>
            <a:r>
              <a:rPr sz="2800" spc="-10" dirty="0">
                <a:latin typeface="Calibri"/>
                <a:cs typeface="Calibri"/>
              </a:rPr>
              <a:t>est le </a:t>
            </a:r>
            <a:r>
              <a:rPr sz="2800" spc="-5" dirty="0">
                <a:latin typeface="Calibri"/>
                <a:cs typeface="Calibri"/>
              </a:rPr>
              <a:t>2’ </a:t>
            </a:r>
            <a:r>
              <a:rPr sz="2800" spc="-15" dirty="0">
                <a:latin typeface="Calibri"/>
                <a:cs typeface="Calibri"/>
              </a:rPr>
              <a:t>désoxyribose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15" dirty="0">
                <a:latin typeface="Calibri"/>
                <a:cs typeface="Calibri"/>
              </a:rPr>
              <a:t>dont </a:t>
            </a:r>
            <a:r>
              <a:rPr sz="2800" spc="-5" dirty="0">
                <a:latin typeface="Calibri"/>
                <a:cs typeface="Calibri"/>
              </a:rPr>
              <a:t>les  </a:t>
            </a:r>
            <a:r>
              <a:rPr sz="2800" spc="-10" dirty="0">
                <a:latin typeface="Calibri"/>
                <a:cs typeface="Calibri"/>
              </a:rPr>
              <a:t>bases </a:t>
            </a:r>
            <a:r>
              <a:rPr sz="2800" spc="-15" dirty="0">
                <a:latin typeface="Calibri"/>
                <a:cs typeface="Calibri"/>
              </a:rPr>
              <a:t>azotées sont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958850" lvl="1" indent="-489584" algn="just">
              <a:lnSpc>
                <a:spcPct val="100000"/>
              </a:lnSpc>
              <a:spcBef>
                <a:spcPts val="280"/>
              </a:spcBef>
              <a:buFont typeface="Arial"/>
              <a:buChar char="–"/>
              <a:tabLst>
                <a:tab pos="959485" algn="l"/>
              </a:tabLst>
            </a:pPr>
            <a:r>
              <a:rPr sz="2400" spc="-5" dirty="0">
                <a:latin typeface="Calibri"/>
                <a:cs typeface="Calibri"/>
              </a:rPr>
              <a:t>Deux purines </a:t>
            </a:r>
            <a:r>
              <a:rPr sz="2400" dirty="0">
                <a:latin typeface="Calibri"/>
                <a:cs typeface="Calibri"/>
              </a:rPr>
              <a:t>: A </a:t>
            </a:r>
            <a:r>
              <a:rPr sz="2400" spc="-5" dirty="0">
                <a:latin typeface="Calibri"/>
                <a:cs typeface="Calibri"/>
              </a:rPr>
              <a:t>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  <a:p>
            <a:pPr marL="958850" lvl="1" indent="-489584" algn="just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959485" algn="l"/>
              </a:tabLst>
            </a:pPr>
            <a:r>
              <a:rPr sz="2400" spc="-5" dirty="0">
                <a:latin typeface="Calibri"/>
                <a:cs typeface="Calibri"/>
              </a:rPr>
              <a:t>Deux pyrimidines </a:t>
            </a:r>
            <a:r>
              <a:rPr sz="2400" dirty="0">
                <a:latin typeface="Calibri"/>
                <a:cs typeface="Calibri"/>
              </a:rPr>
              <a:t>: C </a:t>
            </a:r>
            <a:r>
              <a:rPr sz="2400" spc="-5">
                <a:latin typeface="Calibri"/>
                <a:cs typeface="Calibri"/>
              </a:rPr>
              <a:t>et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lang="fr-FR" sz="2400" spc="-50" dirty="0" smtClean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III.</a:t>
            </a:r>
            <a:r>
              <a:rPr sz="3600" spc="-10" dirty="0"/>
              <a:t> </a:t>
            </a:r>
            <a:r>
              <a:rPr sz="3600" dirty="0"/>
              <a:t>ADN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0613"/>
            <a:ext cx="8073390" cy="1751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4.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Structure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En </a:t>
            </a:r>
            <a:r>
              <a:rPr sz="2600" spc="-5" dirty="0">
                <a:latin typeface="Calibri"/>
                <a:cs typeface="Calibri"/>
              </a:rPr>
              <a:t>1953, </a:t>
            </a:r>
            <a:r>
              <a:rPr sz="2600" spc="-60" dirty="0">
                <a:latin typeface="Calibri"/>
                <a:cs typeface="Calibri"/>
              </a:rPr>
              <a:t>WATSON </a:t>
            </a:r>
            <a:r>
              <a:rPr sz="2600" spc="-15" dirty="0">
                <a:latin typeface="Calibri"/>
                <a:cs typeface="Calibri"/>
              </a:rPr>
              <a:t>et </a:t>
            </a:r>
            <a:r>
              <a:rPr sz="2600" spc="-5" dirty="0">
                <a:latin typeface="Calibri"/>
                <a:cs typeface="Calibri"/>
              </a:rPr>
              <a:t>CRICK </a:t>
            </a:r>
            <a:r>
              <a:rPr sz="2600" spc="-15" dirty="0">
                <a:latin typeface="Calibri"/>
                <a:cs typeface="Calibri"/>
              </a:rPr>
              <a:t>ont </a:t>
            </a:r>
            <a:r>
              <a:rPr sz="2600" spc="-10" dirty="0">
                <a:latin typeface="Calibri"/>
                <a:cs typeface="Calibri"/>
              </a:rPr>
              <a:t>proposé </a:t>
            </a:r>
            <a:r>
              <a:rPr sz="2600" spc="-5" dirty="0">
                <a:latin typeface="Calibri"/>
                <a:cs typeface="Calibri"/>
              </a:rPr>
              <a:t>le modèle </a:t>
            </a:r>
            <a:r>
              <a:rPr sz="2600" spc="-15" dirty="0">
                <a:latin typeface="Calibri"/>
                <a:cs typeface="Calibri"/>
              </a:rPr>
              <a:t>de  </a:t>
            </a:r>
            <a:r>
              <a:rPr sz="2600" spc="-70" dirty="0">
                <a:latin typeface="Calibri"/>
                <a:cs typeface="Calibri"/>
              </a:rPr>
              <a:t>l’ADN </a:t>
            </a:r>
            <a:r>
              <a:rPr sz="2600" dirty="0">
                <a:latin typeface="Calibri"/>
                <a:cs typeface="Calibri"/>
              </a:rPr>
              <a:t>en </a:t>
            </a:r>
            <a:r>
              <a:rPr sz="2600" spc="-5" dirty="0">
                <a:latin typeface="Calibri"/>
                <a:cs typeface="Calibri"/>
              </a:rPr>
              <a:t>double </a:t>
            </a:r>
            <a:r>
              <a:rPr sz="2600" spc="-5">
                <a:latin typeface="Calibri"/>
                <a:cs typeface="Calibri"/>
              </a:rPr>
              <a:t>hélice</a:t>
            </a:r>
            <a:r>
              <a:rPr sz="2600" spc="-5" smtClean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III.</a:t>
            </a:r>
            <a:r>
              <a:rPr sz="3600" spc="-10" dirty="0"/>
              <a:t> </a:t>
            </a:r>
            <a:r>
              <a:rPr sz="3600" dirty="0"/>
              <a:t>ADN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7398" y="2029612"/>
            <a:ext cx="3962400" cy="3667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2747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30174"/>
            <a:ext cx="1433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III.</a:t>
            </a:r>
            <a:r>
              <a:rPr sz="3600" spc="-85" dirty="0"/>
              <a:t> </a:t>
            </a:r>
            <a:r>
              <a:rPr sz="3600" dirty="0"/>
              <a:t>ADN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91183"/>
            <a:ext cx="8073390" cy="446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620" indent="-342900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Les </a:t>
            </a:r>
            <a:r>
              <a:rPr sz="1600" dirty="0">
                <a:latin typeface="Calibri"/>
                <a:cs typeface="Calibri"/>
              </a:rPr>
              <a:t>deux </a:t>
            </a:r>
            <a:r>
              <a:rPr sz="1600" spc="-10" dirty="0">
                <a:latin typeface="Calibri"/>
                <a:cs typeface="Calibri"/>
              </a:rPr>
              <a:t>brins ont </a:t>
            </a:r>
            <a:r>
              <a:rPr sz="1600" spc="-5" dirty="0">
                <a:latin typeface="Calibri"/>
                <a:cs typeface="Calibri"/>
              </a:rPr>
              <a:t>une </a:t>
            </a:r>
            <a:r>
              <a:rPr sz="1600" spc="-10" dirty="0">
                <a:latin typeface="Calibri"/>
                <a:cs typeface="Calibri"/>
              </a:rPr>
              <a:t>orientation anti-parallèle </a:t>
            </a:r>
            <a:r>
              <a:rPr sz="1600" spc="-5" dirty="0">
                <a:latin typeface="Calibri"/>
                <a:cs typeface="Calibri"/>
              </a:rPr>
              <a:t>(en </a:t>
            </a:r>
            <a:r>
              <a:rPr sz="1600" spc="-10" dirty="0">
                <a:latin typeface="Calibri"/>
                <a:cs typeface="Calibri"/>
              </a:rPr>
              <a:t>direction </a:t>
            </a:r>
            <a:r>
              <a:rPr sz="1600" spc="-5" dirty="0">
                <a:latin typeface="Calibri"/>
                <a:cs typeface="Calibri"/>
              </a:rPr>
              <a:t>opposée) Un </a:t>
            </a:r>
            <a:r>
              <a:rPr sz="1600" spc="-10" dirty="0">
                <a:latin typeface="Calibri"/>
                <a:cs typeface="Calibri"/>
              </a:rPr>
              <a:t>est </a:t>
            </a:r>
            <a:r>
              <a:rPr sz="1600" spc="-5" dirty="0">
                <a:latin typeface="Calibri"/>
                <a:cs typeface="Calibri"/>
              </a:rPr>
              <a:t>dans </a:t>
            </a:r>
            <a:r>
              <a:rPr sz="1600" dirty="0">
                <a:latin typeface="Calibri"/>
                <a:cs typeface="Calibri"/>
              </a:rPr>
              <a:t>le </a:t>
            </a:r>
            <a:r>
              <a:rPr sz="1600" spc="-10" dirty="0">
                <a:latin typeface="Calibri"/>
                <a:cs typeface="Calibri"/>
              </a:rPr>
              <a:t>sens  </a:t>
            </a:r>
            <a:r>
              <a:rPr sz="1600" spc="-30" dirty="0">
                <a:latin typeface="Calibri"/>
                <a:cs typeface="Calibri"/>
              </a:rPr>
              <a:t>5’-3’, </a:t>
            </a:r>
            <a:r>
              <a:rPr sz="1600" spc="-25" dirty="0">
                <a:latin typeface="Calibri"/>
                <a:cs typeface="Calibri"/>
              </a:rPr>
              <a:t>l’autre </a:t>
            </a:r>
            <a:r>
              <a:rPr sz="1600" spc="-10" dirty="0">
                <a:latin typeface="Calibri"/>
                <a:cs typeface="Calibri"/>
              </a:rPr>
              <a:t>est </a:t>
            </a:r>
            <a:r>
              <a:rPr sz="1600" spc="-5" dirty="0">
                <a:latin typeface="Calibri"/>
                <a:cs typeface="Calibri"/>
              </a:rPr>
              <a:t>dans </a:t>
            </a:r>
            <a:r>
              <a:rPr sz="1600" dirty="0">
                <a:latin typeface="Calibri"/>
                <a:cs typeface="Calibri"/>
              </a:rPr>
              <a:t>le </a:t>
            </a:r>
            <a:r>
              <a:rPr sz="1600" spc="-10" dirty="0">
                <a:latin typeface="Calibri"/>
                <a:cs typeface="Calibri"/>
              </a:rPr>
              <a:t>sens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3’—5’.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3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Les </a:t>
            </a:r>
            <a:r>
              <a:rPr sz="1600" dirty="0">
                <a:latin typeface="Calibri"/>
                <a:cs typeface="Calibri"/>
              </a:rPr>
              <a:t>deux </a:t>
            </a:r>
            <a:r>
              <a:rPr sz="1600" spc="-10" dirty="0">
                <a:latin typeface="Calibri"/>
                <a:cs typeface="Calibri"/>
              </a:rPr>
              <a:t>brins </a:t>
            </a:r>
            <a:r>
              <a:rPr sz="1600" spc="-45" dirty="0">
                <a:latin typeface="Calibri"/>
                <a:cs typeface="Calibri"/>
              </a:rPr>
              <a:t>d’ADN </a:t>
            </a:r>
            <a:r>
              <a:rPr sz="1600" spc="-10" dirty="0">
                <a:latin typeface="Calibri"/>
                <a:cs typeface="Calibri"/>
              </a:rPr>
              <a:t>sont </a:t>
            </a:r>
            <a:r>
              <a:rPr sz="1600" spc="-5" dirty="0">
                <a:latin typeface="Calibri"/>
                <a:cs typeface="Calibri"/>
              </a:rPr>
              <a:t>associés par </a:t>
            </a:r>
            <a:r>
              <a:rPr sz="1600" dirty="0">
                <a:latin typeface="Calibri"/>
                <a:cs typeface="Calibri"/>
              </a:rPr>
              <a:t>des </a:t>
            </a:r>
            <a:r>
              <a:rPr sz="1600" spc="-5" dirty="0">
                <a:latin typeface="Calibri"/>
                <a:cs typeface="Calibri"/>
              </a:rPr>
              <a:t>liaisons </a:t>
            </a:r>
            <a:r>
              <a:rPr sz="1600" spc="-10" dirty="0">
                <a:latin typeface="Calibri"/>
                <a:cs typeface="Calibri"/>
              </a:rPr>
              <a:t>faibles (liaisons </a:t>
            </a:r>
            <a:r>
              <a:rPr sz="1600" spc="-15" dirty="0">
                <a:latin typeface="Calibri"/>
                <a:cs typeface="Calibri"/>
              </a:rPr>
              <a:t>hydrogène) </a:t>
            </a:r>
            <a:r>
              <a:rPr sz="1600" spc="-10" dirty="0">
                <a:latin typeface="Calibri"/>
                <a:cs typeface="Calibri"/>
              </a:rPr>
              <a:t>faciles </a:t>
            </a:r>
            <a:r>
              <a:rPr sz="1600" spc="-5" dirty="0">
                <a:latin typeface="Calibri"/>
                <a:cs typeface="Calibri"/>
              </a:rPr>
              <a:t>à  </a:t>
            </a:r>
            <a:r>
              <a:rPr sz="1600" spc="-15" dirty="0">
                <a:latin typeface="Calibri"/>
                <a:cs typeface="Calibri"/>
              </a:rPr>
              <a:t>rompre </a:t>
            </a:r>
            <a:r>
              <a:rPr sz="1600" spc="-5" dirty="0">
                <a:latin typeface="Calibri"/>
                <a:cs typeface="Calibri"/>
              </a:rPr>
              <a:t>par </a:t>
            </a:r>
            <a:r>
              <a:rPr sz="1600" dirty="0">
                <a:latin typeface="Calibri"/>
                <a:cs typeface="Calibri"/>
              </a:rPr>
              <a:t>la </a:t>
            </a:r>
            <a:r>
              <a:rPr sz="1600" spc="-5" dirty="0">
                <a:latin typeface="Calibri"/>
                <a:cs typeface="Calibri"/>
              </a:rPr>
              <a:t>chaleur ou en milieu </a:t>
            </a:r>
            <a:r>
              <a:rPr sz="1600" spc="-10" dirty="0">
                <a:latin typeface="Calibri"/>
                <a:cs typeface="Calibri"/>
              </a:rPr>
              <a:t>alcalin </a:t>
            </a:r>
            <a:r>
              <a:rPr sz="1600" spc="-5" dirty="0">
                <a:latin typeface="Calibri"/>
                <a:cs typeface="Calibri"/>
              </a:rPr>
              <a:t>(soude) La </a:t>
            </a:r>
            <a:r>
              <a:rPr sz="1600" spc="-10" dirty="0">
                <a:latin typeface="Calibri"/>
                <a:cs typeface="Calibri"/>
              </a:rPr>
              <a:t>séparation des </a:t>
            </a:r>
            <a:r>
              <a:rPr sz="1600" spc="-5" dirty="0">
                <a:latin typeface="Calibri"/>
                <a:cs typeface="Calibri"/>
              </a:rPr>
              <a:t>deux </a:t>
            </a:r>
            <a:r>
              <a:rPr sz="1600" spc="-10" dirty="0">
                <a:latin typeface="Calibri"/>
                <a:cs typeface="Calibri"/>
              </a:rPr>
              <a:t>brins </a:t>
            </a:r>
            <a:r>
              <a:rPr sz="1600" spc="-45" dirty="0">
                <a:latin typeface="Calibri"/>
                <a:cs typeface="Calibri"/>
              </a:rPr>
              <a:t>d’ADN </a:t>
            </a:r>
            <a:r>
              <a:rPr sz="1600" spc="-10" dirty="0">
                <a:latin typeface="Calibri"/>
                <a:cs typeface="Calibri"/>
              </a:rPr>
              <a:t>est  </a:t>
            </a:r>
            <a:r>
              <a:rPr sz="1600" spc="-5" dirty="0">
                <a:latin typeface="Calibri"/>
                <a:cs typeface="Calibri"/>
              </a:rPr>
              <a:t>appelée </a:t>
            </a:r>
            <a:r>
              <a:rPr sz="1600" spc="-10" dirty="0">
                <a:latin typeface="Calibri"/>
                <a:cs typeface="Calibri"/>
              </a:rPr>
              <a:t>dénaturation et </a:t>
            </a:r>
            <a:r>
              <a:rPr sz="1600" spc="-5" dirty="0">
                <a:latin typeface="Calibri"/>
                <a:cs typeface="Calibri"/>
              </a:rPr>
              <a:t>elle </a:t>
            </a:r>
            <a:r>
              <a:rPr sz="1600" spc="-10" dirty="0">
                <a:latin typeface="Calibri"/>
                <a:cs typeface="Calibri"/>
              </a:rPr>
              <a:t>est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réversible.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La réassociation des deux brins </a:t>
            </a:r>
            <a:r>
              <a:rPr sz="1600" spc="-45" dirty="0">
                <a:latin typeface="Calibri"/>
                <a:cs typeface="Calibri"/>
              </a:rPr>
              <a:t>d’ADN </a:t>
            </a:r>
            <a:r>
              <a:rPr sz="1600" spc="-10" dirty="0">
                <a:latin typeface="Calibri"/>
                <a:cs typeface="Calibri"/>
              </a:rPr>
              <a:t>est </a:t>
            </a:r>
            <a:r>
              <a:rPr sz="1600" spc="-5" dirty="0">
                <a:latin typeface="Calibri"/>
                <a:cs typeface="Calibri"/>
              </a:rPr>
              <a:t>appelée </a:t>
            </a:r>
            <a:r>
              <a:rPr sz="1600" spc="-10" dirty="0">
                <a:latin typeface="Calibri"/>
                <a:cs typeface="Calibri"/>
              </a:rPr>
              <a:t>renaturation </a:t>
            </a:r>
            <a:r>
              <a:rPr sz="1600" spc="-5" dirty="0">
                <a:latin typeface="Calibri"/>
                <a:cs typeface="Calibri"/>
              </a:rPr>
              <a:t>ou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hybridation.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3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600" spc="-25" dirty="0">
                <a:latin typeface="Calibri"/>
                <a:cs typeface="Calibri"/>
              </a:rPr>
              <a:t>L’appariement </a:t>
            </a:r>
            <a:r>
              <a:rPr sz="1600" spc="-10" dirty="0">
                <a:latin typeface="Calibri"/>
                <a:cs typeface="Calibri"/>
              </a:rPr>
              <a:t>entre </a:t>
            </a:r>
            <a:r>
              <a:rPr sz="1600" spc="-5" dirty="0">
                <a:latin typeface="Calibri"/>
                <a:cs typeface="Calibri"/>
              </a:rPr>
              <a:t>les bases </a:t>
            </a:r>
            <a:r>
              <a:rPr sz="1600" spc="-10" dirty="0">
                <a:latin typeface="Calibri"/>
                <a:cs typeface="Calibri"/>
              </a:rPr>
              <a:t>est </a:t>
            </a:r>
            <a:r>
              <a:rPr sz="1600" spc="-5" dirty="0">
                <a:latin typeface="Calibri"/>
                <a:cs typeface="Calibri"/>
              </a:rPr>
              <a:t>spécifique, </a:t>
            </a:r>
            <a:r>
              <a:rPr sz="1600" spc="-10" dirty="0">
                <a:latin typeface="Calibri"/>
                <a:cs typeface="Calibri"/>
              </a:rPr>
              <a:t>seuls </a:t>
            </a:r>
            <a:r>
              <a:rPr sz="1600" spc="-5" dirty="0">
                <a:latin typeface="Calibri"/>
                <a:cs typeface="Calibri"/>
              </a:rPr>
              <a:t>deux </a:t>
            </a:r>
            <a:r>
              <a:rPr sz="1600" spc="-10" dirty="0">
                <a:latin typeface="Calibri"/>
                <a:cs typeface="Calibri"/>
              </a:rPr>
              <a:t>combinaisons sont </a:t>
            </a:r>
            <a:r>
              <a:rPr sz="1600" spc="-5" dirty="0">
                <a:latin typeface="Calibri"/>
                <a:cs typeface="Calibri"/>
              </a:rPr>
              <a:t>possibles : </a:t>
            </a:r>
            <a:r>
              <a:rPr sz="1600" dirty="0">
                <a:latin typeface="Calibri"/>
                <a:cs typeface="Calibri"/>
              </a:rPr>
              <a:t>le </a:t>
            </a:r>
            <a:r>
              <a:rPr sz="1600" spc="-5" dirty="0">
                <a:latin typeface="Calibri"/>
                <a:cs typeface="Calibri"/>
              </a:rPr>
              <a:t>A  </a:t>
            </a:r>
            <a:r>
              <a:rPr sz="1600" spc="-15" dirty="0">
                <a:latin typeface="Calibri"/>
                <a:cs typeface="Calibri"/>
              </a:rPr>
              <a:t>avec </a:t>
            </a:r>
            <a:r>
              <a:rPr sz="1600" dirty="0">
                <a:latin typeface="Calibri"/>
                <a:cs typeface="Calibri"/>
              </a:rPr>
              <a:t>le </a:t>
            </a:r>
            <a:r>
              <a:rPr sz="1600" spc="-5" dirty="0">
                <a:latin typeface="Calibri"/>
                <a:cs typeface="Calibri"/>
              </a:rPr>
              <a:t>T </a:t>
            </a:r>
            <a:r>
              <a:rPr sz="1600" spc="-10" dirty="0">
                <a:latin typeface="Calibri"/>
                <a:cs typeface="Calibri"/>
              </a:rPr>
              <a:t>et </a:t>
            </a:r>
            <a:r>
              <a:rPr sz="1600" dirty="0">
                <a:latin typeface="Calibri"/>
                <a:cs typeface="Calibri"/>
              </a:rPr>
              <a:t>le </a:t>
            </a:r>
            <a:r>
              <a:rPr sz="1600" spc="-5" dirty="0">
                <a:latin typeface="Calibri"/>
                <a:cs typeface="Calibri"/>
              </a:rPr>
              <a:t>C </a:t>
            </a:r>
            <a:r>
              <a:rPr sz="1600" spc="-15" dirty="0">
                <a:latin typeface="Calibri"/>
                <a:cs typeface="Calibri"/>
              </a:rPr>
              <a:t>avec </a:t>
            </a:r>
            <a:r>
              <a:rPr sz="1600" dirty="0">
                <a:latin typeface="Calibri"/>
                <a:cs typeface="Calibri"/>
              </a:rPr>
              <a:t>le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Cette </a:t>
            </a:r>
            <a:r>
              <a:rPr sz="1600" spc="-10" dirty="0">
                <a:latin typeface="Calibri"/>
                <a:cs typeface="Calibri"/>
              </a:rPr>
              <a:t>complémentarité entre </a:t>
            </a:r>
            <a:r>
              <a:rPr sz="1600" spc="-5" dirty="0">
                <a:latin typeface="Calibri"/>
                <a:cs typeface="Calibri"/>
              </a:rPr>
              <a:t>les bases </a:t>
            </a:r>
            <a:r>
              <a:rPr sz="1600" spc="-10" dirty="0">
                <a:latin typeface="Calibri"/>
                <a:cs typeface="Calibri"/>
              </a:rPr>
              <a:t>fait </a:t>
            </a:r>
            <a:r>
              <a:rPr sz="1600" spc="-5" dirty="0">
                <a:latin typeface="Calibri"/>
                <a:cs typeface="Calibri"/>
              </a:rPr>
              <a:t>que </a:t>
            </a:r>
            <a:r>
              <a:rPr sz="1600" dirty="0">
                <a:latin typeface="Calibri"/>
                <a:cs typeface="Calibri"/>
              </a:rPr>
              <a:t>la </a:t>
            </a:r>
            <a:r>
              <a:rPr sz="1600" spc="-10" dirty="0">
                <a:latin typeface="Calibri"/>
                <a:cs typeface="Calibri"/>
              </a:rPr>
              <a:t>séquence </a:t>
            </a:r>
            <a:r>
              <a:rPr sz="1600" spc="-15" dirty="0">
                <a:latin typeface="Calibri"/>
                <a:cs typeface="Calibri"/>
              </a:rPr>
              <a:t>d’un </a:t>
            </a:r>
            <a:r>
              <a:rPr sz="1600" spc="-5" dirty="0">
                <a:latin typeface="Calibri"/>
                <a:cs typeface="Calibri"/>
              </a:rPr>
              <a:t>brin peut </a:t>
            </a:r>
            <a:r>
              <a:rPr sz="1600" spc="-15" dirty="0">
                <a:latin typeface="Calibri"/>
                <a:cs typeface="Calibri"/>
              </a:rPr>
              <a:t>être </a:t>
            </a:r>
            <a:r>
              <a:rPr sz="1600" spc="-5" dirty="0">
                <a:latin typeface="Calibri"/>
                <a:cs typeface="Calibri"/>
              </a:rPr>
              <a:t>déduite de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endParaRPr sz="1600">
              <a:latin typeface="Calibri"/>
              <a:cs typeface="Calibri"/>
            </a:endParaRPr>
          </a:p>
          <a:p>
            <a:pPr marL="379730">
              <a:lnSpc>
                <a:spcPct val="100000"/>
              </a:lnSpc>
              <a:spcBef>
                <a:spcPts val="384"/>
              </a:spcBef>
            </a:pPr>
            <a:r>
              <a:rPr sz="1600" spc="-10" dirty="0">
                <a:latin typeface="Calibri"/>
                <a:cs typeface="Calibri"/>
              </a:rPr>
              <a:t>séquence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l’autre.</a:t>
            </a:r>
            <a:endParaRPr sz="1600">
              <a:latin typeface="Calibri"/>
              <a:cs typeface="Calibri"/>
            </a:endParaRPr>
          </a:p>
          <a:p>
            <a:pPr marL="1621790">
              <a:lnSpc>
                <a:spcPct val="100000"/>
              </a:lnSpc>
              <a:spcBef>
                <a:spcPts val="380"/>
              </a:spcBef>
            </a:pPr>
            <a:r>
              <a:rPr sz="1600" spc="-20" dirty="0">
                <a:latin typeface="Calibri"/>
                <a:cs typeface="Calibri"/>
              </a:rPr>
              <a:t>5’---AGCCTGAATCCTAGCGAAT---3’</a:t>
            </a:r>
            <a:endParaRPr sz="1600">
              <a:latin typeface="Calibri"/>
              <a:cs typeface="Calibri"/>
            </a:endParaRPr>
          </a:p>
          <a:p>
            <a:pPr marL="1621790">
              <a:lnSpc>
                <a:spcPct val="100000"/>
              </a:lnSpc>
              <a:spcBef>
                <a:spcPts val="385"/>
              </a:spcBef>
            </a:pPr>
            <a:r>
              <a:rPr sz="1600" spc="-20" dirty="0">
                <a:latin typeface="Calibri"/>
                <a:cs typeface="Calibri"/>
              </a:rPr>
              <a:t>3’---TCGGACTTAGGATCGCTTA---5’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III.</a:t>
            </a:r>
            <a:r>
              <a:rPr sz="3600" spc="-10" dirty="0"/>
              <a:t> </a:t>
            </a:r>
            <a:r>
              <a:rPr sz="3600" dirty="0"/>
              <a:t>ADN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600" y="1447800"/>
            <a:ext cx="4810051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2747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30174"/>
            <a:ext cx="1433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III.</a:t>
            </a:r>
            <a:r>
              <a:rPr sz="3600" spc="-85" dirty="0"/>
              <a:t> </a:t>
            </a:r>
            <a:r>
              <a:rPr sz="3600" dirty="0"/>
              <a:t>ADN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579246"/>
            <a:ext cx="10058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34435"/>
            <a:ext cx="5796915" cy="35375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Introduction</a:t>
            </a:r>
            <a:endParaRPr sz="3200">
              <a:latin typeface="Calibri"/>
              <a:cs typeface="Calibri"/>
            </a:endParaRPr>
          </a:p>
          <a:p>
            <a:pPr marL="12700" marR="577215">
              <a:lnSpc>
                <a:spcPct val="120000"/>
              </a:lnSpc>
              <a:spcBef>
                <a:spcPts val="5"/>
              </a:spcBef>
            </a:pP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Structure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des </a:t>
            </a: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acides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nucléiques  </a:t>
            </a: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ADN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ARN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3200" spc="-15" dirty="0">
                <a:solidFill>
                  <a:srgbClr val="888888"/>
                </a:solidFill>
                <a:latin typeface="Calibri"/>
                <a:cs typeface="Calibri"/>
              </a:rPr>
              <a:t>Organisation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des </a:t>
            </a: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AN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dans </a:t>
            </a: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la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cellule  </a:t>
            </a:r>
            <a:r>
              <a:rPr sz="3200" spc="-15" dirty="0">
                <a:solidFill>
                  <a:srgbClr val="888888"/>
                </a:solidFill>
                <a:latin typeface="Calibri"/>
                <a:cs typeface="Calibri"/>
              </a:rPr>
              <a:t>Organisation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du génome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humain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50541"/>
            <a:ext cx="8073390" cy="331851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5080" indent="-342900" algn="just">
              <a:lnSpc>
                <a:spcPts val="2300"/>
              </a:lnSpc>
              <a:spcBef>
                <a:spcPts val="66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La </a:t>
            </a:r>
            <a:r>
              <a:rPr sz="2400" spc="-15" dirty="0">
                <a:latin typeface="Calibri"/>
                <a:cs typeface="Calibri"/>
              </a:rPr>
              <a:t>chromatographie </a:t>
            </a:r>
            <a:r>
              <a:rPr sz="2400" spc="-10" dirty="0">
                <a:latin typeface="Calibri"/>
                <a:cs typeface="Calibri"/>
              </a:rPr>
              <a:t>(séparation </a:t>
            </a:r>
            <a:r>
              <a:rPr sz="2400" spc="-5" dirty="0">
                <a:latin typeface="Calibri"/>
                <a:cs typeface="Calibri"/>
              </a:rPr>
              <a:t>et </a:t>
            </a:r>
            <a:r>
              <a:rPr sz="2400" spc="-10" dirty="0">
                <a:latin typeface="Calibri"/>
                <a:cs typeface="Calibri"/>
              </a:rPr>
              <a:t>quantification </a:t>
            </a:r>
            <a:r>
              <a:rPr sz="2400" spc="-5" dirty="0">
                <a:latin typeface="Calibri"/>
                <a:cs typeface="Calibri"/>
              </a:rPr>
              <a:t>des </a:t>
            </a:r>
            <a:r>
              <a:rPr sz="2400" dirty="0">
                <a:latin typeface="Calibri"/>
                <a:cs typeface="Calibri"/>
              </a:rPr>
              <a:t>4 </a:t>
            </a:r>
            <a:r>
              <a:rPr sz="2400" spc="-5" dirty="0">
                <a:latin typeface="Calibri"/>
                <a:cs typeface="Calibri"/>
              </a:rPr>
              <a:t>bases  de </a:t>
            </a:r>
            <a:r>
              <a:rPr sz="2400" spc="-55" dirty="0">
                <a:latin typeface="Calibri"/>
                <a:cs typeface="Calibri"/>
              </a:rPr>
              <a:t>l’ADN) </a:t>
            </a:r>
            <a:r>
              <a:rPr sz="2400" spc="-15" dirty="0">
                <a:latin typeface="Calibri"/>
                <a:cs typeface="Calibri"/>
              </a:rPr>
              <a:t>montre </a:t>
            </a:r>
            <a:r>
              <a:rPr sz="2400" spc="-5" dirty="0">
                <a:latin typeface="Calibri"/>
                <a:cs typeface="Calibri"/>
              </a:rPr>
              <a:t>une </a:t>
            </a:r>
            <a:r>
              <a:rPr sz="2400" spc="-10" dirty="0">
                <a:latin typeface="Calibri"/>
                <a:cs typeface="Calibri"/>
              </a:rPr>
              <a:t>composition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5" dirty="0">
                <a:latin typeface="Calibri"/>
                <a:cs typeface="Calibri"/>
              </a:rPr>
              <a:t>bases variables </a:t>
            </a:r>
            <a:r>
              <a:rPr sz="2400" spc="-15" dirty="0">
                <a:latin typeface="Calibri"/>
                <a:cs typeface="Calibri"/>
              </a:rPr>
              <a:t>entre  </a:t>
            </a:r>
            <a:r>
              <a:rPr sz="2400" spc="-10" dirty="0">
                <a:latin typeface="Calibri"/>
                <a:cs typeface="Calibri"/>
              </a:rPr>
              <a:t>organismes </a:t>
            </a:r>
            <a:r>
              <a:rPr sz="2400" spc="-15" dirty="0">
                <a:latin typeface="Calibri"/>
                <a:cs typeface="Calibri"/>
              </a:rPr>
              <a:t>différents </a:t>
            </a:r>
            <a:r>
              <a:rPr sz="2400" dirty="0">
                <a:latin typeface="Calibri"/>
                <a:cs typeface="Calibri"/>
              </a:rPr>
              <a:t>; </a:t>
            </a:r>
            <a:r>
              <a:rPr sz="2400" spc="-20" dirty="0">
                <a:latin typeface="Calibri"/>
                <a:cs typeface="Calibri"/>
              </a:rPr>
              <a:t>constante </a:t>
            </a:r>
            <a:r>
              <a:rPr sz="2400" spc="-5" dirty="0">
                <a:latin typeface="Calibri"/>
                <a:cs typeface="Calibri"/>
              </a:rPr>
              <a:t>dans </a:t>
            </a:r>
            <a:r>
              <a:rPr sz="2400" dirty="0">
                <a:latin typeface="Calibri"/>
                <a:cs typeface="Calibri"/>
              </a:rPr>
              <a:t>les </a:t>
            </a:r>
            <a:r>
              <a:rPr sz="2400" spc="-5" dirty="0">
                <a:latin typeface="Calibri"/>
                <a:cs typeface="Calibri"/>
              </a:rPr>
              <a:t>tissus du même  </a:t>
            </a:r>
            <a:r>
              <a:rPr sz="2400" spc="-10" dirty="0">
                <a:latin typeface="Calibri"/>
                <a:cs typeface="Calibri"/>
              </a:rPr>
              <a:t>organisme. </a:t>
            </a:r>
            <a:r>
              <a:rPr sz="2400" spc="-5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quantité </a:t>
            </a:r>
            <a:r>
              <a:rPr sz="2400" spc="-5" dirty="0">
                <a:latin typeface="Calibri"/>
                <a:cs typeface="Calibri"/>
              </a:rPr>
              <a:t>de bases puriques </a:t>
            </a:r>
            <a:r>
              <a:rPr sz="2400" spc="-10" dirty="0">
                <a:latin typeface="Calibri"/>
                <a:cs typeface="Calibri"/>
              </a:rPr>
              <a:t>est égale </a:t>
            </a:r>
            <a:r>
              <a:rPr sz="2400" dirty="0">
                <a:latin typeface="Calibri"/>
                <a:cs typeface="Calibri"/>
              </a:rPr>
              <a:t>à </a:t>
            </a:r>
            <a:r>
              <a:rPr sz="2400" spc="-5" dirty="0">
                <a:latin typeface="Calibri"/>
                <a:cs typeface="Calibri"/>
              </a:rPr>
              <a:t>celle  des bases pyrimidiques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1035050">
              <a:lnSpc>
                <a:spcPct val="100000"/>
              </a:lnSpc>
              <a:tabLst>
                <a:tab pos="2922270" algn="l"/>
                <a:tab pos="4740910" algn="l"/>
              </a:tabLst>
            </a:pPr>
            <a:r>
              <a:rPr sz="2400" dirty="0">
                <a:latin typeface="Calibri"/>
                <a:cs typeface="Calibri"/>
              </a:rPr>
              <a:t>A+G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 C+T	A+G / C+T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 1	C+G </a:t>
            </a:r>
            <a:r>
              <a:rPr sz="2400" spc="-25" dirty="0">
                <a:latin typeface="Calibri"/>
                <a:cs typeface="Calibri"/>
              </a:rPr>
              <a:t>/A+T </a:t>
            </a:r>
            <a:r>
              <a:rPr sz="2400" dirty="0">
                <a:latin typeface="Calibri"/>
                <a:cs typeface="Calibri"/>
              </a:rPr>
              <a:t>≠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ts val="231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Le </a:t>
            </a:r>
            <a:r>
              <a:rPr sz="2400" spc="-15" dirty="0">
                <a:latin typeface="Calibri"/>
                <a:cs typeface="Calibri"/>
              </a:rPr>
              <a:t>pourcentage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10" dirty="0">
                <a:latin typeface="Calibri"/>
                <a:cs typeface="Calibri"/>
              </a:rPr>
              <a:t>GC </a:t>
            </a:r>
            <a:r>
              <a:rPr sz="2400" spc="-5" dirty="0">
                <a:latin typeface="Calibri"/>
                <a:cs typeface="Calibri"/>
              </a:rPr>
              <a:t>dans </a:t>
            </a:r>
            <a:r>
              <a:rPr sz="2400" spc="-10" dirty="0">
                <a:latin typeface="Calibri"/>
                <a:cs typeface="Calibri"/>
              </a:rPr>
              <a:t>une </a:t>
            </a:r>
            <a:r>
              <a:rPr sz="2400" spc="-5" dirty="0">
                <a:latin typeface="Calibri"/>
                <a:cs typeface="Calibri"/>
              </a:rPr>
              <a:t>molécule </a:t>
            </a:r>
            <a:r>
              <a:rPr sz="2400" spc="-65" dirty="0">
                <a:latin typeface="Calibri"/>
                <a:cs typeface="Calibri"/>
              </a:rPr>
              <a:t>d’ADN </a:t>
            </a:r>
            <a:r>
              <a:rPr sz="2400" spc="-15" dirty="0">
                <a:latin typeface="Calibri"/>
                <a:cs typeface="Calibri"/>
              </a:rPr>
              <a:t>est  </a:t>
            </a:r>
            <a:r>
              <a:rPr sz="2400" spc="-10" dirty="0">
                <a:latin typeface="Calibri"/>
                <a:cs typeface="Calibri"/>
              </a:rPr>
              <a:t>caractéristique </a:t>
            </a:r>
            <a:r>
              <a:rPr sz="2400" spc="-15" dirty="0">
                <a:latin typeface="Calibri"/>
                <a:cs typeface="Calibri"/>
              </a:rPr>
              <a:t>d’une </a:t>
            </a:r>
            <a:r>
              <a:rPr sz="2400" dirty="0">
                <a:latin typeface="Calibri"/>
                <a:cs typeface="Calibri"/>
              </a:rPr>
              <a:t>espèce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donnée.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III.</a:t>
            </a:r>
            <a:r>
              <a:rPr sz="3600" spc="-10" dirty="0"/>
              <a:t> </a:t>
            </a:r>
            <a:r>
              <a:rPr sz="3600" dirty="0"/>
              <a:t>ADN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74570"/>
            <a:ext cx="8073390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Sur </a:t>
            </a:r>
            <a:r>
              <a:rPr sz="2400" dirty="0">
                <a:latin typeface="Calibri"/>
                <a:cs typeface="Calibri"/>
              </a:rPr>
              <a:t>le </a:t>
            </a:r>
            <a:r>
              <a:rPr sz="2400" spc="-5" dirty="0">
                <a:latin typeface="Calibri"/>
                <a:cs typeface="Calibri"/>
              </a:rPr>
              <a:t>plan </a:t>
            </a:r>
            <a:r>
              <a:rPr sz="2400" spc="-10" dirty="0">
                <a:latin typeface="Calibri"/>
                <a:cs typeface="Calibri"/>
              </a:rPr>
              <a:t>structural, </a:t>
            </a:r>
            <a:r>
              <a:rPr sz="2400" dirty="0">
                <a:latin typeface="Calibri"/>
                <a:cs typeface="Calibri"/>
              </a:rPr>
              <a:t>l'ADN </a:t>
            </a:r>
            <a:r>
              <a:rPr sz="2400" spc="-20" dirty="0">
                <a:latin typeface="Calibri"/>
                <a:cs typeface="Calibri"/>
              </a:rPr>
              <a:t>existe </a:t>
            </a:r>
            <a:r>
              <a:rPr sz="2400" spc="-5" dirty="0">
                <a:latin typeface="Calibri"/>
                <a:cs typeface="Calibri"/>
              </a:rPr>
              <a:t>sous </a:t>
            </a:r>
            <a:r>
              <a:rPr sz="2400" spc="-10" dirty="0">
                <a:latin typeface="Calibri"/>
                <a:cs typeface="Calibri"/>
              </a:rPr>
              <a:t>trois </a:t>
            </a:r>
            <a:r>
              <a:rPr sz="2400" spc="-5" dirty="0">
                <a:latin typeface="Calibri"/>
                <a:cs typeface="Calibri"/>
              </a:rPr>
              <a:t>principales  </a:t>
            </a:r>
            <a:r>
              <a:rPr sz="2400" spc="-15" dirty="0">
                <a:latin typeface="Calibri"/>
                <a:cs typeface="Calibri"/>
              </a:rPr>
              <a:t>formes </a:t>
            </a:r>
            <a:r>
              <a:rPr sz="2400" spc="-10" dirty="0">
                <a:latin typeface="Calibri"/>
                <a:cs typeface="Calibri"/>
              </a:rPr>
              <a:t>hélicoïdales </a:t>
            </a:r>
            <a:r>
              <a:rPr sz="2400" spc="-15" dirty="0">
                <a:latin typeface="Calibri"/>
                <a:cs typeface="Calibri"/>
              </a:rPr>
              <a:t>différentes: </a:t>
            </a:r>
            <a:r>
              <a:rPr sz="2400" spc="5" dirty="0">
                <a:latin typeface="Calibri"/>
                <a:cs typeface="Calibri"/>
              </a:rPr>
              <a:t>A, </a:t>
            </a:r>
            <a:r>
              <a:rPr sz="2400" dirty="0">
                <a:latin typeface="Calibri"/>
                <a:cs typeface="Calibri"/>
              </a:rPr>
              <a:t>B (la </a:t>
            </a:r>
            <a:r>
              <a:rPr sz="2400" spc="-5" dirty="0">
                <a:latin typeface="Calibri"/>
                <a:cs typeface="Calibri"/>
              </a:rPr>
              <a:t>plus </a:t>
            </a:r>
            <a:r>
              <a:rPr sz="2400" spc="-10" dirty="0">
                <a:latin typeface="Calibri"/>
                <a:cs typeface="Calibri"/>
              </a:rPr>
              <a:t>fréquente) </a:t>
            </a:r>
            <a:r>
              <a:rPr sz="2400" spc="-5" dirty="0">
                <a:latin typeface="Calibri"/>
                <a:cs typeface="Calibri"/>
              </a:rPr>
              <a:t>et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5" dirty="0">
                <a:latin typeface="Calibri"/>
                <a:cs typeface="Calibri"/>
              </a:rPr>
              <a:t>(la  plus </a:t>
            </a:r>
            <a:r>
              <a:rPr sz="2400" spc="-15" dirty="0">
                <a:latin typeface="Calibri"/>
                <a:cs typeface="Calibri"/>
              </a:rPr>
              <a:t>rare), </a:t>
            </a:r>
            <a:r>
              <a:rPr sz="2400" spc="-5" dirty="0">
                <a:latin typeface="Calibri"/>
                <a:cs typeface="Calibri"/>
              </a:rPr>
              <a:t>selon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5" dirty="0">
                <a:latin typeface="Calibri"/>
                <a:cs typeface="Calibri"/>
              </a:rPr>
              <a:t>séquence et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5" dirty="0">
                <a:latin typeface="Calibri"/>
                <a:cs typeface="Calibri"/>
              </a:rPr>
              <a:t>concentration </a:t>
            </a:r>
            <a:r>
              <a:rPr sz="2400" dirty="0">
                <a:latin typeface="Calibri"/>
                <a:cs typeface="Calibri"/>
              </a:rPr>
              <a:t>ionique </a:t>
            </a:r>
            <a:r>
              <a:rPr sz="2400" spc="-5" dirty="0">
                <a:latin typeface="Calibri"/>
                <a:cs typeface="Calibri"/>
              </a:rPr>
              <a:t>du  </a:t>
            </a:r>
            <a:r>
              <a:rPr sz="2400" dirty="0">
                <a:latin typeface="Calibri"/>
                <a:cs typeface="Calibri"/>
              </a:rPr>
              <a:t>milieu.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Ces </a:t>
            </a:r>
            <a:r>
              <a:rPr sz="2400" spc="-10" dirty="0">
                <a:latin typeface="Calibri"/>
                <a:cs typeface="Calibri"/>
              </a:rPr>
              <a:t>trois </a:t>
            </a:r>
            <a:r>
              <a:rPr sz="2400" spc="-15" dirty="0">
                <a:latin typeface="Calibri"/>
                <a:cs typeface="Calibri"/>
              </a:rPr>
              <a:t>structures </a:t>
            </a:r>
            <a:r>
              <a:rPr sz="2400" spc="-5" dirty="0">
                <a:latin typeface="Calibri"/>
                <a:cs typeface="Calibri"/>
              </a:rPr>
              <a:t>se </a:t>
            </a:r>
            <a:r>
              <a:rPr sz="2400" spc="-15" dirty="0">
                <a:latin typeface="Calibri"/>
                <a:cs typeface="Calibri"/>
              </a:rPr>
              <a:t>différencient </a:t>
            </a:r>
            <a:r>
              <a:rPr sz="2400" spc="-5">
                <a:latin typeface="Calibri"/>
                <a:cs typeface="Calibri"/>
              </a:rPr>
              <a:t>schématiquement </a:t>
            </a:r>
            <a:r>
              <a:rPr sz="2400" spc="-5" smtClean="0">
                <a:latin typeface="Calibri"/>
                <a:cs typeface="Calibri"/>
              </a:rPr>
              <a:t>par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sz="2400" spc="-5" smtClean="0">
                <a:latin typeface="Calibri"/>
                <a:cs typeface="Calibri"/>
              </a:rPr>
              <a:t>un </a:t>
            </a:r>
            <a:r>
              <a:rPr sz="2400" spc="-10" dirty="0">
                <a:latin typeface="Calibri"/>
                <a:cs typeface="Calibri"/>
              </a:rPr>
              <a:t>enroulement </a:t>
            </a:r>
            <a:r>
              <a:rPr sz="2400" spc="-5" dirty="0">
                <a:latin typeface="Calibri"/>
                <a:cs typeface="Calibri"/>
              </a:rPr>
              <a:t>et une </a:t>
            </a:r>
            <a:r>
              <a:rPr sz="2400" spc="-10" dirty="0">
                <a:latin typeface="Calibri"/>
                <a:cs typeface="Calibri"/>
              </a:rPr>
              <a:t>orientation </a:t>
            </a:r>
            <a:r>
              <a:rPr sz="2400" spc="-20" dirty="0">
                <a:latin typeface="Calibri"/>
                <a:cs typeface="Calibri"/>
              </a:rPr>
              <a:t>différente </a:t>
            </a:r>
            <a:r>
              <a:rPr sz="2400" spc="-5" dirty="0">
                <a:latin typeface="Calibri"/>
                <a:cs typeface="Calibri"/>
              </a:rPr>
              <a:t>et donc  une accessibilité plus ou </a:t>
            </a:r>
            <a:r>
              <a:rPr sz="2400" dirty="0">
                <a:latin typeface="Calibri"/>
                <a:cs typeface="Calibri"/>
              </a:rPr>
              <a:t>moins </a:t>
            </a:r>
            <a:r>
              <a:rPr sz="2400" spc="-10" dirty="0">
                <a:latin typeface="Calibri"/>
                <a:cs typeface="Calibri"/>
              </a:rPr>
              <a:t>importante </a:t>
            </a:r>
            <a:r>
              <a:rPr sz="2400" spc="-5" dirty="0">
                <a:latin typeface="Calibri"/>
                <a:cs typeface="Calibri"/>
              </a:rPr>
              <a:t>des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bases.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III.</a:t>
            </a:r>
            <a:r>
              <a:rPr sz="3600" spc="-10" dirty="0"/>
              <a:t> </a:t>
            </a:r>
            <a:r>
              <a:rPr sz="3600" dirty="0"/>
              <a:t>ADN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5400" y="3608837"/>
            <a:ext cx="3382493" cy="2928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5697118"/>
            <a:ext cx="26098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≈ 10 </a:t>
            </a:r>
            <a:r>
              <a:rPr sz="1800" spc="-5" dirty="0">
                <a:latin typeface="Calibri"/>
                <a:cs typeface="Calibri"/>
              </a:rPr>
              <a:t>bases </a:t>
            </a:r>
            <a:r>
              <a:rPr sz="1800" dirty="0">
                <a:latin typeface="Calibri"/>
                <a:cs typeface="Calibri"/>
              </a:rPr>
              <a:t>/ </a:t>
            </a:r>
            <a:r>
              <a:rPr sz="1800" spc="-10" dirty="0">
                <a:latin typeface="Calibri"/>
                <a:cs typeface="Calibri"/>
              </a:rPr>
              <a:t>tour d’hélice  </a:t>
            </a:r>
            <a:r>
              <a:rPr sz="1800" spc="-5" dirty="0">
                <a:latin typeface="Calibri"/>
                <a:cs typeface="Calibri"/>
              </a:rPr>
              <a:t>pas de </a:t>
            </a:r>
            <a:r>
              <a:rPr sz="1800" dirty="0">
                <a:latin typeface="Calibri"/>
                <a:cs typeface="Calibri"/>
              </a:rPr>
              <a:t>l </a:t>
            </a:r>
            <a:r>
              <a:rPr sz="1800" spc="-5" dirty="0">
                <a:latin typeface="Calibri"/>
                <a:cs typeface="Calibri"/>
              </a:rPr>
              <a:t>’hélice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5" dirty="0">
                <a:latin typeface="Calibri"/>
                <a:cs typeface="Calibri"/>
              </a:rPr>
              <a:t>3,4 nm  </a:t>
            </a:r>
            <a:r>
              <a:rPr sz="1800" spc="-10" dirty="0">
                <a:latin typeface="Calibri"/>
                <a:cs typeface="Calibri"/>
              </a:rPr>
              <a:t>diamètre </a:t>
            </a:r>
            <a:r>
              <a:rPr sz="1800" dirty="0">
                <a:latin typeface="Calibri"/>
                <a:cs typeface="Calibri"/>
              </a:rPr>
              <a:t>de l </a:t>
            </a:r>
            <a:r>
              <a:rPr sz="1800" spc="-5" dirty="0">
                <a:latin typeface="Calibri"/>
                <a:cs typeface="Calibri"/>
              </a:rPr>
              <a:t>’hélice </a:t>
            </a:r>
            <a:r>
              <a:rPr sz="1800" dirty="0">
                <a:latin typeface="Calibri"/>
                <a:cs typeface="Calibri"/>
              </a:rPr>
              <a:t>≈ 2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III.</a:t>
            </a:r>
            <a:r>
              <a:rPr sz="3600" spc="-10" dirty="0"/>
              <a:t> </a:t>
            </a:r>
            <a:r>
              <a:rPr sz="3600" dirty="0"/>
              <a:t>ADN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383540" y="1739010"/>
            <a:ext cx="84518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75" dirty="0">
                <a:latin typeface="Calibri"/>
                <a:cs typeface="Calibri"/>
              </a:rPr>
              <a:t>L’ADN </a:t>
            </a:r>
            <a:r>
              <a:rPr sz="1800" spc="-5" dirty="0">
                <a:latin typeface="Calibri"/>
                <a:cs typeface="Calibri"/>
              </a:rPr>
              <a:t>dans </a:t>
            </a:r>
            <a:r>
              <a:rPr sz="1800" dirty="0">
                <a:latin typeface="Calibri"/>
                <a:cs typeface="Calibri"/>
              </a:rPr>
              <a:t>sa </a:t>
            </a:r>
            <a:r>
              <a:rPr sz="1800" spc="-10" dirty="0">
                <a:latin typeface="Calibri"/>
                <a:cs typeface="Calibri"/>
              </a:rPr>
              <a:t>forme </a:t>
            </a:r>
            <a:r>
              <a:rPr sz="1800" b="1" dirty="0">
                <a:latin typeface="Calibri"/>
                <a:cs typeface="Calibri"/>
              </a:rPr>
              <a:t>B </a:t>
            </a:r>
            <a:r>
              <a:rPr sz="1800" spc="-10" dirty="0">
                <a:latin typeface="Calibri"/>
                <a:cs typeface="Calibri"/>
              </a:rPr>
              <a:t>est formé </a:t>
            </a:r>
            <a:r>
              <a:rPr sz="1800" dirty="0">
                <a:latin typeface="Calibri"/>
                <a:cs typeface="Calibri"/>
              </a:rPr>
              <a:t>de deux chaînes </a:t>
            </a:r>
            <a:r>
              <a:rPr sz="1800" spc="-5" dirty="0">
                <a:latin typeface="Calibri"/>
                <a:cs typeface="Calibri"/>
              </a:rPr>
              <a:t>polynucléotidiques </a:t>
            </a:r>
            <a:r>
              <a:rPr sz="1800" dirty="0">
                <a:latin typeface="Calibri"/>
                <a:cs typeface="Calibri"/>
              </a:rPr>
              <a:t>(double </a:t>
            </a:r>
            <a:r>
              <a:rPr sz="1800" spc="-5" dirty="0">
                <a:latin typeface="Calibri"/>
                <a:cs typeface="Calibri"/>
              </a:rPr>
              <a:t>brin  </a:t>
            </a:r>
            <a:r>
              <a:rPr sz="1800" spc="-40" dirty="0">
                <a:latin typeface="Calibri"/>
                <a:cs typeface="Calibri"/>
              </a:rPr>
              <a:t>d’ADN) </a:t>
            </a:r>
            <a:r>
              <a:rPr sz="1800" spc="-5" dirty="0">
                <a:latin typeface="Calibri"/>
                <a:cs typeface="Calibri"/>
              </a:rPr>
              <a:t>enroulées </a:t>
            </a:r>
            <a:r>
              <a:rPr sz="1800" spc="-15" dirty="0">
                <a:latin typeface="Calibri"/>
                <a:cs typeface="Calibri"/>
              </a:rPr>
              <a:t>l’une </a:t>
            </a:r>
            <a:r>
              <a:rPr sz="1800" spc="-5" dirty="0">
                <a:latin typeface="Calibri"/>
                <a:cs typeface="Calibri"/>
              </a:rPr>
              <a:t>autour </a:t>
            </a:r>
            <a:r>
              <a:rPr sz="1800" spc="5" dirty="0">
                <a:latin typeface="Calibri"/>
                <a:cs typeface="Calibri"/>
              </a:rPr>
              <a:t>de </a:t>
            </a:r>
            <a:r>
              <a:rPr sz="1800" spc="-25" dirty="0">
                <a:latin typeface="Calibri"/>
                <a:cs typeface="Calibri"/>
              </a:rPr>
              <a:t>l’autre </a:t>
            </a:r>
            <a:r>
              <a:rPr sz="1800" spc="5" dirty="0">
                <a:latin typeface="Calibri"/>
                <a:cs typeface="Calibri"/>
              </a:rPr>
              <a:t>en </a:t>
            </a:r>
            <a:r>
              <a:rPr sz="1800" spc="-5" dirty="0">
                <a:latin typeface="Calibri"/>
                <a:cs typeface="Calibri"/>
              </a:rPr>
              <a:t>hélice </a:t>
            </a:r>
            <a:r>
              <a:rPr sz="1800" spc="-15" dirty="0">
                <a:latin typeface="Calibri"/>
                <a:cs typeface="Calibri"/>
              </a:rPr>
              <a:t>droite </a:t>
            </a:r>
            <a:r>
              <a:rPr sz="1800" spc="-5" dirty="0">
                <a:latin typeface="Calibri"/>
                <a:cs typeface="Calibri"/>
              </a:rPr>
              <a:t>(dans le sens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l’aiguille </a:t>
            </a:r>
            <a:r>
              <a:rPr sz="1800" spc="-10" dirty="0">
                <a:latin typeface="Calibri"/>
                <a:cs typeface="Calibri"/>
              </a:rPr>
              <a:t>d’une  montre)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Dans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modèle,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nombre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paires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bases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tour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d’hélice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(au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nombre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10) </a:t>
            </a:r>
            <a:r>
              <a:rPr sz="1800" spc="-10" dirty="0">
                <a:latin typeface="Calibri"/>
                <a:cs typeface="Calibri"/>
              </a:rPr>
              <a:t>fait </a:t>
            </a:r>
            <a:r>
              <a:rPr sz="1800" spc="-5" dirty="0">
                <a:latin typeface="Calibri"/>
                <a:cs typeface="Calibri"/>
              </a:rPr>
              <a:t>3,4 nm.Les </a:t>
            </a:r>
            <a:r>
              <a:rPr sz="1800" spc="-15" dirty="0">
                <a:latin typeface="Calibri"/>
                <a:cs typeface="Calibri"/>
              </a:rPr>
              <a:t>arêtes </a:t>
            </a:r>
            <a:r>
              <a:rPr sz="1800" spc="-10" dirty="0">
                <a:latin typeface="Calibri"/>
                <a:cs typeface="Calibri"/>
              </a:rPr>
              <a:t>créés </a:t>
            </a:r>
            <a:r>
              <a:rPr sz="1800" spc="-5" dirty="0">
                <a:latin typeface="Calibri"/>
                <a:cs typeface="Calibri"/>
              </a:rPr>
              <a:t>par les groupement </a:t>
            </a:r>
            <a:r>
              <a:rPr sz="1800" spc="-10" dirty="0">
                <a:latin typeface="Calibri"/>
                <a:cs typeface="Calibri"/>
              </a:rPr>
              <a:t>phosphates </a:t>
            </a:r>
            <a:r>
              <a:rPr sz="1800" spc="-5" dirty="0">
                <a:latin typeface="Calibri"/>
                <a:cs typeface="Calibri"/>
              </a:rPr>
              <a:t>définissent </a:t>
            </a:r>
            <a:r>
              <a:rPr sz="1800" dirty="0">
                <a:latin typeface="Calibri"/>
                <a:cs typeface="Calibri"/>
              </a:rPr>
              <a:t>2 </a:t>
            </a:r>
            <a:r>
              <a:rPr sz="1800" spc="-5" dirty="0">
                <a:latin typeface="Calibri"/>
                <a:cs typeface="Calibri"/>
              </a:rPr>
              <a:t>sillons </a:t>
            </a:r>
            <a:r>
              <a:rPr sz="1800" dirty="0">
                <a:latin typeface="Calibri"/>
                <a:cs typeface="Calibri"/>
              </a:rPr>
              <a:t>; </a:t>
            </a:r>
            <a:r>
              <a:rPr sz="1800" spc="-10" dirty="0">
                <a:latin typeface="Calibri"/>
                <a:cs typeface="Calibri"/>
              </a:rPr>
              <a:t>le  </a:t>
            </a:r>
            <a:r>
              <a:rPr sz="1800" spc="-5" dirty="0">
                <a:latin typeface="Calibri"/>
                <a:cs typeface="Calibri"/>
              </a:rPr>
              <a:t>petit et le </a:t>
            </a:r>
            <a:r>
              <a:rPr sz="1800" spc="-10" dirty="0">
                <a:latin typeface="Calibri"/>
                <a:cs typeface="Calibri"/>
              </a:rPr>
              <a:t>grand </a:t>
            </a:r>
            <a:r>
              <a:rPr sz="1800" spc="-5" dirty="0">
                <a:latin typeface="Calibri"/>
                <a:cs typeface="Calibri"/>
              </a:rPr>
              <a:t>sillon. Les bases sont accessibles </a:t>
            </a:r>
            <a:r>
              <a:rPr sz="1800" dirty="0">
                <a:latin typeface="Calibri"/>
                <a:cs typeface="Calibri"/>
              </a:rPr>
              <a:t>aux </a:t>
            </a:r>
            <a:r>
              <a:rPr sz="1800" spc="-10" dirty="0">
                <a:latin typeface="Calibri"/>
                <a:cs typeface="Calibri"/>
              </a:rPr>
              <a:t>protéines </a:t>
            </a:r>
            <a:r>
              <a:rPr sz="1800" spc="-5" dirty="0">
                <a:latin typeface="Calibri"/>
                <a:cs typeface="Calibri"/>
              </a:rPr>
              <a:t>surtout </a:t>
            </a:r>
            <a:r>
              <a:rPr sz="1800" dirty="0">
                <a:latin typeface="Calibri"/>
                <a:cs typeface="Calibri"/>
              </a:rPr>
              <a:t>au </a:t>
            </a:r>
            <a:r>
              <a:rPr sz="1800" spc="-5" dirty="0">
                <a:latin typeface="Calibri"/>
                <a:cs typeface="Calibri"/>
              </a:rPr>
              <a:t>niveau </a:t>
            </a:r>
            <a:r>
              <a:rPr sz="1800" dirty="0">
                <a:latin typeface="Calibri"/>
                <a:cs typeface="Calibri"/>
              </a:rPr>
              <a:t>du  </a:t>
            </a:r>
            <a:r>
              <a:rPr sz="1800" spc="-10" dirty="0">
                <a:latin typeface="Calibri"/>
                <a:cs typeface="Calibri"/>
              </a:rPr>
              <a:t>grand </a:t>
            </a:r>
            <a:r>
              <a:rPr sz="1800" spc="-5" dirty="0">
                <a:latin typeface="Calibri"/>
                <a:cs typeface="Calibri"/>
              </a:rPr>
              <a:t>sillon.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4309"/>
            <a:ext cx="8072755" cy="2221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forme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correspond </a:t>
            </a:r>
            <a:r>
              <a:rPr sz="2000" dirty="0">
                <a:latin typeface="Calibri"/>
                <a:cs typeface="Calibri"/>
              </a:rPr>
              <a:t>à </a:t>
            </a:r>
            <a:r>
              <a:rPr sz="2000" spc="-5" dirty="0">
                <a:latin typeface="Calibri"/>
                <a:cs typeface="Calibri"/>
              </a:rPr>
              <a:t>une </a:t>
            </a:r>
            <a:r>
              <a:rPr sz="2000" dirty="0">
                <a:latin typeface="Calibri"/>
                <a:cs typeface="Calibri"/>
              </a:rPr>
              <a:t>molécule d‘ </a:t>
            </a:r>
            <a:r>
              <a:rPr sz="2000" spc="-5" dirty="0">
                <a:latin typeface="Calibri"/>
                <a:cs typeface="Calibri"/>
              </a:rPr>
              <a:t>ADN </a:t>
            </a:r>
            <a:r>
              <a:rPr sz="2000" spc="-15" dirty="0">
                <a:latin typeface="Calibri"/>
                <a:cs typeface="Calibri"/>
              </a:rPr>
              <a:t>déshydratée </a:t>
            </a:r>
            <a:r>
              <a:rPr sz="2000" spc="-10" dirty="0">
                <a:latin typeface="Calibri"/>
                <a:cs typeface="Calibri"/>
              </a:rPr>
              <a:t>et </a:t>
            </a:r>
            <a:r>
              <a:rPr sz="2000" spc="-5" dirty="0">
                <a:latin typeface="Calibri"/>
                <a:cs typeface="Calibri"/>
              </a:rPr>
              <a:t>cristalisée.  </a:t>
            </a:r>
            <a:r>
              <a:rPr sz="2000" dirty="0">
                <a:latin typeface="Calibri"/>
                <a:cs typeface="Calibri"/>
              </a:rPr>
              <a:t>Dans ce </a:t>
            </a:r>
            <a:r>
              <a:rPr sz="2000" spc="-5" dirty="0">
                <a:latin typeface="Calibri"/>
                <a:cs typeface="Calibri"/>
              </a:rPr>
              <a:t>cas la suppression des </a:t>
            </a:r>
            <a:r>
              <a:rPr sz="2000" dirty="0">
                <a:latin typeface="Calibri"/>
                <a:cs typeface="Calibri"/>
              </a:rPr>
              <a:t>molécules d ‘ eaux </a:t>
            </a:r>
            <a:r>
              <a:rPr sz="2000" spc="-15" dirty="0">
                <a:latin typeface="Calibri"/>
                <a:cs typeface="Calibri"/>
              </a:rPr>
              <a:t>provoque </a:t>
            </a:r>
            <a:r>
              <a:rPr sz="2000" dirty="0">
                <a:latin typeface="Calibri"/>
                <a:cs typeface="Calibri"/>
              </a:rPr>
              <a:t>une </a:t>
            </a:r>
            <a:r>
              <a:rPr sz="2000" spc="-10" dirty="0">
                <a:latin typeface="Calibri"/>
                <a:cs typeface="Calibri"/>
              </a:rPr>
              <a:t>légère  </a:t>
            </a:r>
            <a:r>
              <a:rPr sz="2000" spc="-5" dirty="0">
                <a:latin typeface="Calibri"/>
                <a:cs typeface="Calibri"/>
              </a:rPr>
              <a:t>modification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la double hélice, les bases </a:t>
            </a:r>
            <a:r>
              <a:rPr sz="2000" dirty="0">
                <a:latin typeface="Calibri"/>
                <a:cs typeface="Calibri"/>
              </a:rPr>
              <a:t>ne </a:t>
            </a:r>
            <a:r>
              <a:rPr sz="2000" spc="-10" dirty="0">
                <a:latin typeface="Calibri"/>
                <a:cs typeface="Calibri"/>
              </a:rPr>
              <a:t>sont </a:t>
            </a:r>
            <a:r>
              <a:rPr sz="2000" spc="-5" dirty="0">
                <a:latin typeface="Calibri"/>
                <a:cs typeface="Calibri"/>
              </a:rPr>
              <a:t>plus </a:t>
            </a:r>
            <a:r>
              <a:rPr sz="2000" spc="-15" dirty="0">
                <a:latin typeface="Calibri"/>
                <a:cs typeface="Calibri"/>
              </a:rPr>
              <a:t>exactement  </a:t>
            </a:r>
            <a:r>
              <a:rPr sz="2000" spc="-5" dirty="0">
                <a:latin typeface="Calibri"/>
                <a:cs typeface="Calibri"/>
              </a:rPr>
              <a:t>perpendiculaires </a:t>
            </a:r>
            <a:r>
              <a:rPr sz="2000" dirty="0">
                <a:latin typeface="Calibri"/>
                <a:cs typeface="Calibri"/>
              </a:rPr>
              <a:t>à l </a:t>
            </a:r>
            <a:r>
              <a:rPr sz="2000" spc="-25" dirty="0">
                <a:latin typeface="Calibri"/>
                <a:cs typeface="Calibri"/>
              </a:rPr>
              <a:t>axe </a:t>
            </a:r>
            <a:r>
              <a:rPr sz="2000" dirty="0">
                <a:latin typeface="Calibri"/>
                <a:cs typeface="Calibri"/>
              </a:rPr>
              <a:t>de l ‘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hélice,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forme </a:t>
            </a:r>
            <a:r>
              <a:rPr sz="2000" b="1" dirty="0">
                <a:latin typeface="Calibri"/>
                <a:cs typeface="Calibri"/>
              </a:rPr>
              <a:t>Z </a:t>
            </a:r>
            <a:r>
              <a:rPr sz="2000" spc="-5" dirty="0">
                <a:latin typeface="Calibri"/>
                <a:cs typeface="Calibri"/>
              </a:rPr>
              <a:t>correspond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certaines </a:t>
            </a:r>
            <a:r>
              <a:rPr sz="2000" spc="-15" dirty="0">
                <a:latin typeface="Calibri"/>
                <a:cs typeface="Calibri"/>
              </a:rPr>
              <a:t>zones </a:t>
            </a:r>
            <a:r>
              <a:rPr sz="2000" spc="-5" dirty="0">
                <a:latin typeface="Calibri"/>
                <a:cs typeface="Calibri"/>
              </a:rPr>
              <a:t>constituées </a:t>
            </a:r>
            <a:r>
              <a:rPr sz="2000" spc="-10" dirty="0">
                <a:latin typeface="Calibri"/>
                <a:cs typeface="Calibri"/>
              </a:rPr>
              <a:t>exclusivement </a:t>
            </a:r>
            <a:r>
              <a:rPr sz="2000" dirty="0">
                <a:latin typeface="Calibri"/>
                <a:cs typeface="Calibri"/>
              </a:rPr>
              <a:t>de G  </a:t>
            </a:r>
            <a:r>
              <a:rPr sz="2000" spc="-10" dirty="0">
                <a:latin typeface="Calibri"/>
                <a:cs typeface="Calibri"/>
              </a:rPr>
              <a:t>et </a:t>
            </a:r>
            <a:r>
              <a:rPr sz="2000" spc="-5" dirty="0">
                <a:latin typeface="Calibri"/>
                <a:cs typeface="Calibri"/>
              </a:rPr>
              <a:t>C. la double hélice </a:t>
            </a:r>
            <a:r>
              <a:rPr sz="2000" dirty="0">
                <a:latin typeface="Calibri"/>
                <a:cs typeface="Calibri"/>
              </a:rPr>
              <a:t>n ‘ </a:t>
            </a:r>
            <a:r>
              <a:rPr sz="2000" spc="-15" dirty="0">
                <a:latin typeface="Calibri"/>
                <a:cs typeface="Calibri"/>
              </a:rPr>
              <a:t>est </a:t>
            </a:r>
            <a:r>
              <a:rPr sz="2000" spc="-5" dirty="0">
                <a:latin typeface="Calibri"/>
                <a:cs typeface="Calibri"/>
              </a:rPr>
              <a:t>plus </a:t>
            </a:r>
            <a:r>
              <a:rPr sz="2000" spc="-15" dirty="0">
                <a:latin typeface="Calibri"/>
                <a:cs typeface="Calibri"/>
              </a:rPr>
              <a:t>droite </a:t>
            </a:r>
            <a:r>
              <a:rPr sz="2000" spc="-5" dirty="0">
                <a:latin typeface="Calibri"/>
                <a:cs typeface="Calibri"/>
              </a:rPr>
              <a:t>mais gauche, la </a:t>
            </a:r>
            <a:r>
              <a:rPr sz="2000" dirty="0">
                <a:latin typeface="Calibri"/>
                <a:cs typeface="Calibri"/>
              </a:rPr>
              <a:t>chaine </a:t>
            </a:r>
            <a:r>
              <a:rPr sz="2000" spc="-5" dirty="0">
                <a:latin typeface="Calibri"/>
                <a:cs typeface="Calibri"/>
              </a:rPr>
              <a:t>des  </a:t>
            </a:r>
            <a:r>
              <a:rPr sz="2000" spc="-10" dirty="0">
                <a:latin typeface="Calibri"/>
                <a:cs typeface="Calibri"/>
              </a:rPr>
              <a:t>phosphates </a:t>
            </a:r>
            <a:r>
              <a:rPr sz="2000" spc="-5" dirty="0">
                <a:latin typeface="Calibri"/>
                <a:cs typeface="Calibri"/>
              </a:rPr>
              <a:t>prend </a:t>
            </a:r>
            <a:r>
              <a:rPr sz="2000" dirty="0">
                <a:latin typeface="Calibri"/>
                <a:cs typeface="Calibri"/>
              </a:rPr>
              <a:t>une </a:t>
            </a:r>
            <a:r>
              <a:rPr sz="2000" spc="-10" dirty="0">
                <a:latin typeface="Calibri"/>
                <a:cs typeface="Calibri"/>
              </a:rPr>
              <a:t>allure </a:t>
            </a:r>
            <a:r>
              <a:rPr sz="2000" spc="-5" dirty="0">
                <a:latin typeface="Calibri"/>
                <a:cs typeface="Calibri"/>
              </a:rPr>
              <a:t>en zigzag </a:t>
            </a:r>
            <a:r>
              <a:rPr sz="2000" dirty="0">
                <a:latin typeface="Calibri"/>
                <a:cs typeface="Calibri"/>
              </a:rPr>
              <a:t>d ‘ </a:t>
            </a:r>
            <a:r>
              <a:rPr sz="2000" spc="-5" dirty="0">
                <a:latin typeface="Calibri"/>
                <a:cs typeface="Calibri"/>
              </a:rPr>
              <a:t>ou le nom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15" dirty="0">
                <a:latin typeface="Calibri"/>
                <a:cs typeface="Calibri"/>
              </a:rPr>
              <a:t>cette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forme.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90800" y="4117327"/>
            <a:ext cx="2943390" cy="2407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III.</a:t>
            </a:r>
            <a:r>
              <a:rPr sz="3600" spc="-10" dirty="0"/>
              <a:t> </a:t>
            </a:r>
            <a:r>
              <a:rPr sz="3600" dirty="0"/>
              <a:t>ADN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4309"/>
            <a:ext cx="8074025" cy="2454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5. Notion de </a:t>
            </a:r>
            <a:r>
              <a:rPr sz="20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Tm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(melting </a:t>
            </a:r>
            <a:r>
              <a:rPr sz="2000" spc="-15" dirty="0">
                <a:latin typeface="Calibri"/>
                <a:cs typeface="Calibri"/>
              </a:rPr>
              <a:t>temperature </a:t>
            </a:r>
            <a:r>
              <a:rPr sz="2000" spc="-5" dirty="0">
                <a:latin typeface="Calibri"/>
                <a:cs typeface="Calibri"/>
              </a:rPr>
              <a:t>ou </a:t>
            </a:r>
            <a:r>
              <a:rPr sz="2000" spc="-15" dirty="0">
                <a:latin typeface="Calibri"/>
                <a:cs typeface="Calibri"/>
              </a:rPr>
              <a:t>température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fusion)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Lorsqu’un </a:t>
            </a:r>
            <a:r>
              <a:rPr sz="1800" dirty="0">
                <a:latin typeface="Calibri"/>
                <a:cs typeface="Calibri"/>
              </a:rPr>
              <a:t>ADN </a:t>
            </a:r>
            <a:r>
              <a:rPr sz="1800" spc="-10" dirty="0">
                <a:latin typeface="Calibri"/>
                <a:cs typeface="Calibri"/>
              </a:rPr>
              <a:t>bicaténaire est progressivement chauffé, </a:t>
            </a:r>
            <a:r>
              <a:rPr sz="1800" spc="-5" dirty="0">
                <a:latin typeface="Calibri"/>
                <a:cs typeface="Calibri"/>
              </a:rPr>
              <a:t>les </a:t>
            </a:r>
            <a:r>
              <a:rPr sz="1800" dirty="0">
                <a:latin typeface="Calibri"/>
                <a:cs typeface="Calibri"/>
              </a:rPr>
              <a:t>deux </a:t>
            </a:r>
            <a:r>
              <a:rPr sz="1800" spc="-5" dirty="0">
                <a:latin typeface="Calibri"/>
                <a:cs typeface="Calibri"/>
              </a:rPr>
              <a:t>brins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5" dirty="0">
                <a:latin typeface="Calibri"/>
                <a:cs typeface="Calibri"/>
              </a:rPr>
              <a:t>la  </a:t>
            </a:r>
            <a:r>
              <a:rPr sz="1800" spc="-5" dirty="0">
                <a:latin typeface="Calibri"/>
                <a:cs typeface="Calibri"/>
              </a:rPr>
              <a:t>molécule </a:t>
            </a:r>
            <a:r>
              <a:rPr sz="1800" dirty="0">
                <a:latin typeface="Calibri"/>
                <a:cs typeface="Calibri"/>
              </a:rPr>
              <a:t>se </a:t>
            </a:r>
            <a:r>
              <a:rPr sz="1800" spc="-5" dirty="0">
                <a:latin typeface="Calibri"/>
                <a:cs typeface="Calibri"/>
              </a:rPr>
              <a:t>séparent par suite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la rupture </a:t>
            </a:r>
            <a:r>
              <a:rPr sz="1800" dirty="0">
                <a:latin typeface="Calibri"/>
                <a:cs typeface="Calibri"/>
              </a:rPr>
              <a:t>des </a:t>
            </a:r>
            <a:r>
              <a:rPr sz="1800" spc="-5" dirty="0">
                <a:latin typeface="Calibri"/>
                <a:cs typeface="Calibri"/>
              </a:rPr>
              <a:t>liaisons </a:t>
            </a:r>
            <a:r>
              <a:rPr sz="1800" spc="-15" dirty="0">
                <a:latin typeface="Calibri"/>
                <a:cs typeface="Calibri"/>
              </a:rPr>
              <a:t>hydrogène </a:t>
            </a:r>
            <a:r>
              <a:rPr sz="1800" dirty="0">
                <a:latin typeface="Calibri"/>
                <a:cs typeface="Calibri"/>
              </a:rPr>
              <a:t>qui </a:t>
            </a:r>
            <a:r>
              <a:rPr sz="1800" spc="-5" dirty="0">
                <a:latin typeface="Calibri"/>
                <a:cs typeface="Calibri"/>
              </a:rPr>
              <a:t>les  maintiennent </a:t>
            </a:r>
            <a:r>
              <a:rPr sz="1800" dirty="0">
                <a:latin typeface="Calibri"/>
                <a:cs typeface="Calibri"/>
              </a:rPr>
              <a:t>appariés.</a:t>
            </a:r>
            <a:endParaRPr sz="1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30"/>
              </a:spcBef>
              <a:buFont typeface="Wingdings"/>
              <a:buChar char="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Le passage </a:t>
            </a:r>
            <a:r>
              <a:rPr sz="1800" dirty="0">
                <a:latin typeface="Calibri"/>
                <a:cs typeface="Calibri"/>
              </a:rPr>
              <a:t>de la </a:t>
            </a:r>
            <a:r>
              <a:rPr sz="1800" spc="-10" dirty="0">
                <a:latin typeface="Calibri"/>
                <a:cs typeface="Calibri"/>
              </a:rPr>
              <a:t>forme </a:t>
            </a:r>
            <a:r>
              <a:rPr sz="1800" spc="-5" dirty="0">
                <a:latin typeface="Calibri"/>
                <a:cs typeface="Calibri"/>
              </a:rPr>
              <a:t>double brin </a:t>
            </a:r>
            <a:r>
              <a:rPr sz="1800" dirty="0">
                <a:latin typeface="Calibri"/>
                <a:cs typeface="Calibri"/>
              </a:rPr>
              <a:t>à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forme </a:t>
            </a:r>
            <a:r>
              <a:rPr sz="1800" spc="-5" dirty="0">
                <a:latin typeface="Calibri"/>
                <a:cs typeface="Calibri"/>
              </a:rPr>
              <a:t>simple brin </a:t>
            </a:r>
            <a:r>
              <a:rPr sz="1800" dirty="0">
                <a:latin typeface="Calibri"/>
                <a:cs typeface="Calibri"/>
              </a:rPr>
              <a:t>se </a:t>
            </a:r>
            <a:r>
              <a:rPr sz="1800" spc="-10" dirty="0">
                <a:latin typeface="Calibri"/>
                <a:cs typeface="Calibri"/>
              </a:rPr>
              <a:t>traduit </a:t>
            </a:r>
            <a:r>
              <a:rPr sz="1800" spc="-5" dirty="0">
                <a:latin typeface="Calibri"/>
                <a:cs typeface="Calibri"/>
              </a:rPr>
              <a:t>par </a:t>
            </a:r>
            <a:r>
              <a:rPr sz="1800" dirty="0">
                <a:latin typeface="Calibri"/>
                <a:cs typeface="Calibri"/>
              </a:rPr>
              <a:t>une  </a:t>
            </a:r>
            <a:r>
              <a:rPr sz="1800" spc="-5" dirty="0">
                <a:latin typeface="Calibri"/>
                <a:cs typeface="Calibri"/>
              </a:rPr>
              <a:t>augmentation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densité </a:t>
            </a:r>
            <a:r>
              <a:rPr sz="1800" spc="-5" dirty="0">
                <a:latin typeface="Calibri"/>
                <a:cs typeface="Calibri"/>
              </a:rPr>
              <a:t>optique mesurée </a:t>
            </a:r>
            <a:r>
              <a:rPr sz="1800" dirty="0">
                <a:latin typeface="Calibri"/>
                <a:cs typeface="Calibri"/>
              </a:rPr>
              <a:t>au </a:t>
            </a:r>
            <a:r>
              <a:rPr sz="1800" spc="-10" dirty="0">
                <a:latin typeface="Calibri"/>
                <a:cs typeface="Calibri"/>
              </a:rPr>
              <a:t>spectrophotomètre </a:t>
            </a:r>
            <a:r>
              <a:rPr sz="1800" dirty="0">
                <a:latin typeface="Calibri"/>
                <a:cs typeface="Calibri"/>
              </a:rPr>
              <a:t>à </a:t>
            </a:r>
            <a:r>
              <a:rPr sz="1800" spc="-5" dirty="0">
                <a:latin typeface="Calibri"/>
                <a:cs typeface="Calibri"/>
              </a:rPr>
              <a:t>260 </a:t>
            </a:r>
            <a:r>
              <a:rPr sz="1800" spc="10" dirty="0">
                <a:latin typeface="Calibri"/>
                <a:cs typeface="Calibri"/>
              </a:rPr>
              <a:t>nm  </a:t>
            </a:r>
            <a:r>
              <a:rPr sz="1800" spc="-5" dirty="0">
                <a:latin typeface="Calibri"/>
                <a:cs typeface="Calibri"/>
              </a:rPr>
              <a:t>(longueur </a:t>
            </a:r>
            <a:r>
              <a:rPr sz="1800" spc="-30" dirty="0">
                <a:latin typeface="Calibri"/>
                <a:cs typeface="Calibri"/>
              </a:rPr>
              <a:t>d’onde </a:t>
            </a:r>
            <a:r>
              <a:rPr sz="1800" spc="-5" dirty="0">
                <a:latin typeface="Calibri"/>
                <a:cs typeface="Calibri"/>
              </a:rPr>
              <a:t>où </a:t>
            </a:r>
            <a:r>
              <a:rPr sz="1800" spc="-50" dirty="0">
                <a:latin typeface="Calibri"/>
                <a:cs typeface="Calibri"/>
              </a:rPr>
              <a:t>l’ADN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absorbe).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III.</a:t>
            </a:r>
            <a:r>
              <a:rPr sz="3600" spc="-10" dirty="0"/>
              <a:t> </a:t>
            </a:r>
            <a:r>
              <a:rPr sz="3600" dirty="0"/>
              <a:t>ADN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762000" y="4547830"/>
            <a:ext cx="3193406" cy="1830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9150" y="4662054"/>
            <a:ext cx="3648075" cy="1607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3370"/>
            <a:ext cx="7813040" cy="43700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Ce </a:t>
            </a:r>
            <a:r>
              <a:rPr sz="3000" spc="-10" dirty="0">
                <a:latin typeface="Calibri"/>
                <a:cs typeface="Calibri"/>
              </a:rPr>
              <a:t>passage </a:t>
            </a:r>
            <a:r>
              <a:rPr sz="3000" spc="-15" dirty="0">
                <a:latin typeface="Calibri"/>
                <a:cs typeface="Calibri"/>
              </a:rPr>
              <a:t>est brutal </a:t>
            </a:r>
            <a:r>
              <a:rPr sz="3000" spc="-60" dirty="0">
                <a:latin typeface="Calibri"/>
                <a:cs typeface="Calibri"/>
              </a:rPr>
              <a:t>d’où </a:t>
            </a:r>
            <a:r>
              <a:rPr sz="3000" spc="-40" dirty="0">
                <a:latin typeface="Calibri"/>
                <a:cs typeface="Calibri"/>
              </a:rPr>
              <a:t>l’allure </a:t>
            </a:r>
            <a:r>
              <a:rPr sz="3000" spc="-5" dirty="0">
                <a:latin typeface="Calibri"/>
                <a:cs typeface="Calibri"/>
              </a:rPr>
              <a:t>sigmoïde de </a:t>
            </a:r>
            <a:r>
              <a:rPr sz="3000" dirty="0">
                <a:latin typeface="Calibri"/>
                <a:cs typeface="Calibri"/>
              </a:rPr>
              <a:t>la  </a:t>
            </a:r>
            <a:r>
              <a:rPr sz="3000" spc="-10" dirty="0">
                <a:latin typeface="Calibri"/>
                <a:cs typeface="Calibri"/>
              </a:rPr>
              <a:t>courbe. </a:t>
            </a:r>
            <a:r>
              <a:rPr sz="3000" spc="-5" dirty="0">
                <a:latin typeface="Calibri"/>
                <a:cs typeface="Calibri"/>
              </a:rPr>
              <a:t>Le </a:t>
            </a:r>
            <a:r>
              <a:rPr sz="3000" spc="-10" dirty="0">
                <a:latin typeface="Calibri"/>
                <a:cs typeface="Calibri"/>
              </a:rPr>
              <a:t>point </a:t>
            </a:r>
            <a:r>
              <a:rPr sz="3000" spc="-15" dirty="0">
                <a:latin typeface="Calibri"/>
                <a:cs typeface="Calibri"/>
              </a:rPr>
              <a:t>d’inflexion </a:t>
            </a:r>
            <a:r>
              <a:rPr sz="3000" spc="-10" dirty="0">
                <a:latin typeface="Calibri"/>
                <a:cs typeface="Calibri"/>
              </a:rPr>
              <a:t>correspond </a:t>
            </a:r>
            <a:r>
              <a:rPr sz="3000" dirty="0">
                <a:latin typeface="Calibri"/>
                <a:cs typeface="Calibri"/>
              </a:rPr>
              <a:t>à </a:t>
            </a:r>
            <a:r>
              <a:rPr sz="3000" spc="-10" dirty="0">
                <a:latin typeface="Calibri"/>
                <a:cs typeface="Calibri"/>
              </a:rPr>
              <a:t>la  </a:t>
            </a:r>
            <a:r>
              <a:rPr sz="3000" spc="-20" dirty="0">
                <a:latin typeface="Calibri"/>
                <a:cs typeface="Calibri"/>
              </a:rPr>
              <a:t>température </a:t>
            </a:r>
            <a:r>
              <a:rPr sz="3000" spc="-5" dirty="0">
                <a:latin typeface="Calibri"/>
                <a:cs typeface="Calibri"/>
              </a:rPr>
              <a:t>de fusion ou </a:t>
            </a:r>
            <a:r>
              <a:rPr sz="3000" spc="-60" dirty="0">
                <a:latin typeface="Calibri"/>
                <a:cs typeface="Calibri"/>
              </a:rPr>
              <a:t>Tm, </a:t>
            </a:r>
            <a:r>
              <a:rPr sz="3000" spc="-5" dirty="0">
                <a:latin typeface="Calibri"/>
                <a:cs typeface="Calibri"/>
              </a:rPr>
              <a:t>une </a:t>
            </a:r>
            <a:r>
              <a:rPr sz="3000" spc="-10" dirty="0">
                <a:latin typeface="Calibri"/>
                <a:cs typeface="Calibri"/>
              </a:rPr>
              <a:t>très </a:t>
            </a:r>
            <a:r>
              <a:rPr sz="3000" spc="-15" dirty="0">
                <a:latin typeface="Calibri"/>
                <a:cs typeface="Calibri"/>
              </a:rPr>
              <a:t>faible  </a:t>
            </a:r>
            <a:r>
              <a:rPr sz="3000" spc="-10" dirty="0">
                <a:latin typeface="Calibri"/>
                <a:cs typeface="Calibri"/>
              </a:rPr>
              <a:t>variation </a:t>
            </a:r>
            <a:r>
              <a:rPr sz="3000" spc="-5" dirty="0">
                <a:latin typeface="Calibri"/>
                <a:cs typeface="Calibri"/>
              </a:rPr>
              <a:t>de </a:t>
            </a:r>
            <a:r>
              <a:rPr sz="3000" dirty="0">
                <a:latin typeface="Calibri"/>
                <a:cs typeface="Calibri"/>
              </a:rPr>
              <a:t>la </a:t>
            </a:r>
            <a:r>
              <a:rPr sz="3000" spc="-20" dirty="0">
                <a:latin typeface="Calibri"/>
                <a:cs typeface="Calibri"/>
              </a:rPr>
              <a:t>température </a:t>
            </a:r>
            <a:r>
              <a:rPr sz="3000" spc="-10" dirty="0">
                <a:latin typeface="Calibri"/>
                <a:cs typeface="Calibri"/>
              </a:rPr>
              <a:t>autour </a:t>
            </a:r>
            <a:r>
              <a:rPr sz="3000" spc="-5" dirty="0">
                <a:latin typeface="Calibri"/>
                <a:cs typeface="Calibri"/>
              </a:rPr>
              <a:t>du </a:t>
            </a:r>
            <a:r>
              <a:rPr sz="3000" spc="-90" dirty="0">
                <a:latin typeface="Calibri"/>
                <a:cs typeface="Calibri"/>
              </a:rPr>
              <a:t>Tm </a:t>
            </a:r>
            <a:r>
              <a:rPr sz="3000" spc="-20" dirty="0">
                <a:latin typeface="Calibri"/>
                <a:cs typeface="Calibri"/>
              </a:rPr>
              <a:t>fait  </a:t>
            </a:r>
            <a:r>
              <a:rPr sz="3000" spc="-5" dirty="0">
                <a:latin typeface="Calibri"/>
                <a:cs typeface="Calibri"/>
              </a:rPr>
              <a:t>passer </a:t>
            </a:r>
            <a:r>
              <a:rPr sz="3000" spc="-10" dirty="0">
                <a:latin typeface="Calibri"/>
                <a:cs typeface="Calibri"/>
              </a:rPr>
              <a:t>la </a:t>
            </a:r>
            <a:r>
              <a:rPr sz="3000" spc="-5" dirty="0">
                <a:latin typeface="Calibri"/>
                <a:cs typeface="Calibri"/>
              </a:rPr>
              <a:t>molécule </a:t>
            </a:r>
            <a:r>
              <a:rPr sz="3000" spc="-10" dirty="0">
                <a:latin typeface="Calibri"/>
                <a:cs typeface="Calibri"/>
              </a:rPr>
              <a:t>de </a:t>
            </a:r>
            <a:r>
              <a:rPr sz="3000" dirty="0">
                <a:latin typeface="Calibri"/>
                <a:cs typeface="Calibri"/>
              </a:rPr>
              <a:t>la </a:t>
            </a:r>
            <a:r>
              <a:rPr sz="3000" spc="-15" dirty="0">
                <a:latin typeface="Calibri"/>
                <a:cs typeface="Calibri"/>
              </a:rPr>
              <a:t>forme bicaténaire </a:t>
            </a:r>
            <a:r>
              <a:rPr sz="3000" dirty="0">
                <a:latin typeface="Calibri"/>
                <a:cs typeface="Calibri"/>
              </a:rPr>
              <a:t>à </a:t>
            </a:r>
            <a:r>
              <a:rPr sz="3000" spc="-10" dirty="0">
                <a:latin typeface="Calibri"/>
                <a:cs typeface="Calibri"/>
              </a:rPr>
              <a:t>la  </a:t>
            </a:r>
            <a:r>
              <a:rPr sz="3000" spc="-20" dirty="0">
                <a:latin typeface="Calibri"/>
                <a:cs typeface="Calibri"/>
              </a:rPr>
              <a:t>forme </a:t>
            </a:r>
            <a:r>
              <a:rPr sz="3000" spc="-5" dirty="0">
                <a:latin typeface="Calibri"/>
                <a:cs typeface="Calibri"/>
              </a:rPr>
              <a:t>simple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brin.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658495" indent="-342900">
              <a:lnSpc>
                <a:spcPct val="90000"/>
              </a:lnSpc>
              <a:buFont typeface="Arial"/>
              <a:buChar char="•"/>
              <a:tabLst>
                <a:tab pos="354965" algn="l"/>
                <a:tab pos="355600" algn="l"/>
                <a:tab pos="3670300" algn="l"/>
              </a:tabLst>
            </a:pPr>
            <a:r>
              <a:rPr sz="3000" spc="-5" dirty="0">
                <a:latin typeface="Calibri"/>
                <a:cs typeface="Calibri"/>
              </a:rPr>
              <a:t>Le </a:t>
            </a:r>
            <a:r>
              <a:rPr sz="3000" spc="-90" dirty="0">
                <a:latin typeface="Calibri"/>
                <a:cs typeface="Calibri"/>
              </a:rPr>
              <a:t>Tm </a:t>
            </a:r>
            <a:r>
              <a:rPr sz="3000" spc="-20" dirty="0">
                <a:latin typeface="Calibri"/>
                <a:cs typeface="Calibri"/>
              </a:rPr>
              <a:t>d’une </a:t>
            </a:r>
            <a:r>
              <a:rPr sz="3000" spc="-5" dirty="0">
                <a:latin typeface="Calibri"/>
                <a:cs typeface="Calibri"/>
              </a:rPr>
              <a:t>séquence </a:t>
            </a:r>
            <a:r>
              <a:rPr sz="3000" spc="-80" dirty="0">
                <a:latin typeface="Calibri"/>
                <a:cs typeface="Calibri"/>
              </a:rPr>
              <a:t>d’ADN </a:t>
            </a:r>
            <a:r>
              <a:rPr sz="3000" spc="-5" dirty="0">
                <a:latin typeface="Calibri"/>
                <a:cs typeface="Calibri"/>
              </a:rPr>
              <a:t>(de </a:t>
            </a:r>
            <a:r>
              <a:rPr sz="3000" dirty="0">
                <a:latin typeface="Calibri"/>
                <a:cs typeface="Calibri"/>
              </a:rPr>
              <a:t>25 </a:t>
            </a:r>
            <a:r>
              <a:rPr sz="3000" spc="-5" dirty="0">
                <a:latin typeface="Calibri"/>
                <a:cs typeface="Calibri"/>
              </a:rPr>
              <a:t>pb </a:t>
            </a:r>
            <a:r>
              <a:rPr sz="3000" dirty="0">
                <a:latin typeface="Calibri"/>
                <a:cs typeface="Calibri"/>
              </a:rPr>
              <a:t>en  </a:t>
            </a:r>
            <a:r>
              <a:rPr sz="3000" spc="-10" dirty="0">
                <a:latin typeface="Calibri"/>
                <a:cs typeface="Calibri"/>
              </a:rPr>
              <a:t>moyenne) </a:t>
            </a:r>
            <a:r>
              <a:rPr sz="3000" spc="-15" dirty="0">
                <a:latin typeface="Calibri"/>
                <a:cs typeface="Calibri"/>
              </a:rPr>
              <a:t>est fonction </a:t>
            </a:r>
            <a:r>
              <a:rPr sz="3000" spc="-10" dirty="0">
                <a:latin typeface="Calibri"/>
                <a:cs typeface="Calibri"/>
              </a:rPr>
              <a:t>de </a:t>
            </a:r>
            <a:r>
              <a:rPr sz="3000" dirty="0">
                <a:latin typeface="Calibri"/>
                <a:cs typeface="Calibri"/>
              </a:rPr>
              <a:t>la </a:t>
            </a:r>
            <a:r>
              <a:rPr sz="3000" spc="-5" dirty="0">
                <a:latin typeface="Calibri"/>
                <a:cs typeface="Calibri"/>
              </a:rPr>
              <a:t>composition </a:t>
            </a:r>
            <a:r>
              <a:rPr sz="3000" spc="-10" dirty="0">
                <a:latin typeface="Calibri"/>
                <a:cs typeface="Calibri"/>
              </a:rPr>
              <a:t>en  </a:t>
            </a:r>
            <a:r>
              <a:rPr sz="3000" spc="-15" dirty="0">
                <a:latin typeface="Calibri"/>
                <a:cs typeface="Calibri"/>
              </a:rPr>
              <a:t>paires </a:t>
            </a:r>
            <a:r>
              <a:rPr sz="3000" spc="-120" dirty="0">
                <a:latin typeface="Calibri"/>
                <a:cs typeface="Calibri"/>
              </a:rPr>
              <a:t>AT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et CG.	</a:t>
            </a:r>
            <a:r>
              <a:rPr sz="3000" b="1" spc="-80" dirty="0">
                <a:latin typeface="Calibri"/>
                <a:cs typeface="Calibri"/>
              </a:rPr>
              <a:t>Tm </a:t>
            </a:r>
            <a:r>
              <a:rPr sz="3000" b="1" dirty="0">
                <a:latin typeface="Calibri"/>
                <a:cs typeface="Calibri"/>
              </a:rPr>
              <a:t>= </a:t>
            </a:r>
            <a:r>
              <a:rPr sz="3000" b="1" spc="-50" dirty="0">
                <a:latin typeface="Calibri"/>
                <a:cs typeface="Calibri"/>
              </a:rPr>
              <a:t>2(AT) </a:t>
            </a:r>
            <a:r>
              <a:rPr sz="3000" b="1" dirty="0">
                <a:latin typeface="Calibri"/>
                <a:cs typeface="Calibri"/>
              </a:rPr>
              <a:t>+</a:t>
            </a:r>
            <a:r>
              <a:rPr sz="3000" b="1" spc="8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4(CG)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III.</a:t>
            </a:r>
            <a:r>
              <a:rPr sz="3600" spc="-10" dirty="0"/>
              <a:t> </a:t>
            </a:r>
            <a:r>
              <a:rPr sz="3600" dirty="0"/>
              <a:t>ADN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0506"/>
            <a:ext cx="8072755" cy="37941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Structure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L'ARN </a:t>
            </a:r>
            <a:r>
              <a:rPr sz="2400" spc="-10" dirty="0">
                <a:latin typeface="Calibri"/>
                <a:cs typeface="Calibri"/>
              </a:rPr>
              <a:t>est </a:t>
            </a:r>
            <a:r>
              <a:rPr sz="2400" dirty="0">
                <a:latin typeface="Calibri"/>
                <a:cs typeface="Calibri"/>
              </a:rPr>
              <a:t>le </a:t>
            </a:r>
            <a:r>
              <a:rPr sz="2400" spc="-5" dirty="0">
                <a:latin typeface="Calibri"/>
                <a:cs typeface="Calibri"/>
              </a:rPr>
              <a:t>matériel génétique de certains </a:t>
            </a:r>
            <a:r>
              <a:rPr sz="2400" dirty="0">
                <a:latin typeface="Calibri"/>
                <a:cs typeface="Calibri"/>
              </a:rPr>
              <a:t>virus : virus à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ARN.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L'ARN </a:t>
            </a:r>
            <a:r>
              <a:rPr sz="2400" spc="-20" dirty="0">
                <a:latin typeface="Calibri"/>
                <a:cs typeface="Calibri"/>
              </a:rPr>
              <a:t>diffère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l'ADN </a:t>
            </a:r>
            <a:r>
              <a:rPr sz="2400" spc="-5" dirty="0">
                <a:latin typeface="Calibri"/>
                <a:cs typeface="Calibri"/>
              </a:rPr>
              <a:t>par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7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Sa </a:t>
            </a:r>
            <a:r>
              <a:rPr sz="1800" spc="-10" dirty="0">
                <a:latin typeface="Calibri"/>
                <a:cs typeface="Calibri"/>
              </a:rPr>
              <a:t>structure </a:t>
            </a:r>
            <a:r>
              <a:rPr sz="1800" spc="-5" dirty="0">
                <a:latin typeface="Calibri"/>
                <a:cs typeface="Calibri"/>
              </a:rPr>
              <a:t>simple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brin.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Dans l'ARN le </a:t>
            </a:r>
            <a:r>
              <a:rPr sz="1800" spc="-10" dirty="0">
                <a:latin typeface="Calibri"/>
                <a:cs typeface="Calibri"/>
              </a:rPr>
              <a:t>sucre est </a:t>
            </a:r>
            <a:r>
              <a:rPr sz="1800" spc="-5" dirty="0">
                <a:latin typeface="Calibri"/>
                <a:cs typeface="Calibri"/>
              </a:rPr>
              <a:t>le ribose et non le </a:t>
            </a:r>
            <a:r>
              <a:rPr sz="1800" spc="-10" dirty="0">
                <a:latin typeface="Calibri"/>
                <a:cs typeface="Calibri"/>
              </a:rPr>
              <a:t>désoxyribose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thymine </a:t>
            </a:r>
            <a:r>
              <a:rPr sz="1800" spc="-5" dirty="0">
                <a:latin typeface="Calibri"/>
                <a:cs typeface="Calibri"/>
              </a:rPr>
              <a:t>(T) dans l'ADN, </a:t>
            </a:r>
            <a:r>
              <a:rPr sz="1800" spc="-10" dirty="0">
                <a:latin typeface="Calibri"/>
                <a:cs typeface="Calibri"/>
              </a:rPr>
              <a:t>est </a:t>
            </a:r>
            <a:r>
              <a:rPr sz="1800" spc="-5" dirty="0">
                <a:latin typeface="Calibri"/>
                <a:cs typeface="Calibri"/>
              </a:rPr>
              <a:t>remplacée par </a:t>
            </a:r>
            <a:r>
              <a:rPr sz="1800" spc="-10" dirty="0">
                <a:latin typeface="Calibri"/>
                <a:cs typeface="Calibri"/>
              </a:rPr>
              <a:t>l'uracile (U) </a:t>
            </a:r>
            <a:r>
              <a:rPr sz="1800" spc="-5" dirty="0">
                <a:latin typeface="Calibri"/>
                <a:cs typeface="Calibri"/>
              </a:rPr>
              <a:t>dans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l'ARN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L'ARN </a:t>
            </a:r>
            <a:r>
              <a:rPr sz="1800" spc="-10" dirty="0">
                <a:latin typeface="Calibri"/>
                <a:cs typeface="Calibri"/>
              </a:rPr>
              <a:t>est synthétisé </a:t>
            </a:r>
            <a:r>
              <a:rPr sz="1800" dirty="0">
                <a:latin typeface="Calibri"/>
                <a:cs typeface="Calibri"/>
              </a:rPr>
              <a:t>à </a:t>
            </a:r>
            <a:r>
              <a:rPr sz="1800" spc="-5" dirty="0">
                <a:latin typeface="Calibri"/>
                <a:cs typeface="Calibri"/>
              </a:rPr>
              <a:t>partir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l'ADN </a:t>
            </a:r>
            <a:r>
              <a:rPr sz="1800" dirty="0">
                <a:latin typeface="Calibri"/>
                <a:cs typeface="Calibri"/>
              </a:rPr>
              <a:t>au </a:t>
            </a:r>
            <a:r>
              <a:rPr sz="1800" spc="-15" dirty="0">
                <a:latin typeface="Calibri"/>
                <a:cs typeface="Calibri"/>
              </a:rPr>
              <a:t>cours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transcription.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–"/>
            </a:pPr>
            <a:endParaRPr sz="27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L'enzyme transcriptase </a:t>
            </a:r>
            <a:r>
              <a:rPr sz="2400" spc="-15" dirty="0">
                <a:latin typeface="Calibri"/>
                <a:cs typeface="Calibri"/>
              </a:rPr>
              <a:t>inverse </a:t>
            </a:r>
            <a:r>
              <a:rPr sz="2400" spc="-5" dirty="0">
                <a:latin typeface="Calibri"/>
                <a:cs typeface="Calibri"/>
              </a:rPr>
              <a:t>permet </a:t>
            </a:r>
            <a:r>
              <a:rPr sz="2400" dirty="0">
                <a:latin typeface="Calibri"/>
                <a:cs typeface="Calibri"/>
              </a:rPr>
              <a:t>à </a:t>
            </a:r>
            <a:r>
              <a:rPr sz="2400" spc="-10" dirty="0">
                <a:latin typeface="Calibri"/>
                <a:cs typeface="Calibri"/>
              </a:rPr>
              <a:t>certains </a:t>
            </a:r>
            <a:r>
              <a:rPr sz="2400" dirty="0">
                <a:latin typeface="Calibri"/>
                <a:cs typeface="Calibri"/>
              </a:rPr>
              <a:t>virus à ARN 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synthétiser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l'ADN à </a:t>
            </a:r>
            <a:r>
              <a:rPr sz="2400" spc="-5" dirty="0">
                <a:latin typeface="Calibri"/>
                <a:cs typeface="Calibri"/>
              </a:rPr>
              <a:t>partir 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l'ARN.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dirty="0"/>
              <a:t>IV.	ARN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524000"/>
            <a:ext cx="6040725" cy="4037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3994" y="5962599"/>
            <a:ext cx="4575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Les </a:t>
            </a:r>
            <a:r>
              <a:rPr sz="1800" spc="-10" dirty="0">
                <a:latin typeface="Calibri"/>
                <a:cs typeface="Calibri"/>
              </a:rPr>
              <a:t>structures différentielles </a:t>
            </a:r>
            <a:r>
              <a:rPr sz="1800" spc="-5" dirty="0">
                <a:latin typeface="Calibri"/>
                <a:cs typeface="Calibri"/>
              </a:rPr>
              <a:t>de l'ADN ct de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l'ARN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dirty="0"/>
              <a:t>IV.	ARN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408" y="1659381"/>
            <a:ext cx="2230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2.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Types</a:t>
            </a:r>
            <a:r>
              <a:rPr sz="28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d'ARN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2100" y="2447925"/>
            <a:ext cx="6057900" cy="3562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dirty="0">
                <a:latin typeface="Calibri"/>
                <a:cs typeface="Calibri"/>
              </a:rPr>
              <a:t>IV.	ARN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36826"/>
            <a:ext cx="8073390" cy="3627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Il </a:t>
            </a:r>
            <a:r>
              <a:rPr sz="2600" spc="-15" dirty="0">
                <a:latin typeface="Calibri"/>
                <a:cs typeface="Calibri"/>
              </a:rPr>
              <a:t>existe </a:t>
            </a:r>
            <a:r>
              <a:rPr sz="2600" dirty="0">
                <a:latin typeface="Calibri"/>
                <a:cs typeface="Calibri"/>
              </a:rPr>
              <a:t>4 </a:t>
            </a:r>
            <a:r>
              <a:rPr sz="2600" spc="-10" dirty="0">
                <a:latin typeface="Calibri"/>
                <a:cs typeface="Calibri"/>
              </a:rPr>
              <a:t>grands </a:t>
            </a:r>
            <a:r>
              <a:rPr sz="2600" dirty="0">
                <a:latin typeface="Calibri"/>
                <a:cs typeface="Calibri"/>
              </a:rPr>
              <a:t>types </a:t>
            </a:r>
            <a:r>
              <a:rPr sz="2600" spc="-5" dirty="0">
                <a:latin typeface="Calibri"/>
                <a:cs typeface="Calibri"/>
              </a:rPr>
              <a:t>d'ARN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054735">
              <a:lnSpc>
                <a:spcPct val="100000"/>
              </a:lnSpc>
            </a:pPr>
            <a:r>
              <a:rPr sz="2600" u="heavy" spc="-6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a. </a:t>
            </a:r>
            <a:r>
              <a:rPr sz="2600" b="1" u="heavy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L’ARN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messager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(ARNm)</a:t>
            </a:r>
            <a:r>
              <a:rPr sz="2600" b="1" u="heavy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indent="-342900" algn="just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Il </a:t>
            </a:r>
            <a:r>
              <a:rPr sz="2000" spc="-15" dirty="0">
                <a:latin typeface="Calibri"/>
                <a:cs typeface="Calibri"/>
              </a:rPr>
              <a:t>provient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la transcription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l'ADN. Il sert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matrice pour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  <a:p>
            <a:pPr marL="355600" algn="just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traduction 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protéine.</a:t>
            </a:r>
            <a:endParaRPr sz="20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Après </a:t>
            </a:r>
            <a:r>
              <a:rPr sz="2000" spc="-10" dirty="0">
                <a:latin typeface="Calibri"/>
                <a:cs typeface="Calibri"/>
              </a:rPr>
              <a:t>synthèse </a:t>
            </a:r>
            <a:r>
              <a:rPr sz="2000" spc="-5" dirty="0">
                <a:latin typeface="Calibri"/>
                <a:cs typeface="Calibri"/>
              </a:rPr>
              <a:t>du pré-ARNm par transcription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5" dirty="0">
                <a:latin typeface="Calibri"/>
                <a:cs typeface="Calibri"/>
              </a:rPr>
              <a:t>l’ADN </a:t>
            </a:r>
            <a:r>
              <a:rPr sz="2000" spc="-5" dirty="0">
                <a:latin typeface="Calibri"/>
                <a:cs typeface="Calibri"/>
              </a:rPr>
              <a:t>génomique, les  </a:t>
            </a:r>
            <a:r>
              <a:rPr sz="2000" spc="-10" dirty="0">
                <a:latin typeface="Calibri"/>
                <a:cs typeface="Calibri"/>
              </a:rPr>
              <a:t>introns sont </a:t>
            </a:r>
            <a:r>
              <a:rPr sz="2000" dirty="0">
                <a:latin typeface="Calibri"/>
                <a:cs typeface="Calibri"/>
              </a:rPr>
              <a:t>éliminés </a:t>
            </a:r>
            <a:r>
              <a:rPr sz="2000" spc="-5" dirty="0">
                <a:latin typeface="Calibri"/>
                <a:cs typeface="Calibri"/>
              </a:rPr>
              <a:t>par épissage (splicing) </a:t>
            </a:r>
            <a:r>
              <a:rPr sz="2000" spc="-10" dirty="0">
                <a:latin typeface="Calibri"/>
                <a:cs typeface="Calibri"/>
              </a:rPr>
              <a:t>et </a:t>
            </a:r>
            <a:r>
              <a:rPr sz="2000" spc="-45" dirty="0">
                <a:latin typeface="Calibri"/>
                <a:cs typeface="Calibri"/>
              </a:rPr>
              <a:t>l’ARNm </a:t>
            </a:r>
            <a:r>
              <a:rPr sz="2000" spc="-10" dirty="0">
                <a:latin typeface="Calibri"/>
                <a:cs typeface="Calibri"/>
              </a:rPr>
              <a:t>mature </a:t>
            </a:r>
            <a:r>
              <a:rPr sz="2000" spc="-5" dirty="0">
                <a:latin typeface="Calibri"/>
                <a:cs typeface="Calibri"/>
              </a:rPr>
              <a:t>transporté  </a:t>
            </a:r>
            <a:r>
              <a:rPr sz="2000" dirty="0">
                <a:latin typeface="Calibri"/>
                <a:cs typeface="Calibri"/>
              </a:rPr>
              <a:t>dans </a:t>
            </a:r>
            <a:r>
              <a:rPr sz="2000" spc="-5" dirty="0">
                <a:latin typeface="Calibri"/>
                <a:cs typeface="Calibri"/>
              </a:rPr>
              <a:t>le cytoplasme </a:t>
            </a:r>
            <a:r>
              <a:rPr sz="2000" dirty="0">
                <a:latin typeface="Calibri"/>
                <a:cs typeface="Calibri"/>
              </a:rPr>
              <a:t>pour </a:t>
            </a:r>
            <a:r>
              <a:rPr sz="2000" spc="-5" dirty="0">
                <a:latin typeface="Calibri"/>
                <a:cs typeface="Calibri"/>
              </a:rPr>
              <a:t>traduction 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protéine.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mtClean="0">
                <a:latin typeface="Calibri"/>
                <a:cs typeface="Calibri"/>
              </a:rPr>
              <a:t>Moins </a:t>
            </a:r>
            <a:r>
              <a:rPr sz="2000" dirty="0">
                <a:latin typeface="Calibri"/>
                <a:cs typeface="Calibri"/>
              </a:rPr>
              <a:t>de 5% de </a:t>
            </a:r>
            <a:r>
              <a:rPr sz="2000" spc="-5" dirty="0">
                <a:latin typeface="Calibri"/>
                <a:cs typeface="Calibri"/>
              </a:rPr>
              <a:t>la quantité </a:t>
            </a:r>
            <a:r>
              <a:rPr sz="2000" dirty="0">
                <a:latin typeface="Calibri"/>
                <a:cs typeface="Calibri"/>
              </a:rPr>
              <a:t>d’  ARN </a:t>
            </a:r>
            <a:r>
              <a:rPr sz="2000" spc="-10" dirty="0">
                <a:latin typeface="Calibri"/>
                <a:cs typeface="Calibri"/>
              </a:rPr>
              <a:t>présente </a:t>
            </a:r>
            <a:r>
              <a:rPr sz="2000" dirty="0">
                <a:latin typeface="Calibri"/>
                <a:cs typeface="Calibri"/>
              </a:rPr>
              <a:t>dans </a:t>
            </a:r>
            <a:r>
              <a:rPr sz="2000" spc="-5" dirty="0">
                <a:latin typeface="Calibri"/>
                <a:cs typeface="Calibri"/>
              </a:rPr>
              <a:t>les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cellules.</a:t>
            </a:r>
            <a:endParaRPr sz="20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Taille</a:t>
            </a:r>
            <a:r>
              <a:rPr sz="2000" dirty="0">
                <a:latin typeface="Calibri"/>
                <a:cs typeface="Calibri"/>
              </a:rPr>
              <a:t> 100-20000nt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dirty="0"/>
              <a:t>IV.	ARN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000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75"/>
              </a:spcBef>
              <a:tabLst>
                <a:tab pos="949325" algn="l"/>
              </a:tabLst>
            </a:pPr>
            <a:r>
              <a:rPr spc="-5" dirty="0"/>
              <a:t>I.	</a:t>
            </a:r>
            <a:r>
              <a:rPr spc="-15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9465"/>
            <a:ext cx="8073390" cy="3891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971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Les </a:t>
            </a:r>
            <a:r>
              <a:rPr sz="1800" spc="-10" dirty="0">
                <a:latin typeface="Calibri"/>
                <a:cs typeface="Calibri"/>
              </a:rPr>
              <a:t>organismes </a:t>
            </a:r>
            <a:r>
              <a:rPr sz="1800" spc="-5" dirty="0">
                <a:latin typeface="Calibri"/>
                <a:cs typeface="Calibri"/>
              </a:rPr>
              <a:t>vivants peuvent </a:t>
            </a:r>
            <a:r>
              <a:rPr sz="1800" spc="-15" dirty="0">
                <a:latin typeface="Calibri"/>
                <a:cs typeface="Calibri"/>
              </a:rPr>
              <a:t>être </a:t>
            </a:r>
            <a:r>
              <a:rPr sz="1800" spc="-10" dirty="0">
                <a:latin typeface="Calibri"/>
                <a:cs typeface="Calibri"/>
              </a:rPr>
              <a:t>unicellulaires </a:t>
            </a:r>
            <a:r>
              <a:rPr sz="1800" spc="-5" dirty="0">
                <a:latin typeface="Calibri"/>
                <a:cs typeface="Calibri"/>
              </a:rPr>
              <a:t>(bactéries, virus et levures) ou  </a:t>
            </a:r>
            <a:r>
              <a:rPr sz="1800" spc="-10" dirty="0">
                <a:latin typeface="Calibri"/>
                <a:cs typeface="Calibri"/>
              </a:rPr>
              <a:t>multicellulaires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(Homme)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Les </a:t>
            </a:r>
            <a:r>
              <a:rPr sz="1800" spc="-10" dirty="0">
                <a:latin typeface="Calibri"/>
                <a:cs typeface="Calibri"/>
              </a:rPr>
              <a:t>organismes </a:t>
            </a:r>
            <a:r>
              <a:rPr sz="1800" spc="-5" dirty="0">
                <a:latin typeface="Calibri"/>
                <a:cs typeface="Calibri"/>
              </a:rPr>
              <a:t>cellulaires peuvent </a:t>
            </a:r>
            <a:r>
              <a:rPr sz="1800" spc="-15" dirty="0">
                <a:latin typeface="Calibri"/>
                <a:cs typeface="Calibri"/>
              </a:rPr>
              <a:t>être </a:t>
            </a:r>
            <a:r>
              <a:rPr sz="1800" dirty="0">
                <a:latin typeface="Calibri"/>
                <a:cs typeface="Calibri"/>
              </a:rPr>
              <a:t>classés en </a:t>
            </a:r>
            <a:r>
              <a:rPr sz="1800" spc="-10" dirty="0">
                <a:latin typeface="Calibri"/>
                <a:cs typeface="Calibri"/>
              </a:rPr>
              <a:t>fonction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structure </a:t>
            </a:r>
            <a:r>
              <a:rPr sz="1800" dirty="0">
                <a:latin typeface="Calibri"/>
                <a:cs typeface="Calibri"/>
              </a:rPr>
              <a:t>des  </a:t>
            </a:r>
            <a:r>
              <a:rPr sz="1800" spc="-5" dirty="0">
                <a:latin typeface="Calibri"/>
                <a:cs typeface="Calibri"/>
              </a:rPr>
              <a:t>cellules </a:t>
            </a:r>
            <a:r>
              <a:rPr sz="1800" dirty="0">
                <a:latin typeface="Calibri"/>
                <a:cs typeface="Calibri"/>
              </a:rPr>
              <a:t>qui </a:t>
            </a:r>
            <a:r>
              <a:rPr sz="1800" spc="-5" dirty="0">
                <a:latin typeface="Calibri"/>
                <a:cs typeface="Calibri"/>
              </a:rPr>
              <a:t>les composent 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5" dirty="0">
                <a:latin typeface="Calibri"/>
                <a:cs typeface="Calibri"/>
              </a:rPr>
              <a:t>les </a:t>
            </a:r>
            <a:r>
              <a:rPr sz="1800" spc="-15" dirty="0">
                <a:latin typeface="Calibri"/>
                <a:cs typeface="Calibri"/>
              </a:rPr>
              <a:t>procaryotes </a:t>
            </a:r>
            <a:r>
              <a:rPr sz="1800" spc="-5" dirty="0">
                <a:latin typeface="Calibri"/>
                <a:cs typeface="Calibri"/>
              </a:rPr>
              <a:t>et les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eucaryotes.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250">
              <a:latin typeface="Times New Roman"/>
              <a:cs typeface="Times New Roman"/>
            </a:endParaRPr>
          </a:p>
          <a:p>
            <a:pPr marL="756285" marR="6350" lvl="1" indent="-287020" algn="just">
              <a:lnSpc>
                <a:spcPct val="80000"/>
              </a:lnSpc>
              <a:buFont typeface="Wingdings"/>
              <a:buChar char=""/>
              <a:tabLst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Les cellules </a:t>
            </a:r>
            <a:r>
              <a:rPr sz="1800" spc="-10" dirty="0">
                <a:latin typeface="Calibri"/>
                <a:cs typeface="Calibri"/>
              </a:rPr>
              <a:t>procaryotes </a:t>
            </a:r>
            <a:r>
              <a:rPr sz="1800" spc="-5" dirty="0">
                <a:latin typeface="Calibri"/>
                <a:cs typeface="Calibri"/>
              </a:rPr>
              <a:t>sont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petite taille </a:t>
            </a:r>
            <a:r>
              <a:rPr sz="1800" dirty="0">
                <a:latin typeface="Calibri"/>
                <a:cs typeface="Calibri"/>
              </a:rPr>
              <a:t>1-10 </a:t>
            </a:r>
            <a:r>
              <a:rPr sz="1800" spc="-5" dirty="0">
                <a:latin typeface="Calibri"/>
                <a:cs typeface="Calibri"/>
              </a:rPr>
              <a:t>µm, </a:t>
            </a:r>
            <a:r>
              <a:rPr sz="1800" dirty="0">
                <a:latin typeface="Calibri"/>
                <a:cs typeface="Calibri"/>
              </a:rPr>
              <a:t>ne </a:t>
            </a:r>
            <a:r>
              <a:rPr sz="1800" spc="-5" dirty="0">
                <a:latin typeface="Calibri"/>
                <a:cs typeface="Calibri"/>
              </a:rPr>
              <a:t>possèdent pas </a:t>
            </a:r>
            <a:r>
              <a:rPr sz="1800" spc="-10" dirty="0">
                <a:latin typeface="Calibri"/>
                <a:cs typeface="Calibri"/>
              </a:rPr>
              <a:t>de  noyau </a:t>
            </a:r>
            <a:r>
              <a:rPr sz="1800" spc="-5" dirty="0">
                <a:latin typeface="Calibri"/>
                <a:cs typeface="Calibri"/>
              </a:rPr>
              <a:t>et sont </a:t>
            </a:r>
            <a:r>
              <a:rPr sz="1800" spc="-15" dirty="0">
                <a:latin typeface="Calibri"/>
                <a:cs typeface="Calibri"/>
              </a:rPr>
              <a:t>faites d’un </a:t>
            </a:r>
            <a:r>
              <a:rPr sz="1800" spc="-5" dirty="0">
                <a:latin typeface="Calibri"/>
                <a:cs typeface="Calibri"/>
              </a:rPr>
              <a:t>seul compartiment cellulaire. </a:t>
            </a:r>
            <a:r>
              <a:rPr sz="1800" dirty="0">
                <a:latin typeface="Calibri"/>
                <a:cs typeface="Calibri"/>
              </a:rPr>
              <a:t>Une </a:t>
            </a:r>
            <a:r>
              <a:rPr sz="1800" spc="-5" dirty="0">
                <a:latin typeface="Calibri"/>
                <a:cs typeface="Calibri"/>
              </a:rPr>
              <a:t>membrane  plasmique marque les </a:t>
            </a:r>
            <a:r>
              <a:rPr sz="1800" spc="-10" dirty="0">
                <a:latin typeface="Calibri"/>
                <a:cs typeface="Calibri"/>
              </a:rPr>
              <a:t>limites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cellule.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250">
              <a:latin typeface="Times New Roman"/>
              <a:cs typeface="Times New Roman"/>
            </a:endParaRPr>
          </a:p>
          <a:p>
            <a:pPr marL="756285" marR="5715" lvl="1" indent="-287020" algn="just">
              <a:lnSpc>
                <a:spcPct val="80000"/>
              </a:lnSpc>
              <a:buFont typeface="Wingdings"/>
              <a:buChar char=""/>
              <a:tabLst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Les cellules eucaryotes, plus volumineuses 10-100 µm, ont </a:t>
            </a:r>
            <a:r>
              <a:rPr sz="1800" dirty="0">
                <a:latin typeface="Calibri"/>
                <a:cs typeface="Calibri"/>
              </a:rPr>
              <a:t>un </a:t>
            </a:r>
            <a:r>
              <a:rPr sz="1800" spc="-10" dirty="0">
                <a:latin typeface="Calibri"/>
                <a:cs typeface="Calibri"/>
              </a:rPr>
              <a:t>noyau séparé  </a:t>
            </a:r>
            <a:r>
              <a:rPr sz="1800" dirty="0">
                <a:latin typeface="Calibri"/>
                <a:cs typeface="Calibri"/>
              </a:rPr>
              <a:t>du </a:t>
            </a:r>
            <a:r>
              <a:rPr sz="1800" spc="-5" dirty="0">
                <a:latin typeface="Calibri"/>
                <a:cs typeface="Calibri"/>
              </a:rPr>
              <a:t>cytoplasme par </a:t>
            </a:r>
            <a:r>
              <a:rPr sz="1800" dirty="0">
                <a:latin typeface="Calibri"/>
                <a:cs typeface="Calibri"/>
              </a:rPr>
              <a:t>une </a:t>
            </a:r>
            <a:r>
              <a:rPr sz="1800" spc="-5" dirty="0">
                <a:latin typeface="Calibri"/>
                <a:cs typeface="Calibri"/>
              </a:rPr>
              <a:t>enveloppe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nucléaire.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1650">
              <a:latin typeface="Times New Roman"/>
              <a:cs typeface="Times New Roman"/>
            </a:endParaRPr>
          </a:p>
          <a:p>
            <a:pPr marL="12700" marR="43815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Les cellules </a:t>
            </a:r>
            <a:r>
              <a:rPr sz="1800" spc="-15" dirty="0">
                <a:latin typeface="Calibri"/>
                <a:cs typeface="Calibri"/>
              </a:rPr>
              <a:t>procaryotes </a:t>
            </a:r>
            <a:r>
              <a:rPr sz="1800" spc="-5" dirty="0">
                <a:latin typeface="Calibri"/>
                <a:cs typeface="Calibri"/>
              </a:rPr>
              <a:t>et les cellules </a:t>
            </a:r>
            <a:r>
              <a:rPr sz="1800" spc="-10" dirty="0">
                <a:latin typeface="Calibri"/>
                <a:cs typeface="Calibri"/>
              </a:rPr>
              <a:t>eucaryotes </a:t>
            </a:r>
            <a:r>
              <a:rPr sz="1800" spc="-5" dirty="0">
                <a:latin typeface="Calibri"/>
                <a:cs typeface="Calibri"/>
              </a:rPr>
              <a:t>possèdent le </a:t>
            </a:r>
            <a:r>
              <a:rPr sz="1800" dirty="0">
                <a:latin typeface="Calibri"/>
                <a:cs typeface="Calibri"/>
              </a:rPr>
              <a:t>même </a:t>
            </a:r>
            <a:r>
              <a:rPr sz="1800" spc="-10" dirty="0">
                <a:latin typeface="Calibri"/>
                <a:cs typeface="Calibri"/>
              </a:rPr>
              <a:t>matériel  </a:t>
            </a:r>
            <a:r>
              <a:rPr sz="1800" spc="-5" dirty="0">
                <a:latin typeface="Calibri"/>
                <a:cs typeface="Calibri"/>
              </a:rPr>
              <a:t>génétique: les acides nucléiques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676400"/>
            <a:ext cx="5454315" cy="2075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4133469"/>
            <a:ext cx="764032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Schéma </a:t>
            </a:r>
            <a:r>
              <a:rPr sz="1800" spc="-15" dirty="0">
                <a:latin typeface="Calibri"/>
                <a:cs typeface="Calibri"/>
              </a:rPr>
              <a:t>d’un </a:t>
            </a:r>
            <a:r>
              <a:rPr sz="1800" dirty="0">
                <a:latin typeface="Calibri"/>
                <a:cs typeface="Calibri"/>
              </a:rPr>
              <a:t>ARNm : </a:t>
            </a:r>
            <a:r>
              <a:rPr sz="1800" spc="-65" dirty="0">
                <a:latin typeface="Calibri"/>
                <a:cs typeface="Calibri"/>
              </a:rPr>
              <a:t>L’ARNm </a:t>
            </a:r>
            <a:r>
              <a:rPr sz="1800" spc="-10" dirty="0">
                <a:latin typeface="Calibri"/>
                <a:cs typeface="Calibri"/>
              </a:rPr>
              <a:t>est constitué </a:t>
            </a:r>
            <a:r>
              <a:rPr sz="1800" dirty="0">
                <a:latin typeface="Calibri"/>
                <a:cs typeface="Calibri"/>
              </a:rPr>
              <a:t>de 5 ‘ </a:t>
            </a:r>
            <a:r>
              <a:rPr sz="1800" spc="-15" dirty="0">
                <a:latin typeface="Calibri"/>
                <a:cs typeface="Calibri"/>
              </a:rPr>
              <a:t>vers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‘</a:t>
            </a:r>
            <a:endParaRPr sz="1800">
              <a:latin typeface="Calibri"/>
              <a:cs typeface="Calibri"/>
            </a:endParaRPr>
          </a:p>
          <a:p>
            <a:pPr marL="5505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551180" algn="l"/>
              </a:tabLst>
            </a:pPr>
            <a:r>
              <a:rPr sz="1800" spc="-15" dirty="0">
                <a:latin typeface="Calibri"/>
                <a:cs typeface="Calibri"/>
              </a:rPr>
              <a:t>d’un </a:t>
            </a:r>
            <a:r>
              <a:rPr sz="1800" spc="-5" dirty="0">
                <a:latin typeface="Calibri"/>
                <a:cs typeface="Calibri"/>
              </a:rPr>
              <a:t>chapeau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(m7G),</a:t>
            </a:r>
            <a:endParaRPr sz="1800">
              <a:latin typeface="Calibri"/>
              <a:cs typeface="Calibri"/>
            </a:endParaRPr>
          </a:p>
          <a:p>
            <a:pPr marL="5505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551180" algn="l"/>
              </a:tabLst>
            </a:pPr>
            <a:r>
              <a:rPr sz="1800" spc="-15" dirty="0">
                <a:latin typeface="Calibri"/>
                <a:cs typeface="Calibri"/>
              </a:rPr>
              <a:t>d’une </a:t>
            </a:r>
            <a:r>
              <a:rPr sz="1800" spc="-10" dirty="0">
                <a:latin typeface="Calibri"/>
                <a:cs typeface="Calibri"/>
              </a:rPr>
              <a:t>région </a:t>
            </a:r>
            <a:r>
              <a:rPr sz="1800" dirty="0">
                <a:latin typeface="Calibri"/>
                <a:cs typeface="Calibri"/>
              </a:rPr>
              <a:t>5‘ </a:t>
            </a:r>
            <a:r>
              <a:rPr sz="1800" spc="-5" dirty="0">
                <a:latin typeface="Calibri"/>
                <a:cs typeface="Calibri"/>
              </a:rPr>
              <a:t>non </a:t>
            </a:r>
            <a:r>
              <a:rPr sz="1800" spc="-15" dirty="0">
                <a:latin typeface="Calibri"/>
                <a:cs typeface="Calibri"/>
              </a:rPr>
              <a:t>codante </a:t>
            </a:r>
            <a:r>
              <a:rPr sz="1800" spc="-5" dirty="0">
                <a:latin typeface="Calibri"/>
                <a:cs typeface="Calibri"/>
              </a:rPr>
              <a:t>(5 </a:t>
            </a:r>
            <a:r>
              <a:rPr sz="1800" dirty="0">
                <a:latin typeface="Calibri"/>
                <a:cs typeface="Calibri"/>
              </a:rPr>
              <a:t>‘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NC),</a:t>
            </a:r>
            <a:endParaRPr sz="1800">
              <a:latin typeface="Calibri"/>
              <a:cs typeface="Calibri"/>
            </a:endParaRPr>
          </a:p>
          <a:p>
            <a:pPr marL="5505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551180" algn="l"/>
              </a:tabLst>
            </a:pPr>
            <a:r>
              <a:rPr sz="1800" spc="-15" dirty="0">
                <a:latin typeface="Calibri"/>
                <a:cs typeface="Calibri"/>
              </a:rPr>
              <a:t>d’un </a:t>
            </a:r>
            <a:r>
              <a:rPr sz="1800" spc="-10" dirty="0">
                <a:latin typeface="Calibri"/>
                <a:cs typeface="Calibri"/>
              </a:rPr>
              <a:t>cadre </a:t>
            </a:r>
            <a:r>
              <a:rPr sz="1800" spc="-5" dirty="0">
                <a:latin typeface="Calibri"/>
                <a:cs typeface="Calibri"/>
              </a:rPr>
              <a:t>ouvert de </a:t>
            </a:r>
            <a:r>
              <a:rPr sz="1800" spc="-10" dirty="0">
                <a:latin typeface="Calibri"/>
                <a:cs typeface="Calibri"/>
              </a:rPr>
              <a:t>lecture </a:t>
            </a:r>
            <a:r>
              <a:rPr sz="1800" spc="-5" dirty="0">
                <a:latin typeface="Calibri"/>
                <a:cs typeface="Calibri"/>
              </a:rPr>
              <a:t>(open reading </a:t>
            </a:r>
            <a:r>
              <a:rPr sz="1800" spc="-10" dirty="0">
                <a:latin typeface="Calibri"/>
                <a:cs typeface="Calibri"/>
              </a:rPr>
              <a:t>frame </a:t>
            </a:r>
            <a:r>
              <a:rPr sz="1800" spc="-5" dirty="0">
                <a:latin typeface="Calibri"/>
                <a:cs typeface="Calibri"/>
              </a:rPr>
              <a:t>[ORF]) </a:t>
            </a:r>
            <a:r>
              <a:rPr sz="1800" spc="-10" dirty="0">
                <a:latin typeface="Calibri"/>
                <a:cs typeface="Calibri"/>
              </a:rPr>
              <a:t>correspondant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région </a:t>
            </a:r>
            <a:r>
              <a:rPr sz="1800" spc="-15" dirty="0">
                <a:latin typeface="Calibri"/>
                <a:cs typeface="Calibri"/>
              </a:rPr>
              <a:t>codante </a:t>
            </a:r>
            <a:r>
              <a:rPr sz="1800" spc="-10" dirty="0">
                <a:latin typeface="Calibri"/>
                <a:cs typeface="Calibri"/>
              </a:rPr>
              <a:t>traduite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protéine,</a:t>
            </a:r>
            <a:endParaRPr sz="1800">
              <a:latin typeface="Calibri"/>
              <a:cs typeface="Calibri"/>
            </a:endParaRPr>
          </a:p>
          <a:p>
            <a:pPr marL="5505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551180" algn="l"/>
              </a:tabLst>
            </a:pPr>
            <a:r>
              <a:rPr sz="1800" spc="-15" dirty="0">
                <a:latin typeface="Calibri"/>
                <a:cs typeface="Calibri"/>
              </a:rPr>
              <a:t>d’une </a:t>
            </a:r>
            <a:r>
              <a:rPr sz="1800" spc="-10" dirty="0">
                <a:latin typeface="Calibri"/>
                <a:cs typeface="Calibri"/>
              </a:rPr>
              <a:t>région </a:t>
            </a:r>
            <a:r>
              <a:rPr sz="1800" dirty="0">
                <a:latin typeface="Calibri"/>
                <a:cs typeface="Calibri"/>
              </a:rPr>
              <a:t>3 ‘ </a:t>
            </a:r>
            <a:r>
              <a:rPr sz="1800" spc="-5" dirty="0">
                <a:latin typeface="Calibri"/>
                <a:cs typeface="Calibri"/>
              </a:rPr>
              <a:t>non </a:t>
            </a:r>
            <a:r>
              <a:rPr sz="1800" spc="-15" dirty="0">
                <a:latin typeface="Calibri"/>
                <a:cs typeface="Calibri"/>
              </a:rPr>
              <a:t>codante </a:t>
            </a:r>
            <a:r>
              <a:rPr sz="1800" spc="-5" dirty="0">
                <a:latin typeface="Calibri"/>
                <a:cs typeface="Calibri"/>
              </a:rPr>
              <a:t>(3 </a:t>
            </a:r>
            <a:r>
              <a:rPr sz="1800" dirty="0">
                <a:latin typeface="Calibri"/>
                <a:cs typeface="Calibri"/>
              </a:rPr>
              <a:t>‘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NC)</a:t>
            </a:r>
            <a:endParaRPr sz="1800">
              <a:latin typeface="Calibri"/>
              <a:cs typeface="Calibri"/>
            </a:endParaRPr>
          </a:p>
          <a:p>
            <a:pPr marL="5505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551180" algn="l"/>
              </a:tabLst>
            </a:pPr>
            <a:r>
              <a:rPr sz="1800" spc="-5" dirty="0">
                <a:latin typeface="Calibri"/>
                <a:cs typeface="Calibri"/>
              </a:rPr>
              <a:t>et </a:t>
            </a:r>
            <a:r>
              <a:rPr sz="1800" spc="-15" dirty="0">
                <a:latin typeface="Calibri"/>
                <a:cs typeface="Calibri"/>
              </a:rPr>
              <a:t>d’une </a:t>
            </a:r>
            <a:r>
              <a:rPr sz="1800" dirty="0">
                <a:latin typeface="Calibri"/>
                <a:cs typeface="Calibri"/>
              </a:rPr>
              <a:t>queue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poly(A).</a:t>
            </a:r>
            <a:endParaRPr sz="1800">
              <a:latin typeface="Calibri"/>
              <a:cs typeface="Calibri"/>
            </a:endParaRPr>
          </a:p>
          <a:p>
            <a:pPr marL="469900" marR="12700">
              <a:lnSpc>
                <a:spcPct val="100000"/>
              </a:lnSpc>
              <a:buSzPct val="94444"/>
              <a:buFont typeface="Arial"/>
              <a:buChar char="•"/>
              <a:tabLst>
                <a:tab pos="551180" algn="l"/>
              </a:tabLst>
            </a:pPr>
            <a:r>
              <a:rPr sz="1800" spc="-5" dirty="0">
                <a:latin typeface="Calibri"/>
                <a:cs typeface="Calibri"/>
              </a:rPr>
              <a:t>Deux </a:t>
            </a:r>
            <a:r>
              <a:rPr sz="1800" spc="-10" dirty="0">
                <a:latin typeface="Calibri"/>
                <a:cs typeface="Calibri"/>
              </a:rPr>
              <a:t>codons </a:t>
            </a:r>
            <a:r>
              <a:rPr sz="1800" spc="-5" dirty="0">
                <a:latin typeface="Calibri"/>
                <a:cs typeface="Calibri"/>
              </a:rPr>
              <a:t>spécifiques </a:t>
            </a:r>
            <a:r>
              <a:rPr sz="1800" spc="-10" dirty="0">
                <a:latin typeface="Calibri"/>
                <a:cs typeface="Calibri"/>
              </a:rPr>
              <a:t>limitent </a:t>
            </a:r>
            <a:r>
              <a:rPr sz="1800" spc="-20" dirty="0">
                <a:latin typeface="Calibri"/>
                <a:cs typeface="Calibri"/>
              </a:rPr>
              <a:t>l’ORF 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5" dirty="0">
                <a:latin typeface="Calibri"/>
                <a:cs typeface="Calibri"/>
              </a:rPr>
              <a:t>le </a:t>
            </a:r>
            <a:r>
              <a:rPr sz="1800" spc="-10" dirty="0">
                <a:latin typeface="Calibri"/>
                <a:cs typeface="Calibri"/>
              </a:rPr>
              <a:t>codon initiateur AUG </a:t>
            </a:r>
            <a:r>
              <a:rPr sz="1800" spc="-5" dirty="0">
                <a:latin typeface="Calibri"/>
                <a:cs typeface="Calibri"/>
              </a:rPr>
              <a:t>et le </a:t>
            </a:r>
            <a:r>
              <a:rPr sz="1800" spc="-10" dirty="0">
                <a:latin typeface="Calibri"/>
                <a:cs typeface="Calibri"/>
              </a:rPr>
              <a:t>codon  stop.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dirty="0"/>
              <a:t>IV.	ARN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9494">
              <a:lnSpc>
                <a:spcPct val="100000"/>
              </a:lnSpc>
              <a:spcBef>
                <a:spcPts val="95"/>
              </a:spcBef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b. </a:t>
            </a:r>
            <a:r>
              <a:rPr sz="2200" b="1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L’ARN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sz="2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transfert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(ARNt)</a:t>
            </a:r>
            <a:r>
              <a:rPr sz="2200" b="1" u="heavy" spc="1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marR="40005" indent="-342900" algn="just">
              <a:lnSpc>
                <a:spcPts val="2800"/>
              </a:lnSpc>
              <a:buSzPct val="133333"/>
              <a:buFont typeface="Arial"/>
              <a:buChar char="•"/>
              <a:tabLst>
                <a:tab pos="445770" algn="l"/>
              </a:tabLst>
            </a:pPr>
            <a:r>
              <a:rPr dirty="0"/>
              <a:t>	</a:t>
            </a:r>
            <a:r>
              <a:rPr spc="-5" dirty="0"/>
              <a:t>Il véhicule </a:t>
            </a:r>
            <a:r>
              <a:rPr dirty="0"/>
              <a:t>les acides aminés </a:t>
            </a:r>
            <a:r>
              <a:rPr spc="-15" dirty="0"/>
              <a:t>vers </a:t>
            </a:r>
            <a:r>
              <a:rPr dirty="0"/>
              <a:t>les </a:t>
            </a:r>
            <a:r>
              <a:rPr spc="-5" dirty="0"/>
              <a:t>ribosomes </a:t>
            </a:r>
            <a:r>
              <a:rPr dirty="0"/>
              <a:t>au </a:t>
            </a:r>
            <a:r>
              <a:rPr spc="-15" dirty="0"/>
              <a:t>cours </a:t>
            </a:r>
            <a:r>
              <a:rPr spc="-5" dirty="0"/>
              <a:t>de </a:t>
            </a:r>
            <a:r>
              <a:rPr dirty="0"/>
              <a:t>la  </a:t>
            </a:r>
            <a:r>
              <a:rPr spc="-5" dirty="0"/>
              <a:t>traduction</a:t>
            </a:r>
            <a:r>
              <a:rPr spc="-35" dirty="0"/>
              <a:t> </a:t>
            </a:r>
            <a:r>
              <a:rPr dirty="0"/>
              <a:t>.</a:t>
            </a: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1054735">
              <a:lnSpc>
                <a:spcPct val="100000"/>
              </a:lnSpc>
            </a:pPr>
            <a:r>
              <a:rPr sz="2600" u="heavy" spc="-6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c. </a:t>
            </a:r>
            <a:r>
              <a:rPr sz="2600" b="1" u="heavy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L’ARN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ribosomal (ARNr)</a:t>
            </a:r>
            <a:r>
              <a:rPr sz="2600" b="1" u="heavy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0000"/>
              </a:lnSpc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Il s'associe </a:t>
            </a:r>
            <a:r>
              <a:rPr dirty="0"/>
              <a:t>à </a:t>
            </a:r>
            <a:r>
              <a:rPr spc="-5" dirty="0"/>
              <a:t>des </a:t>
            </a:r>
            <a:r>
              <a:rPr spc="-15" dirty="0"/>
              <a:t>complexes </a:t>
            </a:r>
            <a:r>
              <a:rPr spc="-10" dirty="0"/>
              <a:t>protéiques </a:t>
            </a:r>
            <a:r>
              <a:rPr spc="-5" dirty="0"/>
              <a:t>pour </a:t>
            </a:r>
            <a:r>
              <a:rPr spc="-15" dirty="0"/>
              <a:t>former </a:t>
            </a:r>
            <a:r>
              <a:rPr dirty="0"/>
              <a:t>le  </a:t>
            </a:r>
            <a:r>
              <a:rPr spc="-5" dirty="0"/>
              <a:t>ribosome qui </a:t>
            </a:r>
            <a:r>
              <a:rPr spc="-10" dirty="0"/>
              <a:t>servira </a:t>
            </a:r>
            <a:r>
              <a:rPr spc="-5" dirty="0"/>
              <a:t>de support pour </a:t>
            </a:r>
            <a:r>
              <a:rPr dirty="0"/>
              <a:t>la </a:t>
            </a:r>
            <a:r>
              <a:rPr spc="-10" dirty="0"/>
              <a:t>synthèse </a:t>
            </a:r>
            <a:r>
              <a:rPr spc="-5" dirty="0"/>
              <a:t>des  </a:t>
            </a:r>
            <a:r>
              <a:rPr spc="-10" dirty="0"/>
              <a:t>protéines lors </a:t>
            </a:r>
            <a:r>
              <a:rPr spc="-5" dirty="0"/>
              <a:t>de </a:t>
            </a:r>
            <a:r>
              <a:rPr dirty="0"/>
              <a:t>la </a:t>
            </a:r>
            <a:r>
              <a:rPr spc="-10" dirty="0"/>
              <a:t>traduction. </a:t>
            </a:r>
            <a:r>
              <a:rPr spc="-5" dirty="0"/>
              <a:t>Il </a:t>
            </a:r>
            <a:r>
              <a:rPr spc="-15" dirty="0"/>
              <a:t>représente </a:t>
            </a:r>
            <a:r>
              <a:rPr dirty="0"/>
              <a:t>la </a:t>
            </a:r>
            <a:r>
              <a:rPr spc="-5" dirty="0"/>
              <a:t>majorité des  </a:t>
            </a:r>
            <a:r>
              <a:rPr dirty="0"/>
              <a:t>ARN </a:t>
            </a:r>
            <a:r>
              <a:rPr spc="-5" dirty="0"/>
              <a:t>de </a:t>
            </a:r>
            <a:r>
              <a:rPr dirty="0"/>
              <a:t>la</a:t>
            </a:r>
            <a:r>
              <a:rPr spc="-40" dirty="0"/>
              <a:t> </a:t>
            </a:r>
            <a:r>
              <a:rPr dirty="0"/>
              <a:t>cellule.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dirty="0"/>
              <a:t>IV.	ARN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0613"/>
            <a:ext cx="7904480" cy="2358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7205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d.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ARN</a:t>
            </a:r>
            <a:r>
              <a:rPr sz="2800" b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fonctionnels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r>
              <a:rPr sz="2400" spc="-5" dirty="0">
                <a:latin typeface="Calibri"/>
                <a:cs typeface="Calibri"/>
              </a:rPr>
              <a:t>Malgré qu </a:t>
            </a:r>
            <a:r>
              <a:rPr sz="2400" dirty="0">
                <a:latin typeface="Calibri"/>
                <a:cs typeface="Calibri"/>
              </a:rPr>
              <a:t>' ils </a:t>
            </a:r>
            <a:r>
              <a:rPr sz="2400" spc="-5" dirty="0">
                <a:latin typeface="Calibri"/>
                <a:cs typeface="Calibri"/>
              </a:rPr>
              <a:t>ne </a:t>
            </a:r>
            <a:r>
              <a:rPr sz="2400" spc="-15" dirty="0">
                <a:latin typeface="Calibri"/>
                <a:cs typeface="Calibri"/>
              </a:rPr>
              <a:t>représentent </a:t>
            </a:r>
            <a:r>
              <a:rPr sz="2400" spc="-5" dirty="0">
                <a:latin typeface="Calibri"/>
                <a:cs typeface="Calibri"/>
              </a:rPr>
              <a:t>que 1% de </a:t>
            </a:r>
            <a:r>
              <a:rPr sz="2400" dirty="0">
                <a:latin typeface="Calibri"/>
                <a:cs typeface="Calibri"/>
              </a:rPr>
              <a:t>l ' </a:t>
            </a:r>
            <a:r>
              <a:rPr sz="2400" spc="-5" dirty="0">
                <a:latin typeface="Calibri"/>
                <a:cs typeface="Calibri"/>
              </a:rPr>
              <a:t>ensemble des </a:t>
            </a:r>
            <a:r>
              <a:rPr sz="2400" dirty="0">
                <a:latin typeface="Calibri"/>
                <a:cs typeface="Calibri"/>
              </a:rPr>
              <a:t>ARN,  les </a:t>
            </a:r>
            <a:r>
              <a:rPr sz="2400" spc="-5" dirty="0">
                <a:latin typeface="Calibri"/>
                <a:cs typeface="Calibri"/>
              </a:rPr>
              <a:t>études </a:t>
            </a:r>
            <a:r>
              <a:rPr sz="2400" spc="-10" dirty="0">
                <a:latin typeface="Calibri"/>
                <a:cs typeface="Calibri"/>
              </a:rPr>
              <a:t>récentes </a:t>
            </a:r>
            <a:r>
              <a:rPr sz="2400" spc="-15" dirty="0">
                <a:latin typeface="Calibri"/>
                <a:cs typeface="Calibri"/>
              </a:rPr>
              <a:t>montrent </a:t>
            </a:r>
            <a:r>
              <a:rPr sz="2400" spc="-5" dirty="0">
                <a:latin typeface="Calibri"/>
                <a:cs typeface="Calibri"/>
              </a:rPr>
              <a:t>qu' </a:t>
            </a:r>
            <a:r>
              <a:rPr sz="2400" dirty="0">
                <a:latin typeface="Calibri"/>
                <a:cs typeface="Calibri"/>
              </a:rPr>
              <a:t>ils </a:t>
            </a:r>
            <a:r>
              <a:rPr sz="2400" spc="-10" dirty="0">
                <a:latin typeface="Calibri"/>
                <a:cs typeface="Calibri"/>
              </a:rPr>
              <a:t>jouent </a:t>
            </a:r>
            <a:r>
              <a:rPr sz="2400" spc="-5" dirty="0">
                <a:latin typeface="Calibri"/>
                <a:cs typeface="Calibri"/>
              </a:rPr>
              <a:t>un </a:t>
            </a:r>
            <a:r>
              <a:rPr sz="2400" spc="-15" dirty="0">
                <a:latin typeface="Calibri"/>
                <a:cs typeface="Calibri"/>
              </a:rPr>
              <a:t>rôle </a:t>
            </a:r>
            <a:r>
              <a:rPr sz="2400" spc="-10" dirty="0">
                <a:latin typeface="Calibri"/>
                <a:cs typeface="Calibri"/>
              </a:rPr>
              <a:t>important  </a:t>
            </a:r>
            <a:r>
              <a:rPr sz="2400" spc="-5" dirty="0">
                <a:latin typeface="Calibri"/>
                <a:cs typeface="Calibri"/>
              </a:rPr>
              <a:t>dans </a:t>
            </a:r>
            <a:r>
              <a:rPr sz="2400" dirty="0">
                <a:latin typeface="Calibri"/>
                <a:cs typeface="Calibri"/>
              </a:rPr>
              <a:t>l </a:t>
            </a:r>
            <a:r>
              <a:rPr sz="2400" spc="-10" dirty="0">
                <a:latin typeface="Calibri"/>
                <a:cs typeface="Calibri"/>
              </a:rPr>
              <a:t>'expression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génétique.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dirty="0"/>
              <a:t>IV.	ARN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spc="-5" dirty="0"/>
              <a:t>V.	</a:t>
            </a:r>
            <a:r>
              <a:rPr sz="3600" spc="-15" dirty="0"/>
              <a:t>Organisation </a:t>
            </a:r>
            <a:r>
              <a:rPr sz="3600" spc="-5" dirty="0"/>
              <a:t>des </a:t>
            </a:r>
            <a:r>
              <a:rPr sz="3600" dirty="0"/>
              <a:t>AN </a:t>
            </a:r>
            <a:r>
              <a:rPr sz="3600" spc="-5" dirty="0"/>
              <a:t>dans </a:t>
            </a:r>
            <a:r>
              <a:rPr sz="3600" dirty="0"/>
              <a:t>la</a:t>
            </a:r>
            <a:r>
              <a:rPr sz="3600" spc="-60" dirty="0"/>
              <a:t> </a:t>
            </a:r>
            <a:r>
              <a:rPr sz="3600" dirty="0"/>
              <a:t>cellule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13661"/>
            <a:ext cx="8073390" cy="296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895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Chez </a:t>
            </a:r>
            <a:r>
              <a:rPr sz="2600" spc="-5" dirty="0">
                <a:latin typeface="Calibri"/>
                <a:cs typeface="Calibri"/>
              </a:rPr>
              <a:t>l’homme, on </a:t>
            </a:r>
            <a:r>
              <a:rPr sz="2600" spc="-10" dirty="0">
                <a:latin typeface="Calibri"/>
                <a:cs typeface="Calibri"/>
              </a:rPr>
              <a:t>estime </a:t>
            </a:r>
            <a:r>
              <a:rPr sz="2600" dirty="0">
                <a:latin typeface="Calibri"/>
                <a:cs typeface="Calibri"/>
              </a:rPr>
              <a:t>la </a:t>
            </a:r>
            <a:r>
              <a:rPr sz="2600" spc="-5" dirty="0">
                <a:latin typeface="Calibri"/>
                <a:cs typeface="Calibri"/>
              </a:rPr>
              <a:t>longueur de </a:t>
            </a:r>
            <a:r>
              <a:rPr sz="2600" spc="-70" dirty="0">
                <a:latin typeface="Calibri"/>
                <a:cs typeface="Calibri"/>
              </a:rPr>
              <a:t>l’ADN </a:t>
            </a:r>
            <a:r>
              <a:rPr sz="2600" dirty="0">
                <a:latin typeface="Calibri"/>
                <a:cs typeface="Calibri"/>
              </a:rPr>
              <a:t>à 3 </a:t>
            </a:r>
            <a:r>
              <a:rPr sz="2600" spc="-5" dirty="0">
                <a:latin typeface="Calibri"/>
                <a:cs typeface="Calibri"/>
              </a:rPr>
              <a:t>10⁹ </a:t>
            </a:r>
            <a:r>
              <a:rPr sz="2600" spc="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paires </a:t>
            </a:r>
            <a:r>
              <a:rPr sz="2600" spc="-5" dirty="0">
                <a:latin typeface="Calibri"/>
                <a:cs typeface="Calibri"/>
              </a:rPr>
              <a:t>de bases </a:t>
            </a:r>
            <a:r>
              <a:rPr sz="2600" dirty="0">
                <a:latin typeface="Calibri"/>
                <a:cs typeface="Calibri"/>
              </a:rPr>
              <a:t>(1m </a:t>
            </a:r>
            <a:r>
              <a:rPr sz="2600" spc="-5" dirty="0">
                <a:latin typeface="Calibri"/>
                <a:cs typeface="Calibri"/>
              </a:rPr>
              <a:t>par génome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haploïde)</a:t>
            </a:r>
            <a:endParaRPr sz="26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Dans </a:t>
            </a:r>
            <a:r>
              <a:rPr sz="2600" dirty="0">
                <a:latin typeface="Calibri"/>
                <a:cs typeface="Calibri"/>
              </a:rPr>
              <a:t>le </a:t>
            </a:r>
            <a:r>
              <a:rPr sz="2600" spc="-10" dirty="0">
                <a:latin typeface="Calibri"/>
                <a:cs typeface="Calibri"/>
              </a:rPr>
              <a:t>noyau, </a:t>
            </a:r>
            <a:r>
              <a:rPr sz="2600" spc="-70" dirty="0">
                <a:latin typeface="Calibri"/>
                <a:cs typeface="Calibri"/>
              </a:rPr>
              <a:t>l’ADN </a:t>
            </a:r>
            <a:r>
              <a:rPr sz="2600" spc="-25" dirty="0">
                <a:latin typeface="Calibri"/>
                <a:cs typeface="Calibri"/>
              </a:rPr>
              <a:t>s’associe </a:t>
            </a:r>
            <a:r>
              <a:rPr sz="2600" dirty="0">
                <a:latin typeface="Calibri"/>
                <a:cs typeface="Calibri"/>
              </a:rPr>
              <a:t>à </a:t>
            </a:r>
            <a:r>
              <a:rPr sz="2600" spc="-5" dirty="0">
                <a:latin typeface="Calibri"/>
                <a:cs typeface="Calibri"/>
              </a:rPr>
              <a:t>des </a:t>
            </a:r>
            <a:r>
              <a:rPr sz="2600" spc="-10" dirty="0">
                <a:latin typeface="Calibri"/>
                <a:cs typeface="Calibri"/>
              </a:rPr>
              <a:t>protéines (Histones  et </a:t>
            </a:r>
            <a:r>
              <a:rPr sz="2600" spc="-5" dirty="0">
                <a:latin typeface="Calibri"/>
                <a:cs typeface="Calibri"/>
              </a:rPr>
              <a:t>non </a:t>
            </a:r>
            <a:r>
              <a:rPr sz="2600" spc="-10" dirty="0">
                <a:latin typeface="Calibri"/>
                <a:cs typeface="Calibri"/>
              </a:rPr>
              <a:t>Histones), </a:t>
            </a:r>
            <a:r>
              <a:rPr sz="2600" dirty="0">
                <a:latin typeface="Calibri"/>
                <a:cs typeface="Calibri"/>
              </a:rPr>
              <a:t>à </a:t>
            </a:r>
            <a:r>
              <a:rPr sz="2600" spc="-5" dirty="0">
                <a:latin typeface="Calibri"/>
                <a:cs typeface="Calibri"/>
              </a:rPr>
              <a:t>des ARN, </a:t>
            </a:r>
            <a:r>
              <a:rPr sz="2600" spc="-10" dirty="0">
                <a:latin typeface="Calibri"/>
                <a:cs typeface="Calibri"/>
              </a:rPr>
              <a:t>et </a:t>
            </a:r>
            <a:r>
              <a:rPr sz="2600" spc="-5" dirty="0">
                <a:latin typeface="Calibri"/>
                <a:cs typeface="Calibri"/>
              </a:rPr>
              <a:t>subit un haut </a:t>
            </a:r>
            <a:r>
              <a:rPr sz="2600" spc="-15" dirty="0">
                <a:latin typeface="Calibri"/>
                <a:cs typeface="Calibri"/>
              </a:rPr>
              <a:t>degré de </a:t>
            </a:r>
            <a:r>
              <a:rPr sz="2600" spc="5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condensation pour </a:t>
            </a:r>
            <a:r>
              <a:rPr sz="2600" dirty="0">
                <a:latin typeface="Calibri"/>
                <a:cs typeface="Calibri"/>
              </a:rPr>
              <a:t>qu’il </a:t>
            </a:r>
            <a:r>
              <a:rPr sz="2600" spc="-5" dirty="0">
                <a:latin typeface="Calibri"/>
                <a:cs typeface="Calibri"/>
              </a:rPr>
              <a:t>puisse </a:t>
            </a:r>
            <a:r>
              <a:rPr sz="2600" spc="-25" dirty="0">
                <a:latin typeface="Calibri"/>
                <a:cs typeface="Calibri"/>
              </a:rPr>
              <a:t>s’y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tenir.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600136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026"/>
                </a:moveTo>
                <a:lnTo>
                  <a:pt x="8229600" y="4526026"/>
                </a:lnTo>
                <a:lnTo>
                  <a:pt x="82296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952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537006"/>
            <a:ext cx="8073390" cy="284693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13384" algn="just">
              <a:lnSpc>
                <a:spcPct val="100000"/>
              </a:lnSpc>
              <a:spcBef>
                <a:spcPts val="700"/>
              </a:spcBef>
            </a:pPr>
            <a:r>
              <a:rPr sz="2400" b="1" dirty="0">
                <a:latin typeface="Calibri"/>
                <a:cs typeface="Calibri"/>
              </a:rPr>
              <a:t>a. </a:t>
            </a:r>
            <a:r>
              <a:rPr sz="2400" b="1" spc="-10" dirty="0">
                <a:latin typeface="Calibri"/>
                <a:cs typeface="Calibri"/>
              </a:rPr>
              <a:t>Hétérochromatine </a:t>
            </a:r>
            <a:r>
              <a:rPr sz="2400" b="1" spc="-5" dirty="0">
                <a:latin typeface="Calibri"/>
                <a:cs typeface="Calibri"/>
              </a:rPr>
              <a:t>et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euchromatine</a:t>
            </a:r>
            <a:endParaRPr sz="2400">
              <a:latin typeface="Calibri"/>
              <a:cs typeface="Calibri"/>
            </a:endParaRPr>
          </a:p>
          <a:p>
            <a:pPr marL="527685" indent="-515620" algn="just">
              <a:lnSpc>
                <a:spcPct val="100000"/>
              </a:lnSpc>
              <a:spcBef>
                <a:spcPts val="515"/>
              </a:spcBef>
              <a:buFont typeface="Wingdings"/>
              <a:buChar char=""/>
              <a:tabLst>
                <a:tab pos="528320" algn="l"/>
              </a:tabLst>
            </a:pPr>
            <a:r>
              <a:rPr sz="200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chromatine </a:t>
            </a:r>
            <a:r>
              <a:rPr sz="2000" spc="-10" dirty="0">
                <a:latin typeface="Calibri"/>
                <a:cs typeface="Calibri"/>
              </a:rPr>
              <a:t>est </a:t>
            </a: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substance </a:t>
            </a:r>
            <a:r>
              <a:rPr sz="2000" spc="-5" dirty="0">
                <a:latin typeface="Calibri"/>
                <a:cs typeface="Calibri"/>
              </a:rPr>
              <a:t>nucléaire </a:t>
            </a:r>
            <a:r>
              <a:rPr sz="2000" dirty="0">
                <a:latin typeface="Calibri"/>
                <a:cs typeface="Calibri"/>
              </a:rPr>
              <a:t>qui </a:t>
            </a:r>
            <a:r>
              <a:rPr sz="2000" spc="-20" dirty="0">
                <a:latin typeface="Calibri"/>
                <a:cs typeface="Calibri"/>
              </a:rPr>
              <a:t>fixe </a:t>
            </a:r>
            <a:r>
              <a:rPr sz="2000" spc="-5" dirty="0">
                <a:latin typeface="Calibri"/>
                <a:cs typeface="Calibri"/>
              </a:rPr>
              <a:t>les </a:t>
            </a:r>
            <a:r>
              <a:rPr sz="2000" spc="-10" dirty="0">
                <a:latin typeface="Calibri"/>
                <a:cs typeface="Calibri"/>
              </a:rPr>
              <a:t>colorants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basiques</a:t>
            </a:r>
            <a:endParaRPr sz="2000">
              <a:latin typeface="Calibri"/>
              <a:cs typeface="Calibri"/>
            </a:endParaRPr>
          </a:p>
          <a:p>
            <a:pPr marL="527685" marR="5715" indent="-515620" algn="just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528320" algn="l"/>
              </a:tabLst>
            </a:pPr>
            <a:r>
              <a:rPr sz="2000" dirty="0">
                <a:latin typeface="Calibri"/>
                <a:cs typeface="Calibri"/>
              </a:rPr>
              <a:t>On </a:t>
            </a:r>
            <a:r>
              <a:rPr sz="2000" spc="-5" dirty="0">
                <a:latin typeface="Calibri"/>
                <a:cs typeface="Calibri"/>
              </a:rPr>
              <a:t>peut </a:t>
            </a:r>
            <a:r>
              <a:rPr sz="2000" spc="-10" dirty="0">
                <a:latin typeface="Calibri"/>
                <a:cs typeface="Calibri"/>
              </a:rPr>
              <a:t>envisager </a:t>
            </a:r>
            <a:r>
              <a:rPr sz="2000" dirty="0">
                <a:latin typeface="Calibri"/>
                <a:cs typeface="Calibri"/>
              </a:rPr>
              <a:t>2 </a:t>
            </a:r>
            <a:r>
              <a:rPr sz="2000" spc="-15" dirty="0">
                <a:latin typeface="Calibri"/>
                <a:cs typeface="Calibri"/>
              </a:rPr>
              <a:t>états </a:t>
            </a:r>
            <a:r>
              <a:rPr sz="2000" spc="-10" dirty="0">
                <a:latin typeface="Calibri"/>
                <a:cs typeface="Calibri"/>
              </a:rPr>
              <a:t>fonctionnels </a:t>
            </a:r>
            <a:r>
              <a:rPr sz="2000" dirty="0">
                <a:latin typeface="Calibri"/>
                <a:cs typeface="Calibri"/>
              </a:rPr>
              <a:t>du génome dans </a:t>
            </a:r>
            <a:r>
              <a:rPr sz="2000" spc="-5" dirty="0">
                <a:latin typeface="Calibri"/>
                <a:cs typeface="Calibri"/>
              </a:rPr>
              <a:t>le cycle  cellulaire</a:t>
            </a:r>
            <a:endParaRPr sz="2000">
              <a:latin typeface="Calibri"/>
              <a:cs typeface="Calibri"/>
            </a:endParaRPr>
          </a:p>
          <a:p>
            <a:pPr marL="927100" lvl="1" indent="-514350" algn="just">
              <a:lnSpc>
                <a:spcPct val="100000"/>
              </a:lnSpc>
              <a:spcBef>
                <a:spcPts val="439"/>
              </a:spcBef>
              <a:buFont typeface="Arial"/>
              <a:buChar char="–"/>
              <a:tabLst>
                <a:tab pos="927735" algn="l"/>
              </a:tabLst>
            </a:pPr>
            <a:r>
              <a:rPr sz="1800" spc="-5" dirty="0">
                <a:latin typeface="Calibri"/>
                <a:cs typeface="Calibri"/>
              </a:rPr>
              <a:t>Un </a:t>
            </a:r>
            <a:r>
              <a:rPr sz="1800" spc="-15" dirty="0">
                <a:latin typeface="Calibri"/>
                <a:cs typeface="Calibri"/>
              </a:rPr>
              <a:t>état </a:t>
            </a:r>
            <a:r>
              <a:rPr sz="1800" spc="-5" dirty="0">
                <a:latin typeface="Calibri"/>
                <a:cs typeface="Calibri"/>
              </a:rPr>
              <a:t>décondensé </a:t>
            </a:r>
            <a:r>
              <a:rPr sz="1800" spc="-5">
                <a:latin typeface="Calibri"/>
                <a:cs typeface="Calibri"/>
              </a:rPr>
              <a:t>pendant </a:t>
            </a:r>
            <a:r>
              <a:rPr sz="1800" smtClean="0">
                <a:latin typeface="Calibri"/>
                <a:cs typeface="Calibri"/>
              </a:rPr>
              <a:t>l</a:t>
            </a:r>
            <a:r>
              <a:rPr lang="fr-FR" spc="55" dirty="0">
                <a:latin typeface="Calibri"/>
                <a:cs typeface="Calibri"/>
              </a:rPr>
              <a:t>ˊ</a:t>
            </a:r>
            <a:r>
              <a:rPr sz="1800" spc="-5" smtClean="0">
                <a:latin typeface="Calibri"/>
                <a:cs typeface="Calibri"/>
              </a:rPr>
              <a:t>interphase</a:t>
            </a:r>
            <a:endParaRPr sz="1800">
              <a:latin typeface="Calibri"/>
              <a:cs typeface="Calibri"/>
            </a:endParaRPr>
          </a:p>
          <a:p>
            <a:pPr marL="927100" lvl="1" indent="-514350" algn="just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927735" algn="l"/>
              </a:tabLst>
            </a:pPr>
            <a:r>
              <a:rPr sz="1800" spc="-5" dirty="0">
                <a:latin typeface="Calibri"/>
                <a:cs typeface="Calibri"/>
              </a:rPr>
              <a:t>Un </a:t>
            </a:r>
            <a:r>
              <a:rPr sz="1800" spc="-15" dirty="0">
                <a:latin typeface="Calibri"/>
                <a:cs typeface="Calibri"/>
              </a:rPr>
              <a:t>état </a:t>
            </a:r>
            <a:r>
              <a:rPr sz="1800" spc="-5" dirty="0">
                <a:latin typeface="Calibri"/>
                <a:cs typeface="Calibri"/>
              </a:rPr>
              <a:t>condensé </a:t>
            </a:r>
            <a:r>
              <a:rPr sz="1800" dirty="0">
                <a:latin typeface="Calibri"/>
                <a:cs typeface="Calibri"/>
              </a:rPr>
              <a:t>au </a:t>
            </a:r>
            <a:r>
              <a:rPr sz="1800" spc="-5" dirty="0">
                <a:latin typeface="Calibri"/>
                <a:cs typeface="Calibri"/>
              </a:rPr>
              <a:t>moment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la division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cellulaire</a:t>
            </a:r>
            <a:endParaRPr sz="1800">
              <a:latin typeface="Calibri"/>
              <a:cs typeface="Calibri"/>
            </a:endParaRPr>
          </a:p>
          <a:p>
            <a:pPr marL="527685" indent="-515620" algn="just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528320" algn="l"/>
              </a:tabLst>
            </a:pPr>
            <a:r>
              <a:rPr sz="2000" spc="-5" smtClean="0">
                <a:latin typeface="Calibri"/>
                <a:cs typeface="Calibri"/>
              </a:rPr>
              <a:t>Le</a:t>
            </a:r>
            <a:r>
              <a:rPr sz="2000" spc="125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chromosome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métaphasique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représente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forme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plus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compacte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527685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chromatine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spc="-5" dirty="0"/>
              <a:t>V.	</a:t>
            </a:r>
            <a:r>
              <a:rPr sz="3600" spc="-15" dirty="0"/>
              <a:t>Organisation </a:t>
            </a:r>
            <a:r>
              <a:rPr sz="3600" spc="-5" dirty="0"/>
              <a:t>des </a:t>
            </a:r>
            <a:r>
              <a:rPr sz="3600" dirty="0"/>
              <a:t>AN </a:t>
            </a:r>
            <a:r>
              <a:rPr sz="3600" spc="-5" dirty="0"/>
              <a:t>dans </a:t>
            </a:r>
            <a:r>
              <a:rPr sz="3600" dirty="0"/>
              <a:t>la</a:t>
            </a:r>
            <a:r>
              <a:rPr sz="3600" spc="-60" dirty="0"/>
              <a:t> </a:t>
            </a:r>
            <a:r>
              <a:rPr sz="3600" dirty="0"/>
              <a:t>cellule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6709"/>
            <a:ext cx="8074025" cy="3368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985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chromatine </a:t>
            </a:r>
            <a:r>
              <a:rPr sz="2000" dirty="0">
                <a:latin typeface="Calibri"/>
                <a:cs typeface="Calibri"/>
              </a:rPr>
              <a:t>qui </a:t>
            </a:r>
            <a:r>
              <a:rPr sz="2000" spc="-15" dirty="0">
                <a:latin typeface="Calibri"/>
                <a:cs typeface="Calibri"/>
              </a:rPr>
              <a:t>reste </a:t>
            </a:r>
            <a:r>
              <a:rPr sz="2000" spc="-5" dirty="0">
                <a:latin typeface="Calibri"/>
                <a:cs typeface="Calibri"/>
              </a:rPr>
              <a:t>condensée </a:t>
            </a:r>
            <a:r>
              <a:rPr sz="2000" spc="-10" dirty="0">
                <a:latin typeface="Calibri"/>
                <a:cs typeface="Calibri"/>
              </a:rPr>
              <a:t>pendant </a:t>
            </a:r>
            <a:r>
              <a:rPr sz="2000" dirty="0">
                <a:latin typeface="Calibri"/>
                <a:cs typeface="Calibri"/>
              </a:rPr>
              <a:t>l ' </a:t>
            </a:r>
            <a:r>
              <a:rPr sz="2000" spc="-5" dirty="0">
                <a:latin typeface="Calibri"/>
                <a:cs typeface="Calibri"/>
              </a:rPr>
              <a:t>interphase </a:t>
            </a:r>
            <a:r>
              <a:rPr sz="2000" spc="-10" dirty="0">
                <a:latin typeface="Calibri"/>
                <a:cs typeface="Calibri"/>
              </a:rPr>
              <a:t>est </a:t>
            </a:r>
            <a:r>
              <a:rPr sz="2000" dirty="0">
                <a:latin typeface="Calibri"/>
                <a:cs typeface="Calibri"/>
              </a:rPr>
              <a:t>appelée  </a:t>
            </a:r>
            <a:r>
              <a:rPr sz="2000" spc="-10" dirty="0">
                <a:latin typeface="Calibri"/>
                <a:cs typeface="Calibri"/>
              </a:rPr>
              <a:t>hétérochromatine, </a:t>
            </a:r>
            <a:r>
              <a:rPr sz="2000" spc="-5" dirty="0">
                <a:latin typeface="Calibri"/>
                <a:cs typeface="Calibri"/>
              </a:rPr>
              <a:t>par opposition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l'euchromatine </a:t>
            </a:r>
            <a:r>
              <a:rPr sz="2000">
                <a:latin typeface="Calibri"/>
                <a:cs typeface="Calibri"/>
              </a:rPr>
              <a:t>qui </a:t>
            </a:r>
            <a:r>
              <a:rPr sz="2000" spc="-5" smtClean="0">
                <a:latin typeface="Calibri"/>
                <a:cs typeface="Calibri"/>
              </a:rPr>
              <a:t>se </a:t>
            </a:r>
            <a:r>
              <a:rPr sz="2000" spc="-5" dirty="0">
                <a:latin typeface="Calibri"/>
                <a:cs typeface="Calibri"/>
              </a:rPr>
              <a:t>décondense  </a:t>
            </a:r>
            <a:r>
              <a:rPr sz="2000" spc="-10" dirty="0">
                <a:latin typeface="Calibri"/>
                <a:cs typeface="Calibri"/>
              </a:rPr>
              <a:t>et </a:t>
            </a:r>
            <a:r>
              <a:rPr sz="2000" dirty="0">
                <a:latin typeface="Calibri"/>
                <a:cs typeface="Calibri"/>
              </a:rPr>
              <a:t>cesse d </a:t>
            </a:r>
            <a:r>
              <a:rPr sz="2000" spc="-10" dirty="0">
                <a:latin typeface="Calibri"/>
                <a:cs typeface="Calibri"/>
              </a:rPr>
              <a:t>être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visible.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L ' </a:t>
            </a:r>
            <a:r>
              <a:rPr sz="2000" spc="-10" dirty="0">
                <a:latin typeface="Calibri"/>
                <a:cs typeface="Calibri"/>
              </a:rPr>
              <a:t>euchromatine </a:t>
            </a:r>
            <a:r>
              <a:rPr sz="2000" spc="-5" dirty="0">
                <a:latin typeface="Calibri"/>
                <a:cs typeface="Calibri"/>
              </a:rPr>
              <a:t>correspond </a:t>
            </a:r>
            <a:r>
              <a:rPr sz="2000" dirty="0">
                <a:latin typeface="Calibri"/>
                <a:cs typeface="Calibri"/>
              </a:rPr>
              <a:t>aux </a:t>
            </a:r>
            <a:r>
              <a:rPr sz="2000" spc="-15" dirty="0">
                <a:latin typeface="Calibri"/>
                <a:cs typeface="Calibri"/>
              </a:rPr>
              <a:t>zones </a:t>
            </a:r>
            <a:r>
              <a:rPr sz="2000" spc="-5" dirty="0">
                <a:latin typeface="Calibri"/>
                <a:cs typeface="Calibri"/>
              </a:rPr>
              <a:t>génétiquement actives </a:t>
            </a:r>
            <a:r>
              <a:rPr sz="2000" spc="-10" dirty="0">
                <a:latin typeface="Calibri"/>
                <a:cs typeface="Calibri"/>
              </a:rPr>
              <a:t>alors </a:t>
            </a:r>
            <a:r>
              <a:rPr sz="2000" dirty="0">
                <a:latin typeface="Calibri"/>
                <a:cs typeface="Calibri"/>
              </a:rPr>
              <a:t>que l '  </a:t>
            </a:r>
            <a:r>
              <a:rPr sz="2000" spc="-10" dirty="0">
                <a:latin typeface="Calibri"/>
                <a:cs typeface="Calibri"/>
              </a:rPr>
              <a:t>hétérochromatine </a:t>
            </a:r>
            <a:r>
              <a:rPr sz="2000" spc="-5" dirty="0">
                <a:latin typeface="Calibri"/>
                <a:cs typeface="Calibri"/>
              </a:rPr>
              <a:t>est fonctionnellement inactives vides </a:t>
            </a:r>
            <a:r>
              <a:rPr sz="2000" spc="5" dirty="0">
                <a:latin typeface="Calibri"/>
                <a:cs typeface="Calibri"/>
              </a:rPr>
              <a:t>en </a:t>
            </a:r>
            <a:r>
              <a:rPr sz="2000" spc="-5" dirty="0">
                <a:latin typeface="Calibri"/>
                <a:cs typeface="Calibri"/>
              </a:rPr>
              <a:t>gènes</a:t>
            </a:r>
            <a:r>
              <a:rPr sz="2000" spc="-5">
                <a:latin typeface="Calibri"/>
                <a:cs typeface="Calibri"/>
              </a:rPr>
              <a:t>, </a:t>
            </a:r>
            <a:r>
              <a:rPr sz="2000" smtClean="0">
                <a:latin typeface="Calibri"/>
                <a:cs typeface="Calibri"/>
              </a:rPr>
              <a:t>c</a:t>
            </a:r>
            <a:r>
              <a:rPr lang="fr-FR" sz="2000" dirty="0" smtClean="0">
                <a:latin typeface="Calibri"/>
                <a:cs typeface="Calibri"/>
              </a:rPr>
              <a:t>ˊ</a:t>
            </a:r>
            <a:r>
              <a:rPr sz="2000" spc="-10" smtClean="0">
                <a:latin typeface="Calibri"/>
                <a:cs typeface="Calibri"/>
              </a:rPr>
              <a:t>est </a:t>
            </a:r>
            <a:r>
              <a:rPr sz="2000" dirty="0">
                <a:latin typeface="Calibri"/>
                <a:cs typeface="Calibri"/>
              </a:rPr>
              <a:t>de  l ' ADN </a:t>
            </a:r>
            <a:r>
              <a:rPr sz="2000" spc="-15" dirty="0">
                <a:latin typeface="Calibri"/>
                <a:cs typeface="Calibri"/>
              </a:rPr>
              <a:t>fortement </a:t>
            </a:r>
            <a:r>
              <a:rPr sz="2000" spc="-5" dirty="0">
                <a:latin typeface="Calibri"/>
                <a:cs typeface="Calibri"/>
              </a:rPr>
              <a:t>répétitif </a:t>
            </a:r>
            <a:r>
              <a:rPr sz="2000" dirty="0">
                <a:latin typeface="Calibri"/>
                <a:cs typeface="Calibri"/>
              </a:rPr>
              <a:t>qui n </a:t>
            </a:r>
            <a:r>
              <a:rPr sz="2000" spc="-10" dirty="0">
                <a:latin typeface="Calibri"/>
                <a:cs typeface="Calibri"/>
              </a:rPr>
              <a:t>est </a:t>
            </a:r>
            <a:r>
              <a:rPr sz="2000" spc="-5" dirty="0">
                <a:latin typeface="Calibri"/>
                <a:cs typeface="Calibri"/>
              </a:rPr>
              <a:t>jamais </a:t>
            </a:r>
            <a:r>
              <a:rPr sz="2000" dirty="0">
                <a:latin typeface="Calibri"/>
                <a:cs typeface="Calibri"/>
              </a:rPr>
              <a:t>ou </a:t>
            </a:r>
            <a:r>
              <a:rPr sz="2000" spc="-15" dirty="0">
                <a:latin typeface="Calibri"/>
                <a:cs typeface="Calibri"/>
              </a:rPr>
              <a:t>rarement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transcrit.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En </a:t>
            </a:r>
            <a:r>
              <a:rPr sz="2000" spc="-5" dirty="0">
                <a:latin typeface="Calibri"/>
                <a:cs typeface="Calibri"/>
              </a:rPr>
              <a:t>ME, il </a:t>
            </a:r>
            <a:r>
              <a:rPr sz="2000" dirty="0">
                <a:latin typeface="Calibri"/>
                <a:cs typeface="Calibri"/>
              </a:rPr>
              <a:t>n y a </a:t>
            </a:r>
            <a:r>
              <a:rPr sz="2000" spc="-5" dirty="0">
                <a:latin typeface="Calibri"/>
                <a:cs typeface="Calibri"/>
              </a:rPr>
              <a:t>pas </a:t>
            </a:r>
            <a:r>
              <a:rPr sz="2000" dirty="0">
                <a:latin typeface="Calibri"/>
                <a:cs typeface="Calibri"/>
              </a:rPr>
              <a:t>de de </a:t>
            </a:r>
            <a:r>
              <a:rPr sz="2000" spc="-10" dirty="0">
                <a:latin typeface="Calibri"/>
                <a:cs typeface="Calibri"/>
              </a:rPr>
              <a:t>différence </a:t>
            </a:r>
            <a:r>
              <a:rPr sz="2000" spc="-5" dirty="0">
                <a:latin typeface="Calibri"/>
                <a:cs typeface="Calibri"/>
              </a:rPr>
              <a:t>dans la structure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base </a:t>
            </a:r>
            <a:r>
              <a:rPr sz="2000" dirty="0">
                <a:latin typeface="Calibri"/>
                <a:cs typeface="Calibri"/>
              </a:rPr>
              <a:t>de l '  </a:t>
            </a:r>
            <a:r>
              <a:rPr sz="2000" spc="-10" dirty="0">
                <a:latin typeface="Calibri"/>
                <a:cs typeface="Calibri"/>
              </a:rPr>
              <a:t>hétérochromatine et </a:t>
            </a:r>
            <a:r>
              <a:rPr sz="2000" dirty="0">
                <a:latin typeface="Calibri"/>
                <a:cs typeface="Calibri"/>
              </a:rPr>
              <a:t>de l '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euchromatine.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spc="-5" dirty="0"/>
              <a:t>V.	</a:t>
            </a:r>
            <a:r>
              <a:rPr sz="3600" spc="-15" dirty="0"/>
              <a:t>Organisation </a:t>
            </a:r>
            <a:r>
              <a:rPr sz="3600" spc="-5" dirty="0"/>
              <a:t>des </a:t>
            </a:r>
            <a:r>
              <a:rPr sz="3600" dirty="0"/>
              <a:t>AN </a:t>
            </a:r>
            <a:r>
              <a:rPr sz="3600" spc="-5" dirty="0"/>
              <a:t>dans </a:t>
            </a:r>
            <a:r>
              <a:rPr sz="3600" dirty="0"/>
              <a:t>la</a:t>
            </a:r>
            <a:r>
              <a:rPr sz="3600" spc="-60" dirty="0"/>
              <a:t> </a:t>
            </a:r>
            <a:r>
              <a:rPr sz="3600" dirty="0"/>
              <a:t>cellule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14059"/>
            <a:ext cx="8033384" cy="2646045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620"/>
              </a:spcBef>
            </a:pPr>
            <a:r>
              <a:rPr sz="2400" b="1" dirty="0">
                <a:latin typeface="Calibri"/>
                <a:cs typeface="Calibri"/>
              </a:rPr>
              <a:t>b. </a:t>
            </a:r>
            <a:r>
              <a:rPr sz="2400" b="1" spc="-10" dirty="0">
                <a:latin typeface="Calibri"/>
                <a:cs typeface="Calibri"/>
              </a:rPr>
              <a:t>Relation </a:t>
            </a:r>
            <a:r>
              <a:rPr sz="2400" b="1" dirty="0">
                <a:latin typeface="Calibri"/>
                <a:cs typeface="Calibri"/>
              </a:rPr>
              <a:t>ADN, </a:t>
            </a:r>
            <a:r>
              <a:rPr sz="2400" b="1" spc="-10" dirty="0">
                <a:latin typeface="Calibri"/>
                <a:cs typeface="Calibri"/>
              </a:rPr>
              <a:t>protéine </a:t>
            </a:r>
            <a:r>
              <a:rPr sz="2400" b="1" spc="-5" dirty="0">
                <a:latin typeface="Calibri"/>
                <a:cs typeface="Calibri"/>
              </a:rPr>
              <a:t>et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chromatine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2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L ' </a:t>
            </a:r>
            <a:r>
              <a:rPr sz="2400" spc="-10" dirty="0">
                <a:latin typeface="Calibri"/>
                <a:cs typeface="Calibri"/>
              </a:rPr>
              <a:t>unité </a:t>
            </a:r>
            <a:r>
              <a:rPr sz="2400" spc="-15" dirty="0">
                <a:latin typeface="Calibri"/>
                <a:cs typeface="Calibri"/>
              </a:rPr>
              <a:t>fondamentale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chromatine est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nucléosome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04"/>
              </a:spcBef>
            </a:pPr>
            <a:r>
              <a:rPr sz="2400" spc="-10" dirty="0">
                <a:latin typeface="Calibri"/>
                <a:cs typeface="Calibri"/>
              </a:rPr>
              <a:t>constitué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</a:p>
          <a:p>
            <a:pPr marL="756285" marR="5080" lvl="1" indent="-287020">
              <a:lnSpc>
                <a:spcPct val="100000"/>
              </a:lnSpc>
              <a:spcBef>
                <a:spcPts val="509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Particule </a:t>
            </a:r>
            <a:r>
              <a:rPr sz="2000" spc="-5" dirty="0">
                <a:latin typeface="Calibri"/>
                <a:cs typeface="Calibri"/>
              </a:rPr>
              <a:t>cœur </a:t>
            </a:r>
            <a:r>
              <a:rPr sz="2000" dirty="0">
                <a:latin typeface="Calibri"/>
                <a:cs typeface="Calibri"/>
              </a:rPr>
              <a:t>146pb </a:t>
            </a:r>
            <a:r>
              <a:rPr sz="2000" dirty="0" smtClean="0">
                <a:latin typeface="Calibri"/>
                <a:cs typeface="Calibri"/>
              </a:rPr>
              <a:t>d</a:t>
            </a:r>
            <a:r>
              <a:rPr lang="fr-FR" sz="2000" dirty="0" smtClean="0">
                <a:latin typeface="Calibri"/>
                <a:cs typeface="Calibri"/>
              </a:rPr>
              <a:t>ˊ</a:t>
            </a:r>
            <a:r>
              <a:rPr sz="2000" dirty="0" smtClean="0">
                <a:latin typeface="Calibri"/>
                <a:cs typeface="Calibri"/>
              </a:rPr>
              <a:t>ADN </a:t>
            </a:r>
            <a:r>
              <a:rPr sz="2000" spc="-10" dirty="0" err="1" smtClean="0">
                <a:latin typeface="Calibri"/>
                <a:cs typeface="Calibri"/>
              </a:rPr>
              <a:t>enroul</a:t>
            </a:r>
            <a:r>
              <a:rPr lang="fr-FR" sz="2000" spc="-10" dirty="0" smtClean="0">
                <a:latin typeface="Calibri"/>
                <a:cs typeface="Calibri"/>
              </a:rPr>
              <a:t>é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 1,7 </a:t>
            </a:r>
            <a:r>
              <a:rPr sz="2000" spc="-10" dirty="0">
                <a:latin typeface="Calibri"/>
                <a:cs typeface="Calibri"/>
              </a:rPr>
              <a:t>tour </a:t>
            </a:r>
            <a:r>
              <a:rPr sz="2000" spc="-5" dirty="0">
                <a:latin typeface="Calibri"/>
                <a:cs typeface="Calibri"/>
              </a:rPr>
              <a:t>autour </a:t>
            </a:r>
            <a:r>
              <a:rPr sz="2000" dirty="0">
                <a:latin typeface="Calibri"/>
                <a:cs typeface="Calibri"/>
              </a:rPr>
              <a:t>d ' </a:t>
            </a:r>
            <a:r>
              <a:rPr sz="2000" spc="-5" dirty="0">
                <a:latin typeface="Calibri"/>
                <a:cs typeface="Calibri"/>
              </a:rPr>
              <a:t>un </a:t>
            </a:r>
            <a:r>
              <a:rPr sz="2000" spc="-10" dirty="0">
                <a:latin typeface="Calibri"/>
                <a:cs typeface="Calibri"/>
              </a:rPr>
              <a:t>octamère  protéique comprenant </a:t>
            </a:r>
            <a:r>
              <a:rPr sz="2000" dirty="0">
                <a:latin typeface="Calibri"/>
                <a:cs typeface="Calibri"/>
              </a:rPr>
              <a:t>2 </a:t>
            </a:r>
            <a:r>
              <a:rPr sz="2000" spc="-15" dirty="0">
                <a:latin typeface="Calibri"/>
                <a:cs typeface="Calibri"/>
              </a:rPr>
              <a:t>exemplaires </a:t>
            </a:r>
            <a:r>
              <a:rPr sz="2000" spc="-5" dirty="0">
                <a:latin typeface="Calibri"/>
                <a:cs typeface="Calibri"/>
              </a:rPr>
              <a:t>des </a:t>
            </a:r>
            <a:r>
              <a:rPr sz="2000" spc="-10" dirty="0">
                <a:latin typeface="Calibri"/>
                <a:cs typeface="Calibri"/>
              </a:rPr>
              <a:t>histones </a:t>
            </a:r>
            <a:r>
              <a:rPr sz="2000" dirty="0">
                <a:latin typeface="Calibri"/>
                <a:cs typeface="Calibri"/>
              </a:rPr>
              <a:t>(H3,H4,H2A </a:t>
            </a:r>
            <a:r>
              <a:rPr sz="2000" spc="-10" dirty="0">
                <a:latin typeface="Calibri"/>
                <a:cs typeface="Calibri"/>
              </a:rPr>
              <a:t>et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H2B)</a:t>
            </a: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L ' adn </a:t>
            </a:r>
            <a:r>
              <a:rPr sz="2400" spc="-10" dirty="0">
                <a:latin typeface="Calibri"/>
                <a:cs typeface="Calibri"/>
              </a:rPr>
              <a:t>est </a:t>
            </a:r>
            <a:r>
              <a:rPr sz="2400" dirty="0">
                <a:latin typeface="Calibri"/>
                <a:cs typeface="Calibri"/>
              </a:rPr>
              <a:t>lié aux </a:t>
            </a:r>
            <a:r>
              <a:rPr sz="2400" spc="-10" dirty="0">
                <a:latin typeface="Calibri"/>
                <a:cs typeface="Calibri"/>
              </a:rPr>
              <a:t>histones </a:t>
            </a:r>
            <a:r>
              <a:rPr sz="2400" spc="-5" dirty="0">
                <a:latin typeface="Calibri"/>
                <a:cs typeface="Calibri"/>
              </a:rPr>
              <a:t>par son </a:t>
            </a:r>
            <a:r>
              <a:rPr sz="2400" spc="-10" dirty="0">
                <a:latin typeface="Calibri"/>
                <a:cs typeface="Calibri"/>
              </a:rPr>
              <a:t>groupement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phosphate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800" y="4094708"/>
            <a:ext cx="3733800" cy="2481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spc="-5" dirty="0"/>
              <a:t>V.	</a:t>
            </a:r>
            <a:r>
              <a:rPr sz="3600" spc="-15" dirty="0"/>
              <a:t>Organisation </a:t>
            </a:r>
            <a:r>
              <a:rPr sz="3600" spc="-5" dirty="0"/>
              <a:t>des </a:t>
            </a:r>
            <a:r>
              <a:rPr sz="3600" dirty="0"/>
              <a:t>AN </a:t>
            </a:r>
            <a:r>
              <a:rPr sz="3600" spc="-5" dirty="0"/>
              <a:t>dans </a:t>
            </a:r>
            <a:r>
              <a:rPr sz="3600" dirty="0"/>
              <a:t>la</a:t>
            </a:r>
            <a:r>
              <a:rPr sz="3600" spc="-60" dirty="0"/>
              <a:t> </a:t>
            </a:r>
            <a:r>
              <a:rPr sz="3600" dirty="0"/>
              <a:t>cellule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330705"/>
            <a:ext cx="6019800" cy="5298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762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31673"/>
            <a:ext cx="7369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0585" algn="l"/>
              </a:tabLst>
            </a:pPr>
            <a:r>
              <a:rPr sz="3600" spc="-5" dirty="0"/>
              <a:t>V.	</a:t>
            </a:r>
            <a:r>
              <a:rPr sz="3600" spc="-15" dirty="0"/>
              <a:t>Organisation </a:t>
            </a:r>
            <a:r>
              <a:rPr sz="3600" spc="-5" dirty="0"/>
              <a:t>des </a:t>
            </a:r>
            <a:r>
              <a:rPr sz="3600" dirty="0"/>
              <a:t>AN </a:t>
            </a:r>
            <a:r>
              <a:rPr sz="3600" spc="-5" dirty="0"/>
              <a:t>dans </a:t>
            </a:r>
            <a:r>
              <a:rPr sz="3600" dirty="0"/>
              <a:t>la</a:t>
            </a:r>
            <a:r>
              <a:rPr sz="3600" spc="-75" dirty="0"/>
              <a:t> </a:t>
            </a:r>
            <a:r>
              <a:rPr sz="3600" dirty="0"/>
              <a:t>cellule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83181"/>
            <a:ext cx="8070215" cy="41969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8159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Calibri"/>
                <a:cs typeface="Calibri"/>
              </a:rPr>
              <a:t>c. </a:t>
            </a:r>
            <a:r>
              <a:rPr sz="2200" b="1" spc="-10" dirty="0">
                <a:latin typeface="Calibri"/>
                <a:cs typeface="Calibri"/>
              </a:rPr>
              <a:t>Structure </a:t>
            </a:r>
            <a:r>
              <a:rPr sz="2200" b="1" spc="-5" dirty="0">
                <a:latin typeface="Calibri"/>
                <a:cs typeface="Calibri"/>
              </a:rPr>
              <a:t>du </a:t>
            </a:r>
            <a:r>
              <a:rPr sz="2200" b="1" spc="-10" dirty="0">
                <a:latin typeface="Calibri"/>
                <a:cs typeface="Calibri"/>
              </a:rPr>
              <a:t>chromosome</a:t>
            </a:r>
            <a:r>
              <a:rPr sz="2200" b="1" spc="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métaphasique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38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L'ADN </a:t>
            </a:r>
            <a:r>
              <a:rPr sz="2200" spc="-5" dirty="0">
                <a:latin typeface="Calibri"/>
                <a:cs typeface="Calibri"/>
              </a:rPr>
              <a:t>est </a:t>
            </a:r>
            <a:r>
              <a:rPr sz="2200" spc="-10" dirty="0">
                <a:latin typeface="Calibri"/>
                <a:cs typeface="Calibri"/>
              </a:rPr>
              <a:t>compacté dans </a:t>
            </a:r>
            <a:r>
              <a:rPr sz="2200" spc="-5" dirty="0">
                <a:latin typeface="Calibri"/>
                <a:cs typeface="Calibri"/>
              </a:rPr>
              <a:t>le </a:t>
            </a:r>
            <a:r>
              <a:rPr sz="2200" spc="-15" dirty="0">
                <a:latin typeface="Calibri"/>
                <a:cs typeface="Calibri"/>
              </a:rPr>
              <a:t>noyau </a:t>
            </a:r>
            <a:r>
              <a:rPr sz="2200" spc="-5" dirty="0">
                <a:latin typeface="Calibri"/>
                <a:cs typeface="Calibri"/>
              </a:rPr>
              <a:t>en ensembles, </a:t>
            </a:r>
            <a:r>
              <a:rPr sz="2200" spc="-5">
                <a:latin typeface="Calibri"/>
                <a:cs typeface="Calibri"/>
              </a:rPr>
              <a:t>les  </a:t>
            </a:r>
            <a:r>
              <a:rPr sz="2200" spc="-5" smtClean="0">
                <a:latin typeface="Calibri"/>
                <a:cs typeface="Calibri"/>
              </a:rPr>
              <a:t>chromosomes.</a:t>
            </a:r>
            <a:endParaRPr lang="fr-FR" sz="2200" spc="-5" dirty="0" smtClean="0">
              <a:latin typeface="Calibri"/>
              <a:cs typeface="Calibri"/>
            </a:endParaRPr>
          </a:p>
          <a:p>
            <a:pPr marL="355600" marR="5080" indent="-342900" algn="just">
              <a:lnSpc>
                <a:spcPts val="238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5" smtClean="0">
                <a:latin typeface="Calibri"/>
                <a:cs typeface="Calibri"/>
              </a:rPr>
              <a:t>On </a:t>
            </a:r>
            <a:r>
              <a:rPr sz="2200" spc="-10" dirty="0">
                <a:latin typeface="Calibri"/>
                <a:cs typeface="Calibri"/>
              </a:rPr>
              <a:t>distingue </a:t>
            </a:r>
            <a:r>
              <a:rPr sz="2200" spc="-5" dirty="0">
                <a:latin typeface="Calibri"/>
                <a:cs typeface="Calibri"/>
              </a:rPr>
              <a:t>23 </a:t>
            </a:r>
            <a:r>
              <a:rPr sz="2200" spc="-10" dirty="0">
                <a:latin typeface="Calibri"/>
                <a:cs typeface="Calibri"/>
              </a:rPr>
              <a:t>paires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latin typeface="Calibri"/>
                <a:cs typeface="Calibri"/>
              </a:rPr>
              <a:t>chromosomes dans </a:t>
            </a:r>
            <a:r>
              <a:rPr sz="2200" spc="-5" dirty="0">
                <a:latin typeface="Calibri"/>
                <a:cs typeface="Calibri"/>
              </a:rPr>
              <a:t>la cellule </a:t>
            </a:r>
            <a:r>
              <a:rPr sz="2200" spc="-10" dirty="0">
                <a:latin typeface="Calibri"/>
                <a:cs typeface="Calibri"/>
              </a:rPr>
              <a:t>humaine,  </a:t>
            </a:r>
            <a:r>
              <a:rPr sz="2200" spc="-5" dirty="0">
                <a:latin typeface="Calibri"/>
                <a:cs typeface="Calibri"/>
              </a:rPr>
              <a:t>chacun </a:t>
            </a:r>
            <a:r>
              <a:rPr sz="2200" spc="-20" dirty="0">
                <a:latin typeface="Calibri"/>
                <a:cs typeface="Calibri"/>
              </a:rPr>
              <a:t>ayant </a:t>
            </a:r>
            <a:r>
              <a:rPr sz="2200" spc="-10" dirty="0">
                <a:latin typeface="Calibri"/>
                <a:cs typeface="Calibri"/>
              </a:rPr>
              <a:t>une </a:t>
            </a:r>
            <a:r>
              <a:rPr sz="2200" spc="-5" dirty="0">
                <a:latin typeface="Calibri"/>
                <a:cs typeface="Calibri"/>
              </a:rPr>
              <a:t>composition en </a:t>
            </a:r>
            <a:r>
              <a:rPr sz="2200" spc="-10" dirty="0">
                <a:latin typeface="Calibri"/>
                <a:cs typeface="Calibri"/>
              </a:rPr>
              <a:t>séquence caractéristique et donc  unique.</a:t>
            </a:r>
            <a:endParaRPr sz="2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110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Vingt </a:t>
            </a:r>
            <a:r>
              <a:rPr sz="2200" spc="-10" dirty="0">
                <a:latin typeface="Calibri"/>
                <a:cs typeface="Calibri"/>
              </a:rPr>
              <a:t>deux paires sont </a:t>
            </a:r>
            <a:r>
              <a:rPr sz="2200" spc="-5" dirty="0">
                <a:latin typeface="Calibri"/>
                <a:cs typeface="Calibri"/>
              </a:rPr>
              <a:t>aussi appelées autosomes </a:t>
            </a:r>
            <a:r>
              <a:rPr sz="2200" spc="-10" dirty="0">
                <a:latin typeface="Calibri"/>
                <a:cs typeface="Calibri"/>
              </a:rPr>
              <a:t>et </a:t>
            </a:r>
            <a:r>
              <a:rPr sz="2200" spc="-5">
                <a:latin typeface="Calibri"/>
                <a:cs typeface="Calibri"/>
              </a:rPr>
              <a:t>la</a:t>
            </a:r>
            <a:r>
              <a:rPr sz="2200" spc="100">
                <a:latin typeface="Calibri"/>
                <a:cs typeface="Calibri"/>
              </a:rPr>
              <a:t> </a:t>
            </a:r>
            <a:r>
              <a:rPr sz="2200" spc="-10" smtClean="0">
                <a:latin typeface="Calibri"/>
                <a:cs typeface="Calibri"/>
              </a:rPr>
              <a:t>vingt</a:t>
            </a:r>
            <a:r>
              <a:rPr lang="fr-FR" sz="2200" spc="-10" dirty="0" smtClean="0">
                <a:latin typeface="Calibri"/>
                <a:cs typeface="Calibri"/>
              </a:rPr>
              <a:t> t</a:t>
            </a:r>
            <a:r>
              <a:rPr sz="2200" spc="-10" smtClean="0">
                <a:latin typeface="Calibri"/>
                <a:cs typeface="Calibri"/>
              </a:rPr>
              <a:t>roisième </a:t>
            </a:r>
            <a:r>
              <a:rPr sz="2200" spc="-10" dirty="0">
                <a:latin typeface="Calibri"/>
                <a:cs typeface="Calibri"/>
              </a:rPr>
              <a:t>paire est constituée par </a:t>
            </a:r>
            <a:r>
              <a:rPr sz="2200" spc="-5" dirty="0">
                <a:latin typeface="Calibri"/>
                <a:cs typeface="Calibri"/>
              </a:rPr>
              <a:t>les </a:t>
            </a:r>
            <a:r>
              <a:rPr sz="2200" spc="-10" dirty="0">
                <a:latin typeface="Calibri"/>
                <a:cs typeface="Calibri"/>
              </a:rPr>
              <a:t>chromosomes </a:t>
            </a:r>
            <a:r>
              <a:rPr sz="2200" spc="-15" dirty="0">
                <a:latin typeface="Calibri"/>
                <a:cs typeface="Calibri"/>
              </a:rPr>
              <a:t>sexuels </a:t>
            </a:r>
            <a:r>
              <a:rPr sz="2200" spc="-5" dirty="0">
                <a:latin typeface="Calibri"/>
                <a:cs typeface="Calibri"/>
              </a:rPr>
              <a:t>X </a:t>
            </a:r>
            <a:r>
              <a:rPr sz="2200" spc="-10">
                <a:latin typeface="Calibri"/>
                <a:cs typeface="Calibri"/>
              </a:rPr>
              <a:t>et</a:t>
            </a:r>
            <a:r>
              <a:rPr sz="2200" spc="185">
                <a:latin typeface="Calibri"/>
                <a:cs typeface="Calibri"/>
              </a:rPr>
              <a:t> </a:t>
            </a:r>
            <a:r>
              <a:rPr sz="2200" spc="-130" smtClean="0">
                <a:latin typeface="Calibri"/>
                <a:cs typeface="Calibri"/>
              </a:rPr>
              <a:t>Y.</a:t>
            </a:r>
            <a:endParaRPr lang="fr-FR" sz="2200" spc="-130" dirty="0" smtClean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110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5" smtClean="0">
                <a:latin typeface="Calibri"/>
                <a:cs typeface="Calibri"/>
              </a:rPr>
              <a:t>Les </a:t>
            </a:r>
            <a:r>
              <a:rPr sz="2200" spc="-10" dirty="0">
                <a:latin typeface="Calibri"/>
                <a:cs typeface="Calibri"/>
              </a:rPr>
              <a:t>chromosomes </a:t>
            </a:r>
            <a:r>
              <a:rPr sz="2200" spc="-5" dirty="0">
                <a:latin typeface="Calibri"/>
                <a:cs typeface="Calibri"/>
              </a:rPr>
              <a:t>ne </a:t>
            </a:r>
            <a:r>
              <a:rPr sz="2200" spc="-15" dirty="0">
                <a:latin typeface="Calibri"/>
                <a:cs typeface="Calibri"/>
              </a:rPr>
              <a:t>présentent </a:t>
            </a:r>
            <a:r>
              <a:rPr sz="2200" spc="-5" dirty="0">
                <a:latin typeface="Calibri"/>
                <a:cs typeface="Calibri"/>
              </a:rPr>
              <a:t>pas la même taille, le plus </a:t>
            </a:r>
            <a:r>
              <a:rPr sz="2200" spc="-10" dirty="0">
                <a:latin typeface="Calibri"/>
                <a:cs typeface="Calibri"/>
              </a:rPr>
              <a:t>petit  </a:t>
            </a:r>
            <a:r>
              <a:rPr sz="2200" spc="-15" dirty="0">
                <a:latin typeface="Calibri"/>
                <a:cs typeface="Calibri"/>
              </a:rPr>
              <a:t>étant </a:t>
            </a:r>
            <a:r>
              <a:rPr sz="2200" spc="-5" dirty="0">
                <a:latin typeface="Calibri"/>
                <a:cs typeface="Calibri"/>
              </a:rPr>
              <a:t>le </a:t>
            </a:r>
            <a:r>
              <a:rPr sz="2200" spc="-10" dirty="0">
                <a:latin typeface="Calibri"/>
                <a:cs typeface="Calibri"/>
              </a:rPr>
              <a:t>chromosome </a:t>
            </a:r>
            <a:r>
              <a:rPr sz="2200" spc="-5" dirty="0">
                <a:latin typeface="Calibri"/>
                <a:cs typeface="Calibri"/>
              </a:rPr>
              <a:t>21 </a:t>
            </a:r>
            <a:r>
              <a:rPr sz="2200" spc="-10" dirty="0">
                <a:latin typeface="Calibri"/>
                <a:cs typeface="Calibri"/>
              </a:rPr>
              <a:t>et </a:t>
            </a:r>
            <a:r>
              <a:rPr sz="2200" spc="-5" dirty="0">
                <a:latin typeface="Calibri"/>
                <a:cs typeface="Calibri"/>
              </a:rPr>
              <a:t>le </a:t>
            </a:r>
            <a:r>
              <a:rPr sz="2200" spc="-10" dirty="0">
                <a:latin typeface="Calibri"/>
                <a:cs typeface="Calibri"/>
              </a:rPr>
              <a:t>plus </a:t>
            </a:r>
            <a:r>
              <a:rPr sz="2200" spc="-15" dirty="0">
                <a:latin typeface="Calibri"/>
                <a:cs typeface="Calibri"/>
              </a:rPr>
              <a:t>grand </a:t>
            </a:r>
            <a:r>
              <a:rPr sz="2200" spc="-5" dirty="0">
                <a:latin typeface="Calibri"/>
                <a:cs typeface="Calibri"/>
              </a:rPr>
              <a:t>le </a:t>
            </a:r>
            <a:r>
              <a:rPr sz="2200" spc="-10" dirty="0">
                <a:latin typeface="Calibri"/>
                <a:cs typeface="Calibri"/>
              </a:rPr>
              <a:t>chromosome </a:t>
            </a:r>
            <a:r>
              <a:rPr sz="2200" spc="-5" dirty="0">
                <a:latin typeface="Calibri"/>
                <a:cs typeface="Calibri"/>
              </a:rPr>
              <a:t>1  </a:t>
            </a:r>
            <a:r>
              <a:rPr sz="2200" spc="-15" dirty="0">
                <a:latin typeface="Calibri"/>
                <a:cs typeface="Calibri"/>
              </a:rPr>
              <a:t>pratiquement </a:t>
            </a:r>
            <a:r>
              <a:rPr sz="2200" spc="-5" dirty="0">
                <a:latin typeface="Calibri"/>
                <a:cs typeface="Calibri"/>
              </a:rPr>
              <a:t>cinq </a:t>
            </a:r>
            <a:r>
              <a:rPr sz="2200" spc="-15" dirty="0">
                <a:latin typeface="Calibri"/>
                <a:cs typeface="Calibri"/>
              </a:rPr>
              <a:t>fois </a:t>
            </a:r>
            <a:r>
              <a:rPr sz="2200" spc="-10" dirty="0">
                <a:latin typeface="Calibri"/>
                <a:cs typeface="Calibri"/>
              </a:rPr>
              <a:t>plus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gros.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spc="-5" dirty="0"/>
              <a:t>V.	</a:t>
            </a:r>
            <a:r>
              <a:rPr sz="3600" spc="-15" dirty="0"/>
              <a:t>Organisation </a:t>
            </a:r>
            <a:r>
              <a:rPr sz="3600" spc="-5" dirty="0"/>
              <a:t>des </a:t>
            </a:r>
            <a:r>
              <a:rPr sz="3600" dirty="0"/>
              <a:t>AN </a:t>
            </a:r>
            <a:r>
              <a:rPr sz="3600" spc="-5" dirty="0"/>
              <a:t>dans </a:t>
            </a:r>
            <a:r>
              <a:rPr sz="3600" dirty="0"/>
              <a:t>la</a:t>
            </a:r>
            <a:r>
              <a:rPr sz="3600" spc="-60" dirty="0"/>
              <a:t> </a:t>
            </a:r>
            <a:r>
              <a:rPr sz="3600" dirty="0"/>
              <a:t>cellule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00" y="2266950"/>
            <a:ext cx="4902200" cy="413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2747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30174"/>
            <a:ext cx="7369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0585" algn="l"/>
              </a:tabLst>
            </a:pPr>
            <a:r>
              <a:rPr sz="3600" spc="-5" dirty="0"/>
              <a:t>V.	</a:t>
            </a:r>
            <a:r>
              <a:rPr sz="3600" spc="-15" dirty="0"/>
              <a:t>Organisation </a:t>
            </a:r>
            <a:r>
              <a:rPr sz="3600" spc="-5" dirty="0"/>
              <a:t>des </a:t>
            </a:r>
            <a:r>
              <a:rPr sz="3600" dirty="0"/>
              <a:t>AN </a:t>
            </a:r>
            <a:r>
              <a:rPr sz="3600" spc="-5" dirty="0"/>
              <a:t>dans </a:t>
            </a:r>
            <a:r>
              <a:rPr sz="3600" dirty="0"/>
              <a:t>la</a:t>
            </a:r>
            <a:r>
              <a:rPr sz="3600" spc="-75" dirty="0"/>
              <a:t> </a:t>
            </a:r>
            <a:r>
              <a:rPr sz="3600" dirty="0"/>
              <a:t>cellule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7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37103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70585" algn="l"/>
              </a:tabLst>
            </a:pPr>
            <a:r>
              <a:rPr spc="-5" dirty="0"/>
              <a:t>I.	</a:t>
            </a:r>
            <a:r>
              <a:rPr spc="-15" dirty="0"/>
              <a:t>Introduction</a:t>
            </a:r>
          </a:p>
        </p:txBody>
      </p:sp>
      <p:sp>
        <p:nvSpPr>
          <p:cNvPr id="4" name="object 4"/>
          <p:cNvSpPr/>
          <p:nvPr/>
        </p:nvSpPr>
        <p:spPr>
          <a:xfrm>
            <a:off x="1447800" y="2895600"/>
            <a:ext cx="4577389" cy="302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7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30174"/>
            <a:ext cx="7369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0585" algn="l"/>
              </a:tabLst>
            </a:pPr>
            <a:r>
              <a:rPr sz="3600" spc="-5" dirty="0"/>
              <a:t>V.	</a:t>
            </a:r>
            <a:r>
              <a:rPr sz="3600" spc="-15" dirty="0"/>
              <a:t>Organisation </a:t>
            </a:r>
            <a:r>
              <a:rPr sz="3600" spc="-5" dirty="0"/>
              <a:t>des </a:t>
            </a:r>
            <a:r>
              <a:rPr sz="3600" dirty="0"/>
              <a:t>AN </a:t>
            </a:r>
            <a:r>
              <a:rPr sz="3600" spc="-5" dirty="0"/>
              <a:t>dans </a:t>
            </a:r>
            <a:r>
              <a:rPr sz="3600" dirty="0"/>
              <a:t>la</a:t>
            </a:r>
            <a:r>
              <a:rPr sz="3600" spc="-75" dirty="0"/>
              <a:t> </a:t>
            </a:r>
            <a:r>
              <a:rPr sz="3600" dirty="0"/>
              <a:t>cellule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813515" y="1716458"/>
            <a:ext cx="7147774" cy="4386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6957" y="638169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12438" y="3077210"/>
            <a:ext cx="765810" cy="755650"/>
          </a:xfrm>
          <a:custGeom>
            <a:avLst/>
            <a:gdLst/>
            <a:ahLst/>
            <a:cxnLst/>
            <a:rect l="l" t="t" r="r" b="b"/>
            <a:pathLst>
              <a:path w="765810" h="755650">
                <a:moveTo>
                  <a:pt x="221487" y="16763"/>
                </a:moveTo>
                <a:lnTo>
                  <a:pt x="0" y="278002"/>
                </a:lnTo>
                <a:lnTo>
                  <a:pt x="109727" y="370839"/>
                </a:lnTo>
                <a:lnTo>
                  <a:pt x="16763" y="480567"/>
                </a:lnTo>
                <a:lnTo>
                  <a:pt x="341502" y="755650"/>
                </a:lnTo>
                <a:lnTo>
                  <a:pt x="434339" y="646048"/>
                </a:lnTo>
                <a:lnTo>
                  <a:pt x="622841" y="646048"/>
                </a:lnTo>
                <a:lnTo>
                  <a:pt x="765428" y="477774"/>
                </a:lnTo>
                <a:lnTo>
                  <a:pt x="655827" y="384810"/>
                </a:lnTo>
                <a:lnTo>
                  <a:pt x="748664" y="275209"/>
                </a:lnTo>
                <a:lnTo>
                  <a:pt x="553328" y="109600"/>
                </a:lnTo>
                <a:lnTo>
                  <a:pt x="331088" y="109600"/>
                </a:lnTo>
                <a:lnTo>
                  <a:pt x="221487" y="16763"/>
                </a:lnTo>
                <a:close/>
              </a:path>
              <a:path w="765810" h="755650">
                <a:moveTo>
                  <a:pt x="622841" y="646048"/>
                </a:moveTo>
                <a:lnTo>
                  <a:pt x="434339" y="646048"/>
                </a:lnTo>
                <a:lnTo>
                  <a:pt x="544067" y="739013"/>
                </a:lnTo>
                <a:lnTo>
                  <a:pt x="622841" y="646048"/>
                </a:lnTo>
                <a:close/>
              </a:path>
              <a:path w="765810" h="755650">
                <a:moveTo>
                  <a:pt x="424052" y="0"/>
                </a:moveTo>
                <a:lnTo>
                  <a:pt x="331088" y="109600"/>
                </a:lnTo>
                <a:lnTo>
                  <a:pt x="553328" y="109600"/>
                </a:lnTo>
                <a:lnTo>
                  <a:pt x="424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2438" y="3077210"/>
            <a:ext cx="765810" cy="755650"/>
          </a:xfrm>
          <a:custGeom>
            <a:avLst/>
            <a:gdLst/>
            <a:ahLst/>
            <a:cxnLst/>
            <a:rect l="l" t="t" r="r" b="b"/>
            <a:pathLst>
              <a:path w="765810" h="755650">
                <a:moveTo>
                  <a:pt x="221487" y="16763"/>
                </a:moveTo>
                <a:lnTo>
                  <a:pt x="331088" y="109600"/>
                </a:lnTo>
                <a:lnTo>
                  <a:pt x="424052" y="0"/>
                </a:lnTo>
                <a:lnTo>
                  <a:pt x="748664" y="275209"/>
                </a:lnTo>
                <a:lnTo>
                  <a:pt x="655827" y="384810"/>
                </a:lnTo>
                <a:lnTo>
                  <a:pt x="765428" y="477774"/>
                </a:lnTo>
                <a:lnTo>
                  <a:pt x="544067" y="739013"/>
                </a:lnTo>
                <a:lnTo>
                  <a:pt x="434339" y="646048"/>
                </a:lnTo>
                <a:lnTo>
                  <a:pt x="341502" y="755650"/>
                </a:lnTo>
                <a:lnTo>
                  <a:pt x="16763" y="480567"/>
                </a:lnTo>
                <a:lnTo>
                  <a:pt x="109727" y="370839"/>
                </a:lnTo>
                <a:lnTo>
                  <a:pt x="0" y="278002"/>
                </a:lnTo>
                <a:lnTo>
                  <a:pt x="221487" y="1676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4300" y="1916176"/>
            <a:ext cx="423799" cy="1537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4300" y="1916176"/>
            <a:ext cx="424180" cy="1537970"/>
          </a:xfrm>
          <a:custGeom>
            <a:avLst/>
            <a:gdLst/>
            <a:ahLst/>
            <a:cxnLst/>
            <a:rect l="l" t="t" r="r" b="b"/>
            <a:pathLst>
              <a:path w="424179" h="1537970">
                <a:moveTo>
                  <a:pt x="0" y="211836"/>
                </a:moveTo>
                <a:lnTo>
                  <a:pt x="5596" y="163272"/>
                </a:lnTo>
                <a:lnTo>
                  <a:pt x="21535" y="118687"/>
                </a:lnTo>
                <a:lnTo>
                  <a:pt x="46546" y="79354"/>
                </a:lnTo>
                <a:lnTo>
                  <a:pt x="79354" y="46546"/>
                </a:lnTo>
                <a:lnTo>
                  <a:pt x="118687" y="21535"/>
                </a:lnTo>
                <a:lnTo>
                  <a:pt x="163272" y="5596"/>
                </a:lnTo>
                <a:lnTo>
                  <a:pt x="211836" y="0"/>
                </a:lnTo>
                <a:lnTo>
                  <a:pt x="260446" y="5596"/>
                </a:lnTo>
                <a:lnTo>
                  <a:pt x="305065" y="21535"/>
                </a:lnTo>
                <a:lnTo>
                  <a:pt x="344420" y="46546"/>
                </a:lnTo>
                <a:lnTo>
                  <a:pt x="377242" y="79354"/>
                </a:lnTo>
                <a:lnTo>
                  <a:pt x="402260" y="118687"/>
                </a:lnTo>
                <a:lnTo>
                  <a:pt x="418202" y="163272"/>
                </a:lnTo>
                <a:lnTo>
                  <a:pt x="423799" y="211836"/>
                </a:lnTo>
                <a:lnTo>
                  <a:pt x="423799" y="1325626"/>
                </a:lnTo>
                <a:lnTo>
                  <a:pt x="418202" y="1374189"/>
                </a:lnTo>
                <a:lnTo>
                  <a:pt x="402260" y="1418774"/>
                </a:lnTo>
                <a:lnTo>
                  <a:pt x="377242" y="1458107"/>
                </a:lnTo>
                <a:lnTo>
                  <a:pt x="344420" y="1490915"/>
                </a:lnTo>
                <a:lnTo>
                  <a:pt x="305065" y="1515926"/>
                </a:lnTo>
                <a:lnTo>
                  <a:pt x="260446" y="1531865"/>
                </a:lnTo>
                <a:lnTo>
                  <a:pt x="211836" y="1537462"/>
                </a:lnTo>
                <a:lnTo>
                  <a:pt x="163272" y="1531865"/>
                </a:lnTo>
                <a:lnTo>
                  <a:pt x="118687" y="1515926"/>
                </a:lnTo>
                <a:lnTo>
                  <a:pt x="79354" y="1490915"/>
                </a:lnTo>
                <a:lnTo>
                  <a:pt x="46546" y="1458107"/>
                </a:lnTo>
                <a:lnTo>
                  <a:pt x="21535" y="1418774"/>
                </a:lnTo>
                <a:lnTo>
                  <a:pt x="5596" y="1374189"/>
                </a:lnTo>
                <a:lnTo>
                  <a:pt x="0" y="1325626"/>
                </a:lnTo>
                <a:lnTo>
                  <a:pt x="0" y="2118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4300" y="3453638"/>
            <a:ext cx="423799" cy="2423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4300" y="3453638"/>
            <a:ext cx="424180" cy="2423795"/>
          </a:xfrm>
          <a:custGeom>
            <a:avLst/>
            <a:gdLst/>
            <a:ahLst/>
            <a:cxnLst/>
            <a:rect l="l" t="t" r="r" b="b"/>
            <a:pathLst>
              <a:path w="424179" h="2423795">
                <a:moveTo>
                  <a:pt x="0" y="211962"/>
                </a:moveTo>
                <a:lnTo>
                  <a:pt x="5596" y="163352"/>
                </a:lnTo>
                <a:lnTo>
                  <a:pt x="21535" y="118733"/>
                </a:lnTo>
                <a:lnTo>
                  <a:pt x="46546" y="79378"/>
                </a:lnTo>
                <a:lnTo>
                  <a:pt x="79354" y="46556"/>
                </a:lnTo>
                <a:lnTo>
                  <a:pt x="118687" y="21538"/>
                </a:lnTo>
                <a:lnTo>
                  <a:pt x="163272" y="5596"/>
                </a:lnTo>
                <a:lnTo>
                  <a:pt x="211836" y="0"/>
                </a:lnTo>
                <a:lnTo>
                  <a:pt x="260446" y="5596"/>
                </a:lnTo>
                <a:lnTo>
                  <a:pt x="305065" y="21538"/>
                </a:lnTo>
                <a:lnTo>
                  <a:pt x="344420" y="46556"/>
                </a:lnTo>
                <a:lnTo>
                  <a:pt x="377242" y="79378"/>
                </a:lnTo>
                <a:lnTo>
                  <a:pt x="402260" y="118733"/>
                </a:lnTo>
                <a:lnTo>
                  <a:pt x="418202" y="163352"/>
                </a:lnTo>
                <a:lnTo>
                  <a:pt x="423799" y="211962"/>
                </a:lnTo>
                <a:lnTo>
                  <a:pt x="423799" y="2211387"/>
                </a:lnTo>
                <a:lnTo>
                  <a:pt x="418202" y="2259974"/>
                </a:lnTo>
                <a:lnTo>
                  <a:pt x="402260" y="2304576"/>
                </a:lnTo>
                <a:lnTo>
                  <a:pt x="377242" y="2343920"/>
                </a:lnTo>
                <a:lnTo>
                  <a:pt x="344420" y="2376735"/>
                </a:lnTo>
                <a:lnTo>
                  <a:pt x="305065" y="2401749"/>
                </a:lnTo>
                <a:lnTo>
                  <a:pt x="260446" y="2417690"/>
                </a:lnTo>
                <a:lnTo>
                  <a:pt x="211836" y="2423287"/>
                </a:lnTo>
                <a:lnTo>
                  <a:pt x="163272" y="2417690"/>
                </a:lnTo>
                <a:lnTo>
                  <a:pt x="118687" y="2401749"/>
                </a:lnTo>
                <a:lnTo>
                  <a:pt x="79354" y="2376735"/>
                </a:lnTo>
                <a:lnTo>
                  <a:pt x="46546" y="2343920"/>
                </a:lnTo>
                <a:lnTo>
                  <a:pt x="21535" y="2304576"/>
                </a:lnTo>
                <a:lnTo>
                  <a:pt x="5596" y="2259974"/>
                </a:lnTo>
                <a:lnTo>
                  <a:pt x="0" y="2211387"/>
                </a:lnTo>
                <a:lnTo>
                  <a:pt x="0" y="21196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35602" y="1916176"/>
            <a:ext cx="423799" cy="1537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35602" y="1916176"/>
            <a:ext cx="424180" cy="1537970"/>
          </a:xfrm>
          <a:custGeom>
            <a:avLst/>
            <a:gdLst/>
            <a:ahLst/>
            <a:cxnLst/>
            <a:rect l="l" t="t" r="r" b="b"/>
            <a:pathLst>
              <a:path w="424179" h="1537970">
                <a:moveTo>
                  <a:pt x="0" y="211836"/>
                </a:moveTo>
                <a:lnTo>
                  <a:pt x="5596" y="163272"/>
                </a:lnTo>
                <a:lnTo>
                  <a:pt x="21535" y="118687"/>
                </a:lnTo>
                <a:lnTo>
                  <a:pt x="46546" y="79354"/>
                </a:lnTo>
                <a:lnTo>
                  <a:pt x="79354" y="46546"/>
                </a:lnTo>
                <a:lnTo>
                  <a:pt x="118687" y="21535"/>
                </a:lnTo>
                <a:lnTo>
                  <a:pt x="163272" y="5596"/>
                </a:lnTo>
                <a:lnTo>
                  <a:pt x="211836" y="0"/>
                </a:lnTo>
                <a:lnTo>
                  <a:pt x="260406" y="5596"/>
                </a:lnTo>
                <a:lnTo>
                  <a:pt x="305006" y="21535"/>
                </a:lnTo>
                <a:lnTo>
                  <a:pt x="344357" y="46546"/>
                </a:lnTo>
                <a:lnTo>
                  <a:pt x="377178" y="79354"/>
                </a:lnTo>
                <a:lnTo>
                  <a:pt x="402191" y="118687"/>
                </a:lnTo>
                <a:lnTo>
                  <a:pt x="418115" y="163272"/>
                </a:lnTo>
                <a:lnTo>
                  <a:pt x="423672" y="211836"/>
                </a:lnTo>
                <a:lnTo>
                  <a:pt x="423799" y="1325626"/>
                </a:lnTo>
                <a:lnTo>
                  <a:pt x="418195" y="1374189"/>
                </a:lnTo>
                <a:lnTo>
                  <a:pt x="402237" y="1418774"/>
                </a:lnTo>
                <a:lnTo>
                  <a:pt x="377202" y="1458107"/>
                </a:lnTo>
                <a:lnTo>
                  <a:pt x="344367" y="1490915"/>
                </a:lnTo>
                <a:lnTo>
                  <a:pt x="305009" y="1515926"/>
                </a:lnTo>
                <a:lnTo>
                  <a:pt x="260406" y="1531865"/>
                </a:lnTo>
                <a:lnTo>
                  <a:pt x="211836" y="1537462"/>
                </a:lnTo>
                <a:lnTo>
                  <a:pt x="163272" y="1531865"/>
                </a:lnTo>
                <a:lnTo>
                  <a:pt x="118687" y="1515926"/>
                </a:lnTo>
                <a:lnTo>
                  <a:pt x="79354" y="1490915"/>
                </a:lnTo>
                <a:lnTo>
                  <a:pt x="46546" y="1458107"/>
                </a:lnTo>
                <a:lnTo>
                  <a:pt x="21535" y="1418774"/>
                </a:lnTo>
                <a:lnTo>
                  <a:pt x="5596" y="1374189"/>
                </a:lnTo>
                <a:lnTo>
                  <a:pt x="0" y="1325626"/>
                </a:lnTo>
                <a:lnTo>
                  <a:pt x="0" y="2118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35602" y="3453638"/>
            <a:ext cx="423799" cy="2423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35602" y="3453638"/>
            <a:ext cx="424180" cy="2423795"/>
          </a:xfrm>
          <a:custGeom>
            <a:avLst/>
            <a:gdLst/>
            <a:ahLst/>
            <a:cxnLst/>
            <a:rect l="l" t="t" r="r" b="b"/>
            <a:pathLst>
              <a:path w="424179" h="2423795">
                <a:moveTo>
                  <a:pt x="0" y="211962"/>
                </a:moveTo>
                <a:lnTo>
                  <a:pt x="5596" y="163352"/>
                </a:lnTo>
                <a:lnTo>
                  <a:pt x="21535" y="118733"/>
                </a:lnTo>
                <a:lnTo>
                  <a:pt x="46546" y="79378"/>
                </a:lnTo>
                <a:lnTo>
                  <a:pt x="79354" y="46556"/>
                </a:lnTo>
                <a:lnTo>
                  <a:pt x="118687" y="21538"/>
                </a:lnTo>
                <a:lnTo>
                  <a:pt x="163272" y="5596"/>
                </a:lnTo>
                <a:lnTo>
                  <a:pt x="211836" y="0"/>
                </a:lnTo>
                <a:lnTo>
                  <a:pt x="260406" y="5596"/>
                </a:lnTo>
                <a:lnTo>
                  <a:pt x="305006" y="21538"/>
                </a:lnTo>
                <a:lnTo>
                  <a:pt x="344357" y="46556"/>
                </a:lnTo>
                <a:lnTo>
                  <a:pt x="377178" y="79378"/>
                </a:lnTo>
                <a:lnTo>
                  <a:pt x="402191" y="118733"/>
                </a:lnTo>
                <a:lnTo>
                  <a:pt x="418115" y="163352"/>
                </a:lnTo>
                <a:lnTo>
                  <a:pt x="423672" y="211962"/>
                </a:lnTo>
                <a:lnTo>
                  <a:pt x="423799" y="2211387"/>
                </a:lnTo>
                <a:lnTo>
                  <a:pt x="418195" y="2259974"/>
                </a:lnTo>
                <a:lnTo>
                  <a:pt x="402237" y="2304576"/>
                </a:lnTo>
                <a:lnTo>
                  <a:pt x="377202" y="2343920"/>
                </a:lnTo>
                <a:lnTo>
                  <a:pt x="344367" y="2376735"/>
                </a:lnTo>
                <a:lnTo>
                  <a:pt x="305009" y="2401749"/>
                </a:lnTo>
                <a:lnTo>
                  <a:pt x="260406" y="2417690"/>
                </a:lnTo>
                <a:lnTo>
                  <a:pt x="211836" y="2423287"/>
                </a:lnTo>
                <a:lnTo>
                  <a:pt x="163272" y="2417690"/>
                </a:lnTo>
                <a:lnTo>
                  <a:pt x="118687" y="2401749"/>
                </a:lnTo>
                <a:lnTo>
                  <a:pt x="79354" y="2376735"/>
                </a:lnTo>
                <a:lnTo>
                  <a:pt x="46546" y="2343920"/>
                </a:lnTo>
                <a:lnTo>
                  <a:pt x="21535" y="2304576"/>
                </a:lnTo>
                <a:lnTo>
                  <a:pt x="5596" y="2259974"/>
                </a:lnTo>
                <a:lnTo>
                  <a:pt x="0" y="2211387"/>
                </a:lnTo>
                <a:lnTo>
                  <a:pt x="0" y="21196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2201" y="1989201"/>
            <a:ext cx="287655" cy="1440180"/>
          </a:xfrm>
          <a:custGeom>
            <a:avLst/>
            <a:gdLst/>
            <a:ahLst/>
            <a:cxnLst/>
            <a:rect l="l" t="t" r="r" b="b"/>
            <a:pathLst>
              <a:path w="287654" h="1440179">
                <a:moveTo>
                  <a:pt x="287274" y="1439799"/>
                </a:moveTo>
                <a:lnTo>
                  <a:pt x="241855" y="1433681"/>
                </a:lnTo>
                <a:lnTo>
                  <a:pt x="202423" y="1416646"/>
                </a:lnTo>
                <a:lnTo>
                  <a:pt x="171337" y="1390668"/>
                </a:lnTo>
                <a:lnTo>
                  <a:pt x="150955" y="1357722"/>
                </a:lnTo>
                <a:lnTo>
                  <a:pt x="143637" y="1319784"/>
                </a:lnTo>
                <a:lnTo>
                  <a:pt x="143637" y="839851"/>
                </a:lnTo>
                <a:lnTo>
                  <a:pt x="136306" y="801912"/>
                </a:lnTo>
                <a:lnTo>
                  <a:pt x="115900" y="768966"/>
                </a:lnTo>
                <a:lnTo>
                  <a:pt x="84795" y="742988"/>
                </a:lnTo>
                <a:lnTo>
                  <a:pt x="45369" y="725953"/>
                </a:lnTo>
                <a:lnTo>
                  <a:pt x="0" y="719836"/>
                </a:lnTo>
                <a:lnTo>
                  <a:pt x="45369" y="713718"/>
                </a:lnTo>
                <a:lnTo>
                  <a:pt x="84795" y="696683"/>
                </a:lnTo>
                <a:lnTo>
                  <a:pt x="115900" y="670705"/>
                </a:lnTo>
                <a:lnTo>
                  <a:pt x="136306" y="637759"/>
                </a:lnTo>
                <a:lnTo>
                  <a:pt x="143637" y="599821"/>
                </a:lnTo>
                <a:lnTo>
                  <a:pt x="143637" y="119887"/>
                </a:lnTo>
                <a:lnTo>
                  <a:pt x="150955" y="82011"/>
                </a:lnTo>
                <a:lnTo>
                  <a:pt x="171337" y="49103"/>
                </a:lnTo>
                <a:lnTo>
                  <a:pt x="202423" y="23144"/>
                </a:lnTo>
                <a:lnTo>
                  <a:pt x="241855" y="6116"/>
                </a:lnTo>
                <a:lnTo>
                  <a:pt x="287274" y="0"/>
                </a:lnTo>
              </a:path>
            </a:pathLst>
          </a:custGeom>
          <a:ln w="2857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32201" y="3500501"/>
            <a:ext cx="287655" cy="2305050"/>
          </a:xfrm>
          <a:custGeom>
            <a:avLst/>
            <a:gdLst/>
            <a:ahLst/>
            <a:cxnLst/>
            <a:rect l="l" t="t" r="r" b="b"/>
            <a:pathLst>
              <a:path w="287654" h="2305050">
                <a:moveTo>
                  <a:pt x="287274" y="2304986"/>
                </a:moveTo>
                <a:lnTo>
                  <a:pt x="249073" y="2298124"/>
                </a:lnTo>
                <a:lnTo>
                  <a:pt x="214756" y="2278760"/>
                </a:lnTo>
                <a:lnTo>
                  <a:pt x="185689" y="2248723"/>
                </a:lnTo>
                <a:lnTo>
                  <a:pt x="163237" y="2209847"/>
                </a:lnTo>
                <a:lnTo>
                  <a:pt x="148764" y="2163962"/>
                </a:lnTo>
                <a:lnTo>
                  <a:pt x="143637" y="2112899"/>
                </a:lnTo>
                <a:lnTo>
                  <a:pt x="143637" y="1344549"/>
                </a:lnTo>
                <a:lnTo>
                  <a:pt x="138500" y="1293494"/>
                </a:lnTo>
                <a:lnTo>
                  <a:pt x="124008" y="1247600"/>
                </a:lnTo>
                <a:lnTo>
                  <a:pt x="101536" y="1208706"/>
                </a:lnTo>
                <a:lnTo>
                  <a:pt x="72460" y="1178649"/>
                </a:lnTo>
                <a:lnTo>
                  <a:pt x="38156" y="1159267"/>
                </a:lnTo>
                <a:lnTo>
                  <a:pt x="0" y="1152398"/>
                </a:lnTo>
                <a:lnTo>
                  <a:pt x="38156" y="1145538"/>
                </a:lnTo>
                <a:lnTo>
                  <a:pt x="72460" y="1126179"/>
                </a:lnTo>
                <a:lnTo>
                  <a:pt x="101536" y="1096152"/>
                </a:lnTo>
                <a:lnTo>
                  <a:pt x="124008" y="1057289"/>
                </a:lnTo>
                <a:lnTo>
                  <a:pt x="138500" y="1011419"/>
                </a:lnTo>
                <a:lnTo>
                  <a:pt x="143637" y="960374"/>
                </a:lnTo>
                <a:lnTo>
                  <a:pt x="143637" y="192024"/>
                </a:lnTo>
                <a:lnTo>
                  <a:pt x="148764" y="140978"/>
                </a:lnTo>
                <a:lnTo>
                  <a:pt x="163237" y="95108"/>
                </a:lnTo>
                <a:lnTo>
                  <a:pt x="185689" y="56245"/>
                </a:lnTo>
                <a:lnTo>
                  <a:pt x="214757" y="26218"/>
                </a:lnTo>
                <a:lnTo>
                  <a:pt x="249073" y="6859"/>
                </a:lnTo>
                <a:lnTo>
                  <a:pt x="287274" y="0"/>
                </a:lnTo>
              </a:path>
            </a:pathLst>
          </a:custGeom>
          <a:ln w="2857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3016" y="2366263"/>
            <a:ext cx="16376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Bras </a:t>
            </a:r>
            <a:r>
              <a:rPr sz="2000" spc="-5" dirty="0">
                <a:latin typeface="Calibri"/>
                <a:cs typeface="Calibri"/>
              </a:rPr>
              <a:t>court </a:t>
            </a:r>
            <a:r>
              <a:rPr sz="2000" dirty="0">
                <a:latin typeface="Calibri"/>
                <a:cs typeface="Calibri"/>
              </a:rPr>
              <a:t>« p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3016" y="4519421"/>
            <a:ext cx="15354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Bras </a:t>
            </a:r>
            <a:r>
              <a:rPr sz="2000" dirty="0">
                <a:latin typeface="Calibri"/>
                <a:cs typeface="Calibri"/>
              </a:rPr>
              <a:t>long « q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99328" y="2007184"/>
            <a:ext cx="31927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indent="-1651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Calibri"/>
              <a:buChar char="•"/>
              <a:tabLst>
                <a:tab pos="177800" algn="l"/>
              </a:tabLst>
            </a:pPr>
            <a:r>
              <a:rPr sz="1800" b="1" spc="-25" dirty="0">
                <a:solidFill>
                  <a:srgbClr val="0F04E7"/>
                </a:solidFill>
                <a:latin typeface="Calibri"/>
                <a:cs typeface="Calibri"/>
              </a:rPr>
              <a:t>Télomère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25" dirty="0">
                <a:latin typeface="Calibri"/>
                <a:cs typeface="Calibri"/>
              </a:rPr>
              <a:t>l’extrémité </a:t>
            </a:r>
            <a:r>
              <a:rPr sz="1800" spc="-15" dirty="0">
                <a:latin typeface="Calibri"/>
                <a:cs typeface="Calibri"/>
              </a:rPr>
              <a:t>d’un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bras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9328" y="3159963"/>
            <a:ext cx="33432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indent="-1651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Calibri"/>
              <a:buChar char="•"/>
              <a:tabLst>
                <a:tab pos="177800" algn="l"/>
              </a:tabLst>
            </a:pPr>
            <a:r>
              <a:rPr sz="1800" b="1" spc="-10" dirty="0">
                <a:solidFill>
                  <a:srgbClr val="0F04E7"/>
                </a:solidFill>
                <a:latin typeface="Calibri"/>
                <a:cs typeface="Calibri"/>
              </a:rPr>
              <a:t>Centromère </a:t>
            </a:r>
            <a:r>
              <a:rPr sz="1800" dirty="0">
                <a:latin typeface="Calibri"/>
                <a:cs typeface="Calibri"/>
              </a:rPr>
              <a:t>= le </a:t>
            </a:r>
            <a:r>
              <a:rPr sz="1800" spc="-10" dirty="0">
                <a:latin typeface="Calibri"/>
                <a:cs typeface="Calibri"/>
              </a:rPr>
              <a:t>point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jonction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des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 chromatides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99328" y="4239895"/>
            <a:ext cx="35731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Calibri"/>
              <a:buChar char="•"/>
              <a:tabLst>
                <a:tab pos="177800" algn="l"/>
              </a:tabLst>
            </a:pPr>
            <a:r>
              <a:rPr sz="1800" b="1" dirty="0">
                <a:solidFill>
                  <a:srgbClr val="0F04E7"/>
                </a:solidFill>
                <a:latin typeface="Calibri"/>
                <a:cs typeface="Calibri"/>
              </a:rPr>
              <a:t>Une </a:t>
            </a:r>
            <a:r>
              <a:rPr sz="1800" b="1" spc="-5" dirty="0">
                <a:solidFill>
                  <a:srgbClr val="0F04E7"/>
                </a:solidFill>
                <a:latin typeface="Calibri"/>
                <a:cs typeface="Calibri"/>
              </a:rPr>
              <a:t>chromatide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10" dirty="0">
                <a:latin typeface="Calibri"/>
                <a:cs typeface="Calibri"/>
              </a:rPr>
              <a:t>donnera </a:t>
            </a:r>
            <a:r>
              <a:rPr sz="1800" spc="-5" dirty="0">
                <a:latin typeface="Calibri"/>
                <a:cs typeface="Calibri"/>
              </a:rPr>
              <a:t>un  </a:t>
            </a:r>
            <a:r>
              <a:rPr sz="1800" spc="-10" dirty="0">
                <a:latin typeface="Calibri"/>
                <a:cs typeface="Calibri"/>
              </a:rPr>
              <a:t>chromosome </a:t>
            </a:r>
            <a:r>
              <a:rPr sz="1800" spc="-5" dirty="0">
                <a:latin typeface="Calibri"/>
                <a:cs typeface="Calibri"/>
              </a:rPr>
              <a:t>de la cellule fille après </a:t>
            </a:r>
            <a:r>
              <a:rPr sz="1800" dirty="0">
                <a:latin typeface="Calibri"/>
                <a:cs typeface="Calibri"/>
              </a:rPr>
              <a:t>la  </a:t>
            </a:r>
            <a:r>
              <a:rPr sz="1800" spc="-5" dirty="0">
                <a:latin typeface="Calibri"/>
                <a:cs typeface="Calibri"/>
              </a:rPr>
              <a:t>division</a:t>
            </a:r>
            <a:r>
              <a:rPr sz="1800" spc="-10" dirty="0">
                <a:latin typeface="Calibri"/>
                <a:cs typeface="Calibri"/>
              </a:rPr>
              <a:t> cellulaire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99328" y="5752896"/>
            <a:ext cx="10737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indent="-1651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Calibri"/>
              <a:buChar char="•"/>
              <a:tabLst>
                <a:tab pos="177800" algn="l"/>
              </a:tabLst>
            </a:pPr>
            <a:r>
              <a:rPr sz="1800" b="1" spc="-165" dirty="0">
                <a:solidFill>
                  <a:srgbClr val="0F04E7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0F04E7"/>
                </a:solidFill>
                <a:latin typeface="Calibri"/>
                <a:cs typeface="Calibri"/>
              </a:rPr>
              <a:t>é</a:t>
            </a:r>
            <a:r>
              <a:rPr sz="1800" b="1" dirty="0">
                <a:solidFill>
                  <a:srgbClr val="0F04E7"/>
                </a:solidFill>
                <a:latin typeface="Calibri"/>
                <a:cs typeface="Calibri"/>
              </a:rPr>
              <a:t>lom</a:t>
            </a:r>
            <a:r>
              <a:rPr sz="1800" b="1" spc="5" dirty="0">
                <a:solidFill>
                  <a:srgbClr val="0F04E7"/>
                </a:solidFill>
                <a:latin typeface="Calibri"/>
                <a:cs typeface="Calibri"/>
              </a:rPr>
              <a:t>è</a:t>
            </a:r>
            <a:r>
              <a:rPr sz="1800" b="1" spc="-30" dirty="0">
                <a:solidFill>
                  <a:srgbClr val="0F04E7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F04E7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32426" y="2133600"/>
            <a:ext cx="288925" cy="71755"/>
          </a:xfrm>
          <a:custGeom>
            <a:avLst/>
            <a:gdLst/>
            <a:ahLst/>
            <a:cxnLst/>
            <a:rect l="l" t="t" r="r" b="b"/>
            <a:pathLst>
              <a:path w="288925" h="71755">
                <a:moveTo>
                  <a:pt x="72136" y="0"/>
                </a:moveTo>
                <a:lnTo>
                  <a:pt x="0" y="35687"/>
                </a:lnTo>
                <a:lnTo>
                  <a:pt x="72136" y="71500"/>
                </a:lnTo>
                <a:lnTo>
                  <a:pt x="72136" y="53594"/>
                </a:lnTo>
                <a:lnTo>
                  <a:pt x="288925" y="53594"/>
                </a:lnTo>
                <a:lnTo>
                  <a:pt x="288925" y="17907"/>
                </a:lnTo>
                <a:lnTo>
                  <a:pt x="72136" y="17907"/>
                </a:lnTo>
                <a:lnTo>
                  <a:pt x="7213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32426" y="2133600"/>
            <a:ext cx="288925" cy="71755"/>
          </a:xfrm>
          <a:custGeom>
            <a:avLst/>
            <a:gdLst/>
            <a:ahLst/>
            <a:cxnLst/>
            <a:rect l="l" t="t" r="r" b="b"/>
            <a:pathLst>
              <a:path w="288925" h="71755">
                <a:moveTo>
                  <a:pt x="0" y="35687"/>
                </a:moveTo>
                <a:lnTo>
                  <a:pt x="72136" y="0"/>
                </a:lnTo>
                <a:lnTo>
                  <a:pt x="72136" y="17907"/>
                </a:lnTo>
                <a:lnTo>
                  <a:pt x="288925" y="17907"/>
                </a:lnTo>
                <a:lnTo>
                  <a:pt x="288925" y="53594"/>
                </a:lnTo>
                <a:lnTo>
                  <a:pt x="72136" y="53594"/>
                </a:lnTo>
                <a:lnTo>
                  <a:pt x="72136" y="71500"/>
                </a:lnTo>
                <a:lnTo>
                  <a:pt x="0" y="356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99786" y="5702706"/>
            <a:ext cx="359410" cy="233045"/>
          </a:xfrm>
          <a:custGeom>
            <a:avLst/>
            <a:gdLst/>
            <a:ahLst/>
            <a:cxnLst/>
            <a:rect l="l" t="t" r="r" b="b"/>
            <a:pathLst>
              <a:path w="359410" h="233045">
                <a:moveTo>
                  <a:pt x="148261" y="70015"/>
                </a:moveTo>
                <a:lnTo>
                  <a:pt x="77470" y="70015"/>
                </a:lnTo>
                <a:lnTo>
                  <a:pt x="339598" y="232524"/>
                </a:lnTo>
                <a:lnTo>
                  <a:pt x="359155" y="200825"/>
                </a:lnTo>
                <a:lnTo>
                  <a:pt x="148261" y="70015"/>
                </a:lnTo>
                <a:close/>
              </a:path>
              <a:path w="359410" h="233045">
                <a:moveTo>
                  <a:pt x="0" y="0"/>
                </a:moveTo>
                <a:lnTo>
                  <a:pt x="67690" y="85877"/>
                </a:lnTo>
                <a:lnTo>
                  <a:pt x="77470" y="70015"/>
                </a:lnTo>
                <a:lnTo>
                  <a:pt x="148261" y="70015"/>
                </a:lnTo>
                <a:lnTo>
                  <a:pt x="97154" y="38315"/>
                </a:lnTo>
                <a:lnTo>
                  <a:pt x="106934" y="22466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99786" y="5702706"/>
            <a:ext cx="359410" cy="233045"/>
          </a:xfrm>
          <a:custGeom>
            <a:avLst/>
            <a:gdLst/>
            <a:ahLst/>
            <a:cxnLst/>
            <a:rect l="l" t="t" r="r" b="b"/>
            <a:pathLst>
              <a:path w="359410" h="233045">
                <a:moveTo>
                  <a:pt x="0" y="0"/>
                </a:moveTo>
                <a:lnTo>
                  <a:pt x="106934" y="22466"/>
                </a:lnTo>
                <a:lnTo>
                  <a:pt x="97154" y="38315"/>
                </a:lnTo>
                <a:lnTo>
                  <a:pt x="359155" y="200825"/>
                </a:lnTo>
                <a:lnTo>
                  <a:pt x="339598" y="232524"/>
                </a:lnTo>
                <a:lnTo>
                  <a:pt x="77470" y="70015"/>
                </a:lnTo>
                <a:lnTo>
                  <a:pt x="67690" y="8587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08854" y="3284346"/>
            <a:ext cx="397510" cy="201930"/>
          </a:xfrm>
          <a:custGeom>
            <a:avLst/>
            <a:gdLst/>
            <a:ahLst/>
            <a:cxnLst/>
            <a:rect l="l" t="t" r="r" b="b"/>
            <a:pathLst>
              <a:path w="397510" h="201929">
                <a:moveTo>
                  <a:pt x="82169" y="123062"/>
                </a:moveTo>
                <a:lnTo>
                  <a:pt x="0" y="201802"/>
                </a:lnTo>
                <a:lnTo>
                  <a:pt x="112775" y="187578"/>
                </a:lnTo>
                <a:lnTo>
                  <a:pt x="105156" y="171450"/>
                </a:lnTo>
                <a:lnTo>
                  <a:pt x="172909" y="139191"/>
                </a:lnTo>
                <a:lnTo>
                  <a:pt x="89789" y="139191"/>
                </a:lnTo>
                <a:lnTo>
                  <a:pt x="82169" y="123062"/>
                </a:lnTo>
                <a:close/>
              </a:path>
              <a:path w="397510" h="201929">
                <a:moveTo>
                  <a:pt x="382143" y="0"/>
                </a:moveTo>
                <a:lnTo>
                  <a:pt x="89789" y="139191"/>
                </a:lnTo>
                <a:lnTo>
                  <a:pt x="172909" y="139191"/>
                </a:lnTo>
                <a:lnTo>
                  <a:pt x="397510" y="32257"/>
                </a:lnTo>
                <a:lnTo>
                  <a:pt x="38214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08854" y="3284346"/>
            <a:ext cx="397510" cy="201930"/>
          </a:xfrm>
          <a:custGeom>
            <a:avLst/>
            <a:gdLst/>
            <a:ahLst/>
            <a:cxnLst/>
            <a:rect l="l" t="t" r="r" b="b"/>
            <a:pathLst>
              <a:path w="397510" h="201929">
                <a:moveTo>
                  <a:pt x="0" y="201802"/>
                </a:moveTo>
                <a:lnTo>
                  <a:pt x="82169" y="123062"/>
                </a:lnTo>
                <a:lnTo>
                  <a:pt x="89789" y="139191"/>
                </a:lnTo>
                <a:lnTo>
                  <a:pt x="382143" y="0"/>
                </a:lnTo>
                <a:lnTo>
                  <a:pt x="397510" y="32257"/>
                </a:lnTo>
                <a:lnTo>
                  <a:pt x="105156" y="171450"/>
                </a:lnTo>
                <a:lnTo>
                  <a:pt x="112775" y="187578"/>
                </a:lnTo>
                <a:lnTo>
                  <a:pt x="0" y="201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43501" y="4436998"/>
            <a:ext cx="576580" cy="71755"/>
          </a:xfrm>
          <a:custGeom>
            <a:avLst/>
            <a:gdLst/>
            <a:ahLst/>
            <a:cxnLst/>
            <a:rect l="l" t="t" r="r" b="b"/>
            <a:pathLst>
              <a:path w="576579" h="71754">
                <a:moveTo>
                  <a:pt x="144018" y="0"/>
                </a:moveTo>
                <a:lnTo>
                  <a:pt x="0" y="35813"/>
                </a:lnTo>
                <a:lnTo>
                  <a:pt x="144018" y="71500"/>
                </a:lnTo>
                <a:lnTo>
                  <a:pt x="144018" y="53593"/>
                </a:lnTo>
                <a:lnTo>
                  <a:pt x="576199" y="53593"/>
                </a:lnTo>
                <a:lnTo>
                  <a:pt x="576199" y="17906"/>
                </a:lnTo>
                <a:lnTo>
                  <a:pt x="144018" y="17906"/>
                </a:lnTo>
                <a:lnTo>
                  <a:pt x="14401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43501" y="4436998"/>
            <a:ext cx="576580" cy="71755"/>
          </a:xfrm>
          <a:custGeom>
            <a:avLst/>
            <a:gdLst/>
            <a:ahLst/>
            <a:cxnLst/>
            <a:rect l="l" t="t" r="r" b="b"/>
            <a:pathLst>
              <a:path w="576579" h="71754">
                <a:moveTo>
                  <a:pt x="0" y="35813"/>
                </a:moveTo>
                <a:lnTo>
                  <a:pt x="144018" y="0"/>
                </a:lnTo>
                <a:lnTo>
                  <a:pt x="144018" y="17906"/>
                </a:lnTo>
                <a:lnTo>
                  <a:pt x="576199" y="17906"/>
                </a:lnTo>
                <a:lnTo>
                  <a:pt x="576199" y="53593"/>
                </a:lnTo>
                <a:lnTo>
                  <a:pt x="144018" y="53593"/>
                </a:lnTo>
                <a:lnTo>
                  <a:pt x="144018" y="71500"/>
                </a:lnTo>
                <a:lnTo>
                  <a:pt x="0" y="3581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spc="-5" dirty="0"/>
              <a:t>V.	</a:t>
            </a:r>
            <a:r>
              <a:rPr sz="3600" spc="-15" dirty="0"/>
              <a:t>Organisation </a:t>
            </a:r>
            <a:r>
              <a:rPr sz="3600" spc="-5" dirty="0"/>
              <a:t>des </a:t>
            </a:r>
            <a:r>
              <a:rPr sz="3600" dirty="0"/>
              <a:t>AN </a:t>
            </a:r>
            <a:r>
              <a:rPr sz="3600" spc="-5" dirty="0"/>
              <a:t>dans </a:t>
            </a:r>
            <a:r>
              <a:rPr sz="3600" dirty="0"/>
              <a:t>la</a:t>
            </a:r>
            <a:r>
              <a:rPr sz="3600" spc="-60" dirty="0"/>
              <a:t> </a:t>
            </a:r>
            <a:r>
              <a:rPr sz="3600" dirty="0"/>
              <a:t>cellule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0636"/>
            <a:ext cx="8069580" cy="139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6510" marR="2113915" indent="-723900">
              <a:lnSpc>
                <a:spcPct val="127200"/>
              </a:lnSpc>
              <a:spcBef>
                <a:spcPts val="95"/>
              </a:spcBef>
            </a:pPr>
            <a:r>
              <a:rPr sz="2400" b="1" spc="-5" dirty="0">
                <a:latin typeface="Calibri"/>
                <a:cs typeface="Calibri"/>
              </a:rPr>
              <a:t>d. Structures particulières du </a:t>
            </a:r>
            <a:r>
              <a:rPr sz="2400" b="1" spc="-5">
                <a:latin typeface="Calibri"/>
                <a:cs typeface="Calibri"/>
              </a:rPr>
              <a:t>chromosome </a:t>
            </a:r>
            <a:r>
              <a:rPr sz="2400" b="1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smtClean="0">
                <a:solidFill>
                  <a:srgbClr val="FF0000"/>
                </a:solidFill>
                <a:latin typeface="Calibri"/>
                <a:cs typeface="Calibri"/>
              </a:rPr>
              <a:t>Centromères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tabLst>
                <a:tab pos="355600" algn="l"/>
              </a:tabLst>
            </a:pPr>
            <a:r>
              <a:rPr lang="fr-FR" sz="2400" dirty="0" smtClean="0">
                <a:latin typeface="Calibri"/>
                <a:cs typeface="Calibri"/>
              </a:rPr>
              <a:t>Région de raccourcissement de l’épaisseur de la chromatine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spc="-5" dirty="0"/>
              <a:t>V.	</a:t>
            </a:r>
            <a:r>
              <a:rPr sz="3600" spc="-15" dirty="0"/>
              <a:t>Organisation </a:t>
            </a:r>
            <a:r>
              <a:rPr sz="3600" spc="-5" dirty="0"/>
              <a:t>des </a:t>
            </a:r>
            <a:r>
              <a:rPr sz="3600" dirty="0"/>
              <a:t>AN </a:t>
            </a:r>
            <a:r>
              <a:rPr sz="3600" spc="-5" dirty="0"/>
              <a:t>dans </a:t>
            </a:r>
            <a:r>
              <a:rPr sz="3600" dirty="0"/>
              <a:t>la</a:t>
            </a:r>
            <a:r>
              <a:rPr sz="3600" spc="-60" dirty="0"/>
              <a:t> </a:t>
            </a:r>
            <a:r>
              <a:rPr sz="3600" dirty="0"/>
              <a:t>cellule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52650"/>
            <a:ext cx="8074025" cy="229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985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Site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5" dirty="0">
                <a:latin typeface="Calibri"/>
                <a:cs typeface="Calibri"/>
              </a:rPr>
              <a:t>fixation </a:t>
            </a:r>
            <a:r>
              <a:rPr sz="2400" spc="-5" dirty="0">
                <a:latin typeface="Calibri"/>
                <a:cs typeface="Calibri"/>
              </a:rPr>
              <a:t>des tubulines </a:t>
            </a:r>
            <a:r>
              <a:rPr sz="2400" spc="-15" dirty="0">
                <a:latin typeface="Calibri"/>
                <a:cs typeface="Calibri"/>
              </a:rPr>
              <a:t>formés </a:t>
            </a:r>
            <a:r>
              <a:rPr sz="2400" dirty="0">
                <a:latin typeface="Calibri"/>
                <a:cs typeface="Calibri"/>
              </a:rPr>
              <a:t>au </a:t>
            </a:r>
            <a:r>
              <a:rPr sz="2400" spc="-15" dirty="0">
                <a:latin typeface="Calibri"/>
                <a:cs typeface="Calibri"/>
              </a:rPr>
              <a:t>cours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5" dirty="0">
                <a:latin typeface="Calibri"/>
                <a:cs typeface="Calibri"/>
              </a:rPr>
              <a:t>division </a:t>
            </a:r>
            <a:r>
              <a:rPr sz="2400" spc="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cellulaire, </a:t>
            </a:r>
            <a:r>
              <a:rPr sz="2400" dirty="0">
                <a:latin typeface="Calibri"/>
                <a:cs typeface="Calibri"/>
              </a:rPr>
              <a:t>cela </a:t>
            </a:r>
            <a:r>
              <a:rPr sz="2400" spc="-5">
                <a:latin typeface="Calibri"/>
                <a:cs typeface="Calibri"/>
              </a:rPr>
              <a:t>aboutit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sz="240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 ' </a:t>
            </a:r>
            <a:r>
              <a:rPr sz="2400" spc="-5" dirty="0">
                <a:latin typeface="Calibri"/>
                <a:cs typeface="Calibri"/>
              </a:rPr>
              <a:t>alignement </a:t>
            </a:r>
            <a:r>
              <a:rPr sz="2400" spc="-10" dirty="0">
                <a:latin typeface="Calibri"/>
                <a:cs typeface="Calibri"/>
              </a:rPr>
              <a:t>correct </a:t>
            </a:r>
            <a:r>
              <a:rPr sz="2400" spc="-5" dirty="0">
                <a:latin typeface="Calibri"/>
                <a:cs typeface="Calibri"/>
              </a:rPr>
              <a:t>des  </a:t>
            </a:r>
            <a:r>
              <a:rPr sz="2400" spc="-10" dirty="0">
                <a:latin typeface="Calibri"/>
                <a:cs typeface="Calibri"/>
              </a:rPr>
              <a:t>chromosomes pendant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métaphase </a:t>
            </a:r>
            <a:r>
              <a:rPr sz="2400" spc="-5" dirty="0">
                <a:latin typeface="Calibri"/>
                <a:cs typeface="Calibri"/>
              </a:rPr>
              <a:t>et leur </a:t>
            </a:r>
            <a:r>
              <a:rPr sz="2400" spc="-15" dirty="0">
                <a:latin typeface="Calibri"/>
                <a:cs typeface="Calibri"/>
              </a:rPr>
              <a:t>ségrégation  correcte </a:t>
            </a:r>
            <a:r>
              <a:rPr sz="2400" spc="-5" dirty="0">
                <a:latin typeface="Calibri"/>
                <a:cs typeface="Calibri"/>
              </a:rPr>
              <a:t>dans </a:t>
            </a:r>
            <a:r>
              <a:rPr sz="2400" dirty="0">
                <a:latin typeface="Calibri"/>
                <a:cs typeface="Calibri"/>
              </a:rPr>
              <a:t>les cellules </a:t>
            </a:r>
            <a:r>
              <a:rPr sz="2400" spc="-5" dirty="0">
                <a:latin typeface="Calibri"/>
                <a:cs typeface="Calibri"/>
              </a:rPr>
              <a:t>filles </a:t>
            </a:r>
            <a:r>
              <a:rPr sz="2400" dirty="0">
                <a:latin typeface="Calibri"/>
                <a:cs typeface="Calibri"/>
              </a:rPr>
              <a:t>au </a:t>
            </a:r>
            <a:r>
              <a:rPr sz="2400" spc="-15" dirty="0">
                <a:latin typeface="Calibri"/>
                <a:cs typeface="Calibri"/>
              </a:rPr>
              <a:t>cours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 '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anaphase</a:t>
            </a:r>
            <a:endParaRPr sz="24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La     </a:t>
            </a:r>
            <a:r>
              <a:rPr sz="2400" spc="-10" dirty="0">
                <a:latin typeface="Calibri"/>
                <a:cs typeface="Calibri"/>
              </a:rPr>
              <a:t>perte     </a:t>
            </a:r>
            <a:r>
              <a:rPr sz="2400" spc="-5" dirty="0">
                <a:latin typeface="Calibri"/>
                <a:cs typeface="Calibri"/>
              </a:rPr>
              <a:t>du     </a:t>
            </a:r>
            <a:r>
              <a:rPr sz="2400" spc="-15" dirty="0">
                <a:latin typeface="Calibri"/>
                <a:cs typeface="Calibri"/>
              </a:rPr>
              <a:t>centromère     </a:t>
            </a:r>
            <a:r>
              <a:rPr sz="2400" spc="-5">
                <a:latin typeface="Calibri"/>
                <a:cs typeface="Calibri"/>
              </a:rPr>
              <a:t>aboutit    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sz="2400" smtClean="0">
                <a:latin typeface="Calibri"/>
                <a:cs typeface="Calibri"/>
              </a:rPr>
              <a:t>     </a:t>
            </a:r>
            <a:r>
              <a:rPr sz="2400" spc="-5" dirty="0">
                <a:latin typeface="Calibri"/>
                <a:cs typeface="Calibri"/>
              </a:rPr>
              <a:t>une  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instabilité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chromosomique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spc="-5" dirty="0"/>
              <a:t>V.	</a:t>
            </a:r>
            <a:r>
              <a:rPr sz="3600" spc="-15" dirty="0"/>
              <a:t>Organisation </a:t>
            </a:r>
            <a:r>
              <a:rPr sz="3600" spc="-5" dirty="0"/>
              <a:t>des </a:t>
            </a:r>
            <a:r>
              <a:rPr sz="3600" dirty="0"/>
              <a:t>AN </a:t>
            </a:r>
            <a:r>
              <a:rPr sz="3600" spc="-5" dirty="0"/>
              <a:t>dans </a:t>
            </a:r>
            <a:r>
              <a:rPr sz="3600" dirty="0"/>
              <a:t>la</a:t>
            </a:r>
            <a:r>
              <a:rPr sz="3600" spc="-60" dirty="0"/>
              <a:t> </a:t>
            </a:r>
            <a:r>
              <a:rPr sz="3600" dirty="0"/>
              <a:t>cellule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962400" y="4346905"/>
            <a:ext cx="3333750" cy="2105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3661"/>
            <a:ext cx="80727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Le domaine </a:t>
            </a:r>
            <a:r>
              <a:rPr sz="2400" spc="-10" dirty="0">
                <a:latin typeface="Calibri"/>
                <a:cs typeface="Calibri"/>
              </a:rPr>
              <a:t>centomérique </a:t>
            </a:r>
            <a:r>
              <a:rPr sz="2400" dirty="0">
                <a:latin typeface="Calibri"/>
                <a:cs typeface="Calibri"/>
              </a:rPr>
              <a:t>englobe </a:t>
            </a:r>
            <a:r>
              <a:rPr sz="2400" spc="5" dirty="0">
                <a:latin typeface="Calibri"/>
                <a:cs typeface="Calibri"/>
              </a:rPr>
              <a:t>le </a:t>
            </a:r>
            <a:r>
              <a:rPr sz="2400" spc="-15" dirty="0">
                <a:latin typeface="Calibri"/>
                <a:cs typeface="Calibri"/>
              </a:rPr>
              <a:t>centromère proprement  </a:t>
            </a:r>
            <a:r>
              <a:rPr sz="2400" spc="-5" dirty="0">
                <a:latin typeface="Calibri"/>
                <a:cs typeface="Calibri"/>
              </a:rPr>
              <a:t>dit et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5" dirty="0">
                <a:latin typeface="Calibri"/>
                <a:cs typeface="Calibri"/>
              </a:rPr>
              <a:t>région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adjacente.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7051" y="2418715"/>
            <a:ext cx="35001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5080" indent="-31115">
              <a:lnSpc>
                <a:spcPct val="100000"/>
              </a:lnSpc>
              <a:spcBef>
                <a:spcPts val="100"/>
              </a:spcBef>
              <a:tabLst>
                <a:tab pos="772795" algn="l"/>
                <a:tab pos="1306195" algn="l"/>
                <a:tab pos="2090420" algn="l"/>
                <a:tab pos="2803525" algn="l"/>
              </a:tabLst>
            </a:pP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N	</a:t>
            </a:r>
            <a:r>
              <a:rPr sz="2400" spc="-4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elli</a:t>
            </a:r>
            <a:r>
              <a:rPr sz="2400" spc="-4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es	</a:t>
            </a:r>
            <a:r>
              <a:rPr sz="2400" spc="-5" dirty="0">
                <a:latin typeface="Calibri"/>
                <a:cs typeface="Calibri"/>
              </a:rPr>
              <a:t>(séqu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  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	les	</a:t>
            </a:r>
            <a:r>
              <a:rPr sz="2400" spc="-5" dirty="0">
                <a:latin typeface="Calibri"/>
                <a:cs typeface="Calibri"/>
              </a:rPr>
              <a:t>séqu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	alpha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418715"/>
            <a:ext cx="44354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Ce </a:t>
            </a:r>
            <a:r>
              <a:rPr sz="2400" spc="-10" dirty="0">
                <a:latin typeface="Calibri"/>
                <a:cs typeface="Calibri"/>
              </a:rPr>
              <a:t>domaine est constitué </a:t>
            </a:r>
            <a:r>
              <a:rPr sz="2400" spc="-5" dirty="0">
                <a:latin typeface="Calibri"/>
                <a:cs typeface="Calibri"/>
              </a:rPr>
              <a:t>d‘  </a:t>
            </a:r>
            <a:r>
              <a:rPr sz="2400" spc="-10" dirty="0">
                <a:latin typeface="Calibri"/>
                <a:cs typeface="Calibri"/>
              </a:rPr>
              <a:t>répétées) </a:t>
            </a:r>
            <a:r>
              <a:rPr sz="2400" spc="-5" dirty="0">
                <a:latin typeface="Calibri"/>
                <a:cs typeface="Calibri"/>
              </a:rPr>
              <a:t>les plus abondantes  </a:t>
            </a:r>
            <a:r>
              <a:rPr sz="2400" spc="-10" dirty="0">
                <a:latin typeface="Calibri"/>
                <a:cs typeface="Calibri"/>
              </a:rPr>
              <a:t>satellite.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spc="-5" dirty="0"/>
              <a:t>V.	</a:t>
            </a:r>
            <a:r>
              <a:rPr sz="3600" spc="-15" dirty="0"/>
              <a:t>Organisation </a:t>
            </a:r>
            <a:r>
              <a:rPr sz="3600" spc="-5" dirty="0"/>
              <a:t>des </a:t>
            </a:r>
            <a:r>
              <a:rPr sz="3600" dirty="0"/>
              <a:t>AN </a:t>
            </a:r>
            <a:r>
              <a:rPr sz="3600" spc="-5" dirty="0"/>
              <a:t>dans </a:t>
            </a:r>
            <a:r>
              <a:rPr sz="3600" dirty="0"/>
              <a:t>la</a:t>
            </a:r>
            <a:r>
              <a:rPr sz="3600" spc="-60" dirty="0"/>
              <a:t> </a:t>
            </a:r>
            <a:r>
              <a:rPr sz="3600" dirty="0"/>
              <a:t>cellule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2022"/>
            <a:ext cx="8301990" cy="431292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665"/>
              </a:spcBef>
            </a:pP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Télomères</a:t>
            </a:r>
            <a:endParaRPr sz="2400">
              <a:latin typeface="Calibri"/>
              <a:cs typeface="Calibri"/>
            </a:endParaRPr>
          </a:p>
          <a:p>
            <a:pPr marL="12700" marR="418465">
              <a:lnSpc>
                <a:spcPts val="3740"/>
              </a:lnSpc>
              <a:spcBef>
                <a:spcPts val="225"/>
              </a:spcBef>
              <a:buFont typeface="Wingdings"/>
              <a:buChar char=""/>
              <a:tabLst>
                <a:tab pos="355600" algn="l"/>
                <a:tab pos="6165850" algn="l"/>
              </a:tabLst>
            </a:pPr>
            <a:r>
              <a:rPr sz="2600" spc="-5" dirty="0">
                <a:latin typeface="Calibri"/>
                <a:cs typeface="Calibri"/>
              </a:rPr>
              <a:t>Les </a:t>
            </a:r>
            <a:r>
              <a:rPr sz="2600" spc="-10" dirty="0">
                <a:latin typeface="Calibri"/>
                <a:cs typeface="Calibri"/>
              </a:rPr>
              <a:t>télomères sont </a:t>
            </a:r>
            <a:r>
              <a:rPr sz="2600" spc="-5" dirty="0">
                <a:latin typeface="Calibri"/>
                <a:cs typeface="Calibri"/>
              </a:rPr>
              <a:t>des </a:t>
            </a:r>
            <a:r>
              <a:rPr sz="2600" spc="-10" dirty="0">
                <a:latin typeface="Calibri"/>
                <a:cs typeface="Calibri"/>
              </a:rPr>
              <a:t>extrémités </a:t>
            </a:r>
            <a:r>
              <a:rPr sz="2600" spc="-5" dirty="0">
                <a:latin typeface="Calibri"/>
                <a:cs typeface="Calibri"/>
              </a:rPr>
              <a:t>terminales des  chromosomes </a:t>
            </a:r>
            <a:r>
              <a:rPr sz="2600" dirty="0">
                <a:latin typeface="Calibri"/>
                <a:cs typeface="Calibri"/>
              </a:rPr>
              <a:t>indispensables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pour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préserver	l'intégrité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du  </a:t>
            </a:r>
            <a:r>
              <a:rPr sz="2600" spc="-10" dirty="0">
                <a:latin typeface="Calibri"/>
                <a:cs typeface="Calibri"/>
              </a:rPr>
              <a:t>matériel </a:t>
            </a:r>
            <a:r>
              <a:rPr sz="2600" spc="-5" dirty="0">
                <a:latin typeface="Calibri"/>
                <a:cs typeface="Calibri"/>
              </a:rPr>
              <a:t>génétique </a:t>
            </a:r>
            <a:r>
              <a:rPr sz="2600" dirty="0">
                <a:latin typeface="Calibri"/>
                <a:cs typeface="Calibri"/>
              </a:rPr>
              <a:t>au </a:t>
            </a:r>
            <a:r>
              <a:rPr sz="2600" spc="-20" dirty="0">
                <a:latin typeface="Calibri"/>
                <a:cs typeface="Calibri"/>
              </a:rPr>
              <a:t>cours </a:t>
            </a:r>
            <a:r>
              <a:rPr sz="2600" spc="-5" dirty="0">
                <a:latin typeface="Calibri"/>
                <a:cs typeface="Calibri"/>
              </a:rPr>
              <a:t>des divisions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cellulaires.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Leur </a:t>
            </a:r>
            <a:r>
              <a:rPr sz="2600" spc="-10" dirty="0">
                <a:latin typeface="Calibri"/>
                <a:cs typeface="Calibri"/>
              </a:rPr>
              <a:t>rôle est </a:t>
            </a:r>
            <a:r>
              <a:rPr sz="2600" dirty="0">
                <a:latin typeface="Calibri"/>
                <a:cs typeface="Calibri"/>
              </a:rPr>
              <a:t>multiple </a:t>
            </a:r>
            <a:r>
              <a:rPr sz="2600" spc="-10" dirty="0">
                <a:latin typeface="Calibri"/>
                <a:cs typeface="Calibri"/>
              </a:rPr>
              <a:t>tel </a:t>
            </a:r>
            <a:r>
              <a:rPr sz="2600" dirty="0">
                <a:latin typeface="Calibri"/>
                <a:cs typeface="Calibri"/>
              </a:rPr>
              <a:t>que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55"/>
              </a:spcBef>
              <a:buChar char="-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spc="-15" dirty="0">
                <a:latin typeface="Calibri"/>
                <a:cs typeface="Calibri"/>
              </a:rPr>
              <a:t>protection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latin typeface="Calibri"/>
                <a:cs typeface="Calibri"/>
              </a:rPr>
              <a:t>l'extrémité des chromosomes </a:t>
            </a:r>
            <a:r>
              <a:rPr sz="2200" spc="-5" dirty="0">
                <a:latin typeface="Calibri"/>
                <a:cs typeface="Calibri"/>
              </a:rPr>
              <a:t>de la </a:t>
            </a:r>
            <a:r>
              <a:rPr sz="2200" spc="-10" dirty="0">
                <a:latin typeface="Calibri"/>
                <a:cs typeface="Calibri"/>
              </a:rPr>
              <a:t>dégradation  exonucléolytique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;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Char char="-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spc="-15" dirty="0">
                <a:latin typeface="Calibri"/>
                <a:cs typeface="Calibri"/>
              </a:rPr>
              <a:t>prévention </a:t>
            </a:r>
            <a:r>
              <a:rPr sz="2200" spc="-10" dirty="0">
                <a:latin typeface="Calibri"/>
                <a:cs typeface="Calibri"/>
              </a:rPr>
              <a:t>d'une recombinaison </a:t>
            </a:r>
            <a:r>
              <a:rPr sz="2200" spc="-5" dirty="0">
                <a:latin typeface="Calibri"/>
                <a:cs typeface="Calibri"/>
              </a:rPr>
              <a:t>chromosomique </a:t>
            </a:r>
            <a:r>
              <a:rPr sz="2200" spc="-15" dirty="0">
                <a:latin typeface="Calibri"/>
                <a:cs typeface="Calibri"/>
              </a:rPr>
              <a:t>aberrante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;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Char char="-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spc="-15" dirty="0">
                <a:latin typeface="Calibri"/>
                <a:cs typeface="Calibri"/>
              </a:rPr>
              <a:t>ségrégation </a:t>
            </a:r>
            <a:r>
              <a:rPr sz="2200" spc="-5" dirty="0">
                <a:latin typeface="Calibri"/>
                <a:cs typeface="Calibri"/>
              </a:rPr>
              <a:t>des </a:t>
            </a:r>
            <a:r>
              <a:rPr sz="2200" spc="-10" dirty="0">
                <a:latin typeface="Calibri"/>
                <a:cs typeface="Calibri"/>
              </a:rPr>
              <a:t>chromosomes </a:t>
            </a:r>
            <a:r>
              <a:rPr sz="2200" spc="-20" dirty="0">
                <a:latin typeface="Calibri"/>
                <a:cs typeface="Calibri"/>
              </a:rPr>
              <a:t>durant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spc="-10" dirty="0">
                <a:latin typeface="Calibri"/>
                <a:cs typeface="Calibri"/>
              </a:rPr>
              <a:t>mitose et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1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méiose;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Char char="-"/>
              <a:tabLst>
                <a:tab pos="756285" algn="l"/>
                <a:tab pos="756920" algn="l"/>
              </a:tabLst>
            </a:pPr>
            <a:r>
              <a:rPr sz="2200" spc="-25" dirty="0">
                <a:latin typeface="Calibri"/>
                <a:cs typeface="Calibri"/>
              </a:rPr>
              <a:t>L’'attachement </a:t>
            </a:r>
            <a:r>
              <a:rPr sz="2200" spc="-10" dirty="0">
                <a:latin typeface="Calibri"/>
                <a:cs typeface="Calibri"/>
              </a:rPr>
              <a:t>des chromosomes </a:t>
            </a:r>
            <a:r>
              <a:rPr sz="2200" spc="-5" dirty="0">
                <a:latin typeface="Calibri"/>
                <a:cs typeface="Calibri"/>
              </a:rPr>
              <a:t>à la </a:t>
            </a:r>
            <a:r>
              <a:rPr sz="2200" spc="-10" dirty="0">
                <a:latin typeface="Calibri"/>
                <a:cs typeface="Calibri"/>
              </a:rPr>
              <a:t>matrice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nucléaire.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spc="-5" dirty="0"/>
              <a:t>V.	</a:t>
            </a:r>
            <a:r>
              <a:rPr sz="3600" spc="-15" dirty="0"/>
              <a:t>Organisation </a:t>
            </a:r>
            <a:r>
              <a:rPr sz="3600" spc="-5" dirty="0"/>
              <a:t>des </a:t>
            </a:r>
            <a:r>
              <a:rPr sz="3600" dirty="0"/>
              <a:t>AN </a:t>
            </a:r>
            <a:r>
              <a:rPr sz="3600" spc="-5" dirty="0"/>
              <a:t>dans </a:t>
            </a:r>
            <a:r>
              <a:rPr sz="3600" dirty="0"/>
              <a:t>la</a:t>
            </a:r>
            <a:r>
              <a:rPr sz="3600" spc="-60" dirty="0"/>
              <a:t> </a:t>
            </a:r>
            <a:r>
              <a:rPr sz="3600" dirty="0"/>
              <a:t>cellule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1305813"/>
            <a:ext cx="5890895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e. </a:t>
            </a:r>
            <a:r>
              <a:rPr sz="2800" b="1" spc="-15" dirty="0">
                <a:latin typeface="Calibri"/>
                <a:cs typeface="Calibri"/>
              </a:rPr>
              <a:t>Organisation </a:t>
            </a:r>
            <a:r>
              <a:rPr sz="2800" b="1" spc="-5" dirty="0">
                <a:latin typeface="Calibri"/>
                <a:cs typeface="Calibri"/>
              </a:rPr>
              <a:t>de L'AND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mitochondrial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62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31673"/>
            <a:ext cx="7369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0585" algn="l"/>
              </a:tabLst>
            </a:pPr>
            <a:r>
              <a:rPr sz="3600" spc="-5" dirty="0"/>
              <a:t>V.	</a:t>
            </a:r>
            <a:r>
              <a:rPr sz="3600" spc="-15" dirty="0"/>
              <a:t>Organisation </a:t>
            </a:r>
            <a:r>
              <a:rPr sz="3600" spc="-5" dirty="0"/>
              <a:t>des </a:t>
            </a:r>
            <a:r>
              <a:rPr sz="3600" dirty="0"/>
              <a:t>AN </a:t>
            </a:r>
            <a:r>
              <a:rPr sz="3600" spc="-5" dirty="0"/>
              <a:t>dans </a:t>
            </a:r>
            <a:r>
              <a:rPr sz="3600" dirty="0"/>
              <a:t>la</a:t>
            </a:r>
            <a:r>
              <a:rPr sz="3600" spc="-75" dirty="0"/>
              <a:t> </a:t>
            </a:r>
            <a:r>
              <a:rPr sz="3600" dirty="0"/>
              <a:t>cellule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1752600" y="1752600"/>
            <a:ext cx="5638800" cy="41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spc="-5" dirty="0"/>
              <a:t>V.	</a:t>
            </a:r>
            <a:r>
              <a:rPr sz="3600" spc="-15" dirty="0"/>
              <a:t>Organisation </a:t>
            </a:r>
            <a:r>
              <a:rPr sz="3600" spc="-5" dirty="0"/>
              <a:t>des </a:t>
            </a:r>
            <a:r>
              <a:rPr sz="3600" dirty="0"/>
              <a:t>AN </a:t>
            </a:r>
            <a:r>
              <a:rPr sz="3600" spc="-5" dirty="0"/>
              <a:t>dans </a:t>
            </a:r>
            <a:r>
              <a:rPr sz="3600" dirty="0"/>
              <a:t>la</a:t>
            </a:r>
            <a:r>
              <a:rPr sz="3600" spc="-60" dirty="0"/>
              <a:t> </a:t>
            </a:r>
            <a:r>
              <a:rPr sz="3600" dirty="0"/>
              <a:t>cellule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8340" y="1542034"/>
            <a:ext cx="3503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Structure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L'AND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mitochondrial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86120" y="2400219"/>
            <a:ext cx="2840430" cy="2839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7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30174"/>
            <a:ext cx="7369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0585" algn="l"/>
              </a:tabLst>
            </a:pPr>
            <a:r>
              <a:rPr sz="3600" spc="-5" dirty="0"/>
              <a:t>V.	</a:t>
            </a:r>
            <a:r>
              <a:rPr sz="3600" spc="-15" dirty="0"/>
              <a:t>Organisation </a:t>
            </a:r>
            <a:r>
              <a:rPr sz="3600" spc="-5" dirty="0"/>
              <a:t>des </a:t>
            </a:r>
            <a:r>
              <a:rPr sz="3600" dirty="0"/>
              <a:t>AN </a:t>
            </a:r>
            <a:r>
              <a:rPr sz="3600" spc="-5" dirty="0"/>
              <a:t>dans </a:t>
            </a:r>
            <a:r>
              <a:rPr sz="3600" dirty="0"/>
              <a:t>la</a:t>
            </a:r>
            <a:r>
              <a:rPr sz="3600" spc="-75" dirty="0"/>
              <a:t> </a:t>
            </a:r>
            <a:r>
              <a:rPr sz="3600" dirty="0"/>
              <a:t>cellule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927567" y="1664304"/>
            <a:ext cx="6871045" cy="4082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7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30174"/>
            <a:ext cx="7369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0585" algn="l"/>
              </a:tabLst>
            </a:pPr>
            <a:r>
              <a:rPr sz="3600" spc="-5" dirty="0"/>
              <a:t>V.	</a:t>
            </a:r>
            <a:r>
              <a:rPr sz="3600" spc="-15" dirty="0"/>
              <a:t>Organisation </a:t>
            </a:r>
            <a:r>
              <a:rPr sz="3600" spc="-5" dirty="0"/>
              <a:t>des </a:t>
            </a:r>
            <a:r>
              <a:rPr sz="3600" dirty="0"/>
              <a:t>AN </a:t>
            </a:r>
            <a:r>
              <a:rPr sz="3600" spc="-5" dirty="0"/>
              <a:t>dans </a:t>
            </a:r>
            <a:r>
              <a:rPr sz="3600" dirty="0"/>
              <a:t>la</a:t>
            </a:r>
            <a:r>
              <a:rPr sz="3600" spc="-75" dirty="0"/>
              <a:t> </a:t>
            </a:r>
            <a:r>
              <a:rPr sz="3600" dirty="0"/>
              <a:t>cellule</a:t>
            </a:r>
            <a:endParaRPr sz="36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981200"/>
            <a:ext cx="7066914" cy="4571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2138"/>
            <a:ext cx="8074025" cy="12433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2900" algn="just">
              <a:lnSpc>
                <a:spcPct val="99700"/>
              </a:lnSpc>
              <a:spcBef>
                <a:spcPts val="110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Les </a:t>
            </a:r>
            <a:r>
              <a:rPr sz="2600" dirty="0">
                <a:latin typeface="Calibri"/>
                <a:cs typeface="Calibri"/>
              </a:rPr>
              <a:t>acides </a:t>
            </a:r>
            <a:r>
              <a:rPr sz="2600" spc="-10" dirty="0">
                <a:latin typeface="Calibri"/>
                <a:cs typeface="Calibri"/>
              </a:rPr>
              <a:t>nucléiques sont des polymères linéaires,  </a:t>
            </a:r>
            <a:r>
              <a:rPr sz="2600" spc="-15" dirty="0">
                <a:latin typeface="Calibri"/>
                <a:cs typeface="Calibri"/>
              </a:rPr>
              <a:t>formés</a:t>
            </a:r>
            <a:r>
              <a:rPr sz="2600" spc="5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d’unités </a:t>
            </a:r>
            <a:r>
              <a:rPr sz="2600" spc="-5" dirty="0">
                <a:latin typeface="Calibri"/>
                <a:cs typeface="Calibri"/>
              </a:rPr>
              <a:t>monomériques appelées nucléotides  </a:t>
            </a:r>
            <a:r>
              <a:rPr sz="2800" spc="-15" dirty="0">
                <a:latin typeface="Calibri"/>
                <a:cs typeface="Calibri"/>
              </a:rPr>
              <a:t>reliés </a:t>
            </a:r>
            <a:r>
              <a:rPr sz="2800" spc="-10" dirty="0">
                <a:latin typeface="Calibri"/>
                <a:cs typeface="Calibri"/>
              </a:rPr>
              <a:t>par des </a:t>
            </a:r>
            <a:r>
              <a:rPr sz="2800" spc="-5" dirty="0">
                <a:latin typeface="Calibri"/>
                <a:cs typeface="Calibri"/>
              </a:rPr>
              <a:t>liaisons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phosphodiesters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II. </a:t>
            </a:r>
            <a:r>
              <a:rPr sz="3600" spc="-10" dirty="0"/>
              <a:t>Structure </a:t>
            </a:r>
            <a:r>
              <a:rPr sz="3600" spc="-5" dirty="0"/>
              <a:t>des </a:t>
            </a:r>
            <a:r>
              <a:rPr sz="3600" dirty="0"/>
              <a:t>acides</a:t>
            </a:r>
            <a:r>
              <a:rPr sz="3600" spc="-60" dirty="0"/>
              <a:t> </a:t>
            </a:r>
            <a:r>
              <a:rPr sz="3600" spc="-5" dirty="0"/>
              <a:t>nucléiques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1371600" y="2895587"/>
            <a:ext cx="6400800" cy="3674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0015" y="2562493"/>
            <a:ext cx="6665469" cy="3769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3139" y="1610613"/>
            <a:ext cx="7209155" cy="92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2.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ARN</a:t>
            </a:r>
            <a:endParaRPr sz="2800">
              <a:latin typeface="Calibri"/>
              <a:cs typeface="Calibri"/>
            </a:endParaRPr>
          </a:p>
          <a:p>
            <a:pPr marL="622300">
              <a:lnSpc>
                <a:spcPct val="100000"/>
              </a:lnSpc>
              <a:spcBef>
                <a:spcPts val="1595"/>
              </a:spcBef>
            </a:pPr>
            <a:r>
              <a:rPr sz="1800" spc="-5" dirty="0">
                <a:latin typeface="Calibri"/>
                <a:cs typeface="Calibri"/>
              </a:rPr>
              <a:t>Les molécules d'ARN adoptent des </a:t>
            </a:r>
            <a:r>
              <a:rPr sz="1800" spc="-10" dirty="0">
                <a:latin typeface="Calibri"/>
                <a:cs typeface="Calibri"/>
              </a:rPr>
              <a:t>structures secondaires 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tertiaires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4175" y="2767711"/>
            <a:ext cx="21418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Structure </a:t>
            </a:r>
            <a:r>
              <a:rPr sz="1100" dirty="0">
                <a:latin typeface="Calibri"/>
                <a:cs typeface="Calibri"/>
              </a:rPr>
              <a:t>en </a:t>
            </a:r>
            <a:r>
              <a:rPr sz="1100" spc="-5" dirty="0">
                <a:latin typeface="Calibri"/>
                <a:cs typeface="Calibri"/>
              </a:rPr>
              <a:t>pseudo </a:t>
            </a:r>
            <a:r>
              <a:rPr sz="1100" dirty="0">
                <a:latin typeface="Calibri"/>
                <a:cs typeface="Calibri"/>
              </a:rPr>
              <a:t>hélice ou en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tige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  <a:tabLst>
                <a:tab pos="949325" algn="l"/>
              </a:tabLst>
            </a:pPr>
            <a:r>
              <a:rPr sz="3600" spc="-5" dirty="0"/>
              <a:t>V.	</a:t>
            </a:r>
            <a:r>
              <a:rPr sz="3600" spc="-15" dirty="0"/>
              <a:t>Organisation </a:t>
            </a:r>
            <a:r>
              <a:rPr sz="3600" spc="-5" dirty="0"/>
              <a:t>des </a:t>
            </a:r>
            <a:r>
              <a:rPr sz="3600" dirty="0"/>
              <a:t>AN </a:t>
            </a:r>
            <a:r>
              <a:rPr sz="3600" spc="-5" dirty="0"/>
              <a:t>dans </a:t>
            </a:r>
            <a:r>
              <a:rPr sz="3600" dirty="0"/>
              <a:t>la</a:t>
            </a:r>
            <a:r>
              <a:rPr sz="3600" spc="-60" dirty="0"/>
              <a:t> </a:t>
            </a:r>
            <a:r>
              <a:rPr sz="3600" dirty="0"/>
              <a:t>cellule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5758"/>
            <a:ext cx="8075295" cy="3540713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445134" indent="-433070" algn="just">
              <a:lnSpc>
                <a:spcPct val="100000"/>
              </a:lnSpc>
              <a:spcBef>
                <a:spcPts val="830"/>
              </a:spcBef>
              <a:buSzPct val="114285"/>
              <a:buFont typeface="Wingdings"/>
              <a:buChar char=""/>
              <a:tabLst>
                <a:tab pos="44577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Introduction</a:t>
            </a:r>
            <a:endParaRPr sz="2800">
              <a:latin typeface="Calibri"/>
              <a:cs typeface="Calibri"/>
            </a:endParaRPr>
          </a:p>
          <a:p>
            <a:pPr marL="355600" marR="8890" indent="-342900" algn="just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Le </a:t>
            </a:r>
            <a:r>
              <a:rPr sz="3200" spc="-5" dirty="0">
                <a:latin typeface="Calibri"/>
                <a:cs typeface="Calibri"/>
              </a:rPr>
              <a:t>génome </a:t>
            </a:r>
            <a:r>
              <a:rPr sz="3200" dirty="0">
                <a:latin typeface="Calibri"/>
                <a:cs typeface="Calibri"/>
              </a:rPr>
              <a:t>humain </a:t>
            </a:r>
            <a:r>
              <a:rPr sz="3200" spc="-15" dirty="0">
                <a:latin typeface="Calibri"/>
                <a:cs typeface="Calibri"/>
              </a:rPr>
              <a:t>est</a:t>
            </a:r>
            <a:r>
              <a:rPr sz="3200" spc="6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constitué </a:t>
            </a:r>
            <a:r>
              <a:rPr sz="3200" dirty="0">
                <a:latin typeface="Calibri"/>
                <a:cs typeface="Calibri"/>
              </a:rPr>
              <a:t>de </a:t>
            </a:r>
            <a:r>
              <a:rPr sz="3200" spc="-5" dirty="0">
                <a:latin typeface="Calibri"/>
                <a:cs typeface="Calibri"/>
              </a:rPr>
              <a:t>deux  génomes:</a:t>
            </a:r>
            <a:endParaRPr sz="3200">
              <a:latin typeface="Calibri"/>
              <a:cs typeface="Calibri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837565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0" dirty="0">
                <a:latin typeface="Calibri"/>
                <a:cs typeface="Calibri"/>
              </a:rPr>
              <a:t>génome nucléaire situé </a:t>
            </a:r>
            <a:r>
              <a:rPr sz="2800" spc="-5" dirty="0">
                <a:latin typeface="Calibri"/>
                <a:cs typeface="Calibri"/>
              </a:rPr>
              <a:t>dans </a:t>
            </a:r>
            <a:r>
              <a:rPr sz="2800" spc="-10" dirty="0">
                <a:latin typeface="Calibri"/>
                <a:cs typeface="Calibri"/>
              </a:rPr>
              <a:t>le </a:t>
            </a:r>
            <a:r>
              <a:rPr sz="2800" spc="-20" dirty="0">
                <a:latin typeface="Calibri"/>
                <a:cs typeface="Calibri"/>
              </a:rPr>
              <a:t>noyau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500" dirty="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la  </a:t>
            </a:r>
            <a:r>
              <a:rPr sz="2800" spc="-10" smtClean="0">
                <a:latin typeface="Calibri"/>
                <a:cs typeface="Calibri"/>
              </a:rPr>
              <a:t>cellule</a:t>
            </a:r>
            <a:endParaRPr sz="2800">
              <a:latin typeface="Calibri"/>
              <a:cs typeface="Calibri"/>
            </a:endParaRPr>
          </a:p>
          <a:p>
            <a:pPr marL="756285" marR="6350" lvl="1" indent="-287020" algn="just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837565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0" dirty="0">
                <a:latin typeface="Calibri"/>
                <a:cs typeface="Calibri"/>
              </a:rPr>
              <a:t>génome mitochondrial localisé </a:t>
            </a:r>
            <a:r>
              <a:rPr sz="2800" spc="-5" dirty="0">
                <a:latin typeface="Calibri"/>
                <a:cs typeface="Calibri"/>
              </a:rPr>
              <a:t>dans les  </a:t>
            </a:r>
            <a:r>
              <a:rPr sz="2800" spc="-10" dirty="0">
                <a:latin typeface="Calibri"/>
                <a:cs typeface="Calibri"/>
              </a:rPr>
              <a:t>mitochondries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000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75"/>
              </a:spcBef>
            </a:pPr>
            <a:r>
              <a:rPr spc="-15" dirty="0"/>
              <a:t>Organisation </a:t>
            </a:r>
            <a:r>
              <a:rPr dirty="0"/>
              <a:t>du Génome</a:t>
            </a:r>
            <a:r>
              <a:rPr spc="-45" dirty="0"/>
              <a:t> </a:t>
            </a:r>
            <a:r>
              <a:rPr spc="-5" dirty="0"/>
              <a:t>humain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543557"/>
            <a:ext cx="8759825" cy="4203587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55600" marR="489584" indent="-342900">
              <a:lnSpc>
                <a:spcPts val="4110"/>
              </a:lnSpc>
              <a:spcBef>
                <a:spcPts val="615"/>
              </a:spcBef>
              <a:buSzPct val="97368"/>
              <a:buFont typeface="Wingdings"/>
              <a:buChar char=""/>
              <a:tabLst>
                <a:tab pos="397510" algn="l"/>
              </a:tabLst>
            </a:pPr>
            <a:r>
              <a:rPr sz="3800" b="1" spc="-5" dirty="0">
                <a:solidFill>
                  <a:srgbClr val="FF0000"/>
                </a:solidFill>
                <a:latin typeface="Calibri"/>
                <a:cs typeface="Calibri"/>
              </a:rPr>
              <a:t>Description </a:t>
            </a:r>
            <a:r>
              <a:rPr sz="3800" b="1" spc="-15" dirty="0">
                <a:solidFill>
                  <a:srgbClr val="FF0000"/>
                </a:solidFill>
                <a:latin typeface="Calibri"/>
                <a:cs typeface="Calibri"/>
              </a:rPr>
              <a:t>et </a:t>
            </a:r>
            <a:r>
              <a:rPr sz="3800" b="1" spc="-5" dirty="0">
                <a:solidFill>
                  <a:srgbClr val="FF0000"/>
                </a:solidFill>
                <a:latin typeface="Calibri"/>
                <a:cs typeface="Calibri"/>
              </a:rPr>
              <a:t>composition </a:t>
            </a:r>
            <a:r>
              <a:rPr sz="3800" b="1" spc="-15" dirty="0">
                <a:solidFill>
                  <a:srgbClr val="FF0000"/>
                </a:solidFill>
                <a:latin typeface="Calibri"/>
                <a:cs typeface="Calibri"/>
              </a:rPr>
              <a:t>générale</a:t>
            </a:r>
            <a:r>
              <a:rPr sz="38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800" b="1" dirty="0">
                <a:solidFill>
                  <a:srgbClr val="FF0000"/>
                </a:solidFill>
                <a:latin typeface="Calibri"/>
                <a:cs typeface="Calibri"/>
              </a:rPr>
              <a:t>du  </a:t>
            </a:r>
            <a:r>
              <a:rPr sz="3800" b="1" spc="-10" dirty="0">
                <a:solidFill>
                  <a:srgbClr val="FF0000"/>
                </a:solidFill>
                <a:latin typeface="Calibri"/>
                <a:cs typeface="Calibri"/>
              </a:rPr>
              <a:t>génome</a:t>
            </a:r>
            <a:r>
              <a:rPr sz="3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800" b="1" dirty="0">
                <a:solidFill>
                  <a:srgbClr val="FF0000"/>
                </a:solidFill>
                <a:latin typeface="Calibri"/>
                <a:cs typeface="Calibri"/>
              </a:rPr>
              <a:t>humain</a:t>
            </a:r>
            <a:endParaRPr sz="3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6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3000"/>
              </a:lnSpc>
              <a:buSzPct val="126666"/>
              <a:buFont typeface="Calibri"/>
              <a:buChar char="•"/>
              <a:tabLst>
                <a:tab pos="523240" algn="l"/>
              </a:tabLst>
            </a:pPr>
            <a:r>
              <a:rPr dirty="0"/>
              <a:t>	</a:t>
            </a:r>
            <a:r>
              <a:rPr sz="3000" spc="-5" dirty="0">
                <a:latin typeface="Calibri"/>
                <a:cs typeface="Calibri"/>
              </a:rPr>
              <a:t>Dans le </a:t>
            </a:r>
            <a:r>
              <a:rPr sz="3000" spc="-15" dirty="0">
                <a:latin typeface="Calibri"/>
                <a:cs typeface="Calibri"/>
              </a:rPr>
              <a:t>noyau,</a:t>
            </a:r>
            <a:r>
              <a:rPr sz="3000" spc="6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le </a:t>
            </a:r>
            <a:r>
              <a:rPr sz="3000" spc="-10" dirty="0">
                <a:latin typeface="Calibri"/>
                <a:cs typeface="Calibri"/>
              </a:rPr>
              <a:t>génome </a:t>
            </a:r>
            <a:r>
              <a:rPr sz="3000" spc="-5" dirty="0">
                <a:latin typeface="Calibri"/>
                <a:cs typeface="Calibri"/>
              </a:rPr>
              <a:t>humain </a:t>
            </a:r>
            <a:r>
              <a:rPr sz="3000" spc="-15" dirty="0">
                <a:latin typeface="Calibri"/>
                <a:cs typeface="Calibri"/>
              </a:rPr>
              <a:t>est </a:t>
            </a:r>
            <a:r>
              <a:rPr sz="3000" spc="-10" dirty="0">
                <a:latin typeface="Calibri"/>
                <a:cs typeface="Calibri"/>
              </a:rPr>
              <a:t>constitué  </a:t>
            </a:r>
            <a:r>
              <a:rPr sz="3000" spc="-20" dirty="0">
                <a:latin typeface="Calibri"/>
                <a:cs typeface="Calibri"/>
              </a:rPr>
              <a:t>d'environ </a:t>
            </a:r>
            <a:r>
              <a:rPr sz="3000" spc="-5" dirty="0">
                <a:latin typeface="Calibri"/>
                <a:cs typeface="Calibri"/>
              </a:rPr>
              <a:t>3,2 </a:t>
            </a:r>
            <a:r>
              <a:rPr sz="3000" spc="-10" dirty="0">
                <a:latin typeface="Calibri"/>
                <a:cs typeface="Calibri"/>
              </a:rPr>
              <a:t>milliards </a:t>
            </a:r>
            <a:r>
              <a:rPr sz="3000" spc="-5" dirty="0">
                <a:latin typeface="Calibri"/>
                <a:cs typeface="Calibri"/>
              </a:rPr>
              <a:t>de </a:t>
            </a:r>
            <a:r>
              <a:rPr sz="3000" spc="-15" dirty="0">
                <a:latin typeface="Calibri"/>
                <a:cs typeface="Calibri"/>
              </a:rPr>
              <a:t>paires </a:t>
            </a:r>
            <a:r>
              <a:rPr sz="3000" spc="-5" dirty="0">
                <a:latin typeface="Calibri"/>
                <a:cs typeface="Calibri"/>
              </a:rPr>
              <a:t>de nucléotides </a:t>
            </a:r>
            <a:r>
              <a:rPr sz="3000" dirty="0">
                <a:latin typeface="Calibri"/>
                <a:cs typeface="Calibri"/>
              </a:rPr>
              <a:t>(on </a:t>
            </a:r>
            <a:r>
              <a:rPr sz="3000" spc="-10" dirty="0">
                <a:latin typeface="Calibri"/>
                <a:cs typeface="Calibri"/>
              </a:rPr>
              <a:t>dit  </a:t>
            </a:r>
            <a:r>
              <a:rPr sz="3000" dirty="0">
                <a:latin typeface="Calibri"/>
                <a:cs typeface="Calibri"/>
              </a:rPr>
              <a:t>aussi </a:t>
            </a:r>
            <a:r>
              <a:rPr sz="3000" spc="-15" dirty="0">
                <a:latin typeface="Calibri"/>
                <a:cs typeface="Calibri"/>
              </a:rPr>
              <a:t>paires </a:t>
            </a:r>
            <a:r>
              <a:rPr sz="3000" spc="-5" dirty="0">
                <a:latin typeface="Calibri"/>
                <a:cs typeface="Calibri"/>
              </a:rPr>
              <a:t>de bases,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pb).</a:t>
            </a:r>
            <a:endParaRPr sz="3000">
              <a:latin typeface="Calibri"/>
              <a:cs typeface="Calibri"/>
            </a:endParaRPr>
          </a:p>
          <a:p>
            <a:pPr marL="355600" marR="5080" lvl="1" indent="-256540" algn="just">
              <a:lnSpc>
                <a:spcPts val="3240"/>
              </a:lnSpc>
              <a:spcBef>
                <a:spcPts val="770"/>
              </a:spcBef>
              <a:buFont typeface="Calibri"/>
              <a:buChar char="•"/>
              <a:tabLst>
                <a:tab pos="575310" algn="l"/>
              </a:tabLst>
            </a:pPr>
            <a:r>
              <a:rPr/>
              <a:t>	</a:t>
            </a:r>
            <a:r>
              <a:rPr sz="3000" spc="-5" smtClean="0">
                <a:latin typeface="Calibri"/>
                <a:cs typeface="Calibri"/>
              </a:rPr>
              <a:t>La </a:t>
            </a:r>
            <a:r>
              <a:rPr sz="3000" spc="-15" dirty="0">
                <a:latin typeface="Calibri"/>
                <a:cs typeface="Calibri"/>
              </a:rPr>
              <a:t>totalité </a:t>
            </a:r>
            <a:r>
              <a:rPr sz="3000" spc="-5" dirty="0">
                <a:latin typeface="Calibri"/>
                <a:cs typeface="Calibri"/>
              </a:rPr>
              <a:t>du </a:t>
            </a:r>
            <a:r>
              <a:rPr sz="3000" spc="-10" dirty="0">
                <a:latin typeface="Calibri"/>
                <a:cs typeface="Calibri"/>
              </a:rPr>
              <a:t>génome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20" dirty="0">
                <a:latin typeface="Calibri"/>
                <a:cs typeface="Calibri"/>
              </a:rPr>
              <a:t>été  </a:t>
            </a:r>
            <a:r>
              <a:rPr sz="3000" spc="-10" dirty="0">
                <a:latin typeface="Calibri"/>
                <a:cs typeface="Calibri"/>
              </a:rPr>
              <a:t>identifiée </a:t>
            </a:r>
            <a:r>
              <a:rPr sz="3000" spc="-5" dirty="0">
                <a:latin typeface="Calibri"/>
                <a:cs typeface="Calibri"/>
              </a:rPr>
              <a:t>en </a:t>
            </a:r>
            <a:r>
              <a:rPr sz="3000" dirty="0">
                <a:latin typeface="Calibri"/>
                <a:cs typeface="Calibri"/>
              </a:rPr>
              <a:t>2003 </a:t>
            </a:r>
            <a:r>
              <a:rPr sz="3000" spc="-5" dirty="0">
                <a:latin typeface="Calibri"/>
                <a:cs typeface="Calibri"/>
              </a:rPr>
              <a:t>(annonce du </a:t>
            </a:r>
            <a:r>
              <a:rPr sz="3000" dirty="0">
                <a:latin typeface="Calibri"/>
                <a:cs typeface="Calibri"/>
              </a:rPr>
              <a:t>14 </a:t>
            </a:r>
            <a:r>
              <a:rPr sz="3000" spc="-15" dirty="0">
                <a:latin typeface="Calibri"/>
                <a:cs typeface="Calibri"/>
              </a:rPr>
              <a:t>avril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2003).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000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75"/>
              </a:spcBef>
            </a:pPr>
            <a:r>
              <a:rPr spc="-15" dirty="0"/>
              <a:t>Organisation </a:t>
            </a:r>
            <a:r>
              <a:rPr dirty="0"/>
              <a:t>du Génome</a:t>
            </a:r>
            <a:r>
              <a:rPr spc="-45" dirty="0"/>
              <a:t> </a:t>
            </a:r>
            <a:r>
              <a:rPr spc="-5" dirty="0"/>
              <a:t>humain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3746"/>
            <a:ext cx="8072120" cy="27370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3100" spc="-15" dirty="0">
                <a:solidFill>
                  <a:srgbClr val="FF0000"/>
                </a:solidFill>
                <a:latin typeface="Calibri"/>
                <a:cs typeface="Calibri"/>
              </a:rPr>
              <a:t>Organisation </a:t>
            </a:r>
            <a:r>
              <a:rPr sz="3100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3100" spc="-15" dirty="0">
                <a:solidFill>
                  <a:srgbClr val="FF0000"/>
                </a:solidFill>
                <a:latin typeface="Calibri"/>
                <a:cs typeface="Calibri"/>
              </a:rPr>
              <a:t>l'information</a:t>
            </a:r>
            <a:r>
              <a:rPr sz="31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génétique</a:t>
            </a:r>
            <a:endParaRPr sz="31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85"/>
              </a:spcBef>
              <a:buFont typeface="Wingdings"/>
              <a:buChar char=""/>
              <a:tabLst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Chez </a:t>
            </a:r>
            <a:r>
              <a:rPr sz="2800" b="1" spc="-5" dirty="0">
                <a:latin typeface="Calibri"/>
                <a:cs typeface="Calibri"/>
              </a:rPr>
              <a:t>les </a:t>
            </a:r>
            <a:r>
              <a:rPr sz="2800" b="1" spc="-15" dirty="0">
                <a:latin typeface="Calibri"/>
                <a:cs typeface="Calibri"/>
              </a:rPr>
              <a:t>procaryotes </a:t>
            </a:r>
            <a:r>
              <a:rPr sz="2800" spc="-5" dirty="0">
                <a:latin typeface="Calibri"/>
                <a:cs typeface="Calibri"/>
              </a:rPr>
              <a:t>: </a:t>
            </a:r>
            <a:r>
              <a:rPr sz="2800" spc="-15" dirty="0">
                <a:latin typeface="Calibri"/>
                <a:cs typeface="Calibri"/>
              </a:rPr>
              <a:t>tout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l'ADN </a:t>
            </a:r>
            <a:r>
              <a:rPr sz="2800" spc="-10" dirty="0">
                <a:latin typeface="Calibri"/>
                <a:cs typeface="Calibri"/>
              </a:rPr>
              <a:t>est </a:t>
            </a:r>
            <a:r>
              <a:rPr sz="2800" spc="-15" dirty="0">
                <a:latin typeface="Calibri"/>
                <a:cs typeface="Calibri"/>
              </a:rPr>
              <a:t>codant  </a:t>
            </a:r>
            <a:r>
              <a:rPr sz="2800" spc="-20" dirty="0">
                <a:latin typeface="Calibri"/>
                <a:cs typeface="Calibri"/>
              </a:rPr>
              <a:t>et  </a:t>
            </a:r>
            <a:r>
              <a:rPr sz="2800" spc="-15" dirty="0">
                <a:latin typeface="Calibri"/>
                <a:cs typeface="Calibri"/>
              </a:rPr>
              <a:t>correspond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à </a:t>
            </a:r>
            <a:r>
              <a:rPr sz="2800" spc="-10" dirty="0">
                <a:latin typeface="Calibri"/>
                <a:cs typeface="Calibri"/>
              </a:rPr>
              <a:t>des gènes. </a:t>
            </a:r>
            <a:r>
              <a:rPr sz="2800" spc="-114" dirty="0">
                <a:latin typeface="Calibri"/>
                <a:cs typeface="Calibri"/>
              </a:rPr>
              <a:t>L’ADN </a:t>
            </a:r>
            <a:r>
              <a:rPr sz="2800" spc="-15" dirty="0">
                <a:latin typeface="Calibri"/>
                <a:cs typeface="Calibri"/>
              </a:rPr>
              <a:t>est  </a:t>
            </a:r>
            <a:r>
              <a:rPr sz="2800" spc="-20" dirty="0">
                <a:latin typeface="Calibri"/>
                <a:cs typeface="Calibri"/>
              </a:rPr>
              <a:t>fait </a:t>
            </a:r>
            <a:r>
              <a:rPr sz="2800" spc="-15" dirty="0">
                <a:latin typeface="Calibri"/>
                <a:cs typeface="Calibri"/>
              </a:rPr>
              <a:t>d’une   </a:t>
            </a:r>
            <a:r>
              <a:rPr sz="2800" spc="-10" dirty="0">
                <a:latin typeface="Calibri"/>
                <a:cs typeface="Calibri"/>
              </a:rPr>
              <a:t>succession </a:t>
            </a:r>
            <a:r>
              <a:rPr sz="2800" spc="-15" dirty="0">
                <a:latin typeface="Calibri"/>
                <a:cs typeface="Calibri"/>
              </a:rPr>
              <a:t>ininterrompue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gènes.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75"/>
              </a:spcBef>
              <a:buFont typeface="Wingdings"/>
              <a:buChar char=""/>
              <a:tabLst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Chez </a:t>
            </a:r>
            <a:r>
              <a:rPr sz="2800" b="1" spc="-5" dirty="0">
                <a:latin typeface="Calibri"/>
                <a:cs typeface="Calibri"/>
              </a:rPr>
              <a:t>les </a:t>
            </a:r>
            <a:r>
              <a:rPr sz="2800" b="1" spc="-10" dirty="0">
                <a:latin typeface="Calibri"/>
                <a:cs typeface="Calibri"/>
              </a:rPr>
              <a:t>eucaryotes </a:t>
            </a:r>
            <a:r>
              <a:rPr sz="2800" spc="-5" dirty="0">
                <a:latin typeface="Calibri"/>
                <a:cs typeface="Calibri"/>
              </a:rPr>
              <a:t>: Une </a:t>
            </a:r>
            <a:r>
              <a:rPr sz="2800" spc="-15" dirty="0">
                <a:latin typeface="Calibri"/>
                <a:cs typeface="Calibri"/>
              </a:rPr>
              <a:t>grande </a:t>
            </a:r>
            <a:r>
              <a:rPr sz="2800" spc="-5" dirty="0">
                <a:latin typeface="Calibri"/>
                <a:cs typeface="Calibri"/>
              </a:rPr>
              <a:t>partie de</a:t>
            </a:r>
            <a:r>
              <a:rPr sz="2800" spc="5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l'ADN  </a:t>
            </a:r>
            <a:r>
              <a:rPr sz="2800" spc="-15" dirty="0">
                <a:latin typeface="Calibri"/>
                <a:cs typeface="Calibri"/>
              </a:rPr>
              <a:t>n'est </a:t>
            </a:r>
            <a:r>
              <a:rPr sz="2800" spc="-5" dirty="0">
                <a:latin typeface="Calibri"/>
                <a:cs typeface="Calibri"/>
              </a:rPr>
              <a:t>pas </a:t>
            </a:r>
            <a:r>
              <a:rPr sz="2800" spc="-15" dirty="0">
                <a:latin typeface="Calibri"/>
                <a:cs typeface="Calibri"/>
              </a:rPr>
              <a:t>codante,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des segments </a:t>
            </a:r>
            <a:r>
              <a:rPr sz="2800" spc="-15" dirty="0">
                <a:latin typeface="Calibri"/>
                <a:cs typeface="Calibri"/>
              </a:rPr>
              <a:t>entiers </a:t>
            </a:r>
            <a:r>
              <a:rPr sz="2800" spc="-10" dirty="0">
                <a:latin typeface="Calibri"/>
                <a:cs typeface="Calibri"/>
              </a:rPr>
              <a:t>sont  </a:t>
            </a:r>
            <a:r>
              <a:rPr sz="2800" spc="-15">
                <a:latin typeface="Calibri"/>
                <a:cs typeface="Calibri"/>
              </a:rPr>
              <a:t>complètement</a:t>
            </a:r>
            <a:r>
              <a:rPr sz="2800" spc="600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déserts</a:t>
            </a:r>
            <a:r>
              <a:rPr lang="fr-FR" sz="2800" spc="-5" dirty="0" smtClean="0">
                <a:latin typeface="Calibri"/>
                <a:cs typeface="Calibri"/>
              </a:rPr>
              <a:t> de gènes</a:t>
            </a:r>
            <a:r>
              <a:rPr sz="2800" spc="-1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000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75"/>
              </a:spcBef>
            </a:pPr>
            <a:r>
              <a:rPr spc="-15" dirty="0"/>
              <a:t>Organisation </a:t>
            </a:r>
            <a:r>
              <a:rPr dirty="0"/>
              <a:t>du Génome</a:t>
            </a:r>
            <a:r>
              <a:rPr spc="-45" dirty="0"/>
              <a:t> </a:t>
            </a:r>
            <a:r>
              <a:rPr spc="-5" dirty="0"/>
              <a:t>humain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7647"/>
            <a:ext cx="7848600" cy="426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56235" algn="just">
              <a:lnSpc>
                <a:spcPct val="1201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De </a:t>
            </a:r>
            <a:r>
              <a:rPr sz="3000" spc="-10" dirty="0">
                <a:latin typeface="Calibri"/>
                <a:cs typeface="Calibri"/>
              </a:rPr>
              <a:t>manière </a:t>
            </a:r>
            <a:r>
              <a:rPr sz="3000" spc="-5" dirty="0">
                <a:latin typeface="Calibri"/>
                <a:cs typeface="Calibri"/>
              </a:rPr>
              <a:t>simplifiée, sur le </a:t>
            </a:r>
            <a:r>
              <a:rPr sz="3000" spc="-10" dirty="0">
                <a:latin typeface="Calibri"/>
                <a:cs typeface="Calibri"/>
              </a:rPr>
              <a:t>génome, </a:t>
            </a:r>
            <a:r>
              <a:rPr sz="3000" dirty="0">
                <a:latin typeface="Calibri"/>
                <a:cs typeface="Calibri"/>
              </a:rPr>
              <a:t>on </a:t>
            </a:r>
            <a:r>
              <a:rPr sz="3000" spc="-10" dirty="0">
                <a:latin typeface="Calibri"/>
                <a:cs typeface="Calibri"/>
              </a:rPr>
              <a:t>peut  distinguer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65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la </a:t>
            </a:r>
            <a:r>
              <a:rPr sz="2600" spc="-5" dirty="0">
                <a:latin typeface="Calibri"/>
                <a:cs typeface="Calibri"/>
              </a:rPr>
              <a:t>partie </a:t>
            </a:r>
            <a:r>
              <a:rPr sz="2600" spc="-15" dirty="0">
                <a:latin typeface="Calibri"/>
                <a:cs typeface="Calibri"/>
              </a:rPr>
              <a:t>codante </a:t>
            </a:r>
            <a:r>
              <a:rPr sz="2600" spc="-5" dirty="0">
                <a:latin typeface="Calibri"/>
                <a:cs typeface="Calibri"/>
              </a:rPr>
              <a:t>de </a:t>
            </a:r>
            <a:r>
              <a:rPr sz="2600" dirty="0">
                <a:latin typeface="Calibri"/>
                <a:cs typeface="Calibri"/>
              </a:rPr>
              <a:t>l'ADN </a:t>
            </a:r>
            <a:r>
              <a:rPr sz="2600" spc="-10" dirty="0">
                <a:latin typeface="Calibri"/>
                <a:cs typeface="Calibri"/>
              </a:rPr>
              <a:t>constituée </a:t>
            </a:r>
            <a:r>
              <a:rPr sz="2600" spc="-5" dirty="0">
                <a:latin typeface="Calibri"/>
                <a:cs typeface="Calibri"/>
              </a:rPr>
              <a:t>des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gènes</a:t>
            </a:r>
            <a:endParaRPr sz="260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puis </a:t>
            </a:r>
            <a:r>
              <a:rPr sz="2600" dirty="0">
                <a:latin typeface="Calibri"/>
                <a:cs typeface="Calibri"/>
              </a:rPr>
              <a:t>les </a:t>
            </a:r>
            <a:r>
              <a:rPr sz="2600" spc="-5" dirty="0">
                <a:latin typeface="Calibri"/>
                <a:cs typeface="Calibri"/>
              </a:rPr>
              <a:t>pseudogènes </a:t>
            </a:r>
            <a:r>
              <a:rPr sz="2600" spc="-10" dirty="0">
                <a:latin typeface="Calibri"/>
                <a:cs typeface="Calibri"/>
              </a:rPr>
              <a:t>et </a:t>
            </a:r>
            <a:r>
              <a:rPr sz="2600" dirty="0">
                <a:latin typeface="Calibri"/>
                <a:cs typeface="Calibri"/>
              </a:rPr>
              <a:t>les </a:t>
            </a:r>
            <a:r>
              <a:rPr sz="2600" spc="-5" dirty="0">
                <a:latin typeface="Calibri"/>
                <a:cs typeface="Calibri"/>
              </a:rPr>
              <a:t>séquences non</a:t>
            </a:r>
            <a:r>
              <a:rPr sz="2600" spc="-1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codantes.</a:t>
            </a:r>
            <a:endParaRPr sz="2600">
              <a:latin typeface="Calibri"/>
              <a:cs typeface="Calibri"/>
            </a:endParaRPr>
          </a:p>
          <a:p>
            <a:pPr marL="12700" marR="5080" algn="just">
              <a:lnSpc>
                <a:spcPts val="4320"/>
              </a:lnSpc>
              <a:spcBef>
                <a:spcPts val="240"/>
              </a:spcBef>
              <a:buChar char="•"/>
              <a:tabLst>
                <a:tab pos="287020" algn="l"/>
              </a:tabLst>
            </a:pPr>
            <a:r>
              <a:rPr sz="3000" spc="-5" dirty="0">
                <a:latin typeface="Calibri"/>
                <a:cs typeface="Calibri"/>
              </a:rPr>
              <a:t>L'étude de la </a:t>
            </a:r>
            <a:r>
              <a:rPr sz="3000" spc="-10" dirty="0">
                <a:latin typeface="Calibri"/>
                <a:cs typeface="Calibri"/>
              </a:rPr>
              <a:t>répartition des gènes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0" dirty="0">
                <a:latin typeface="Calibri"/>
                <a:cs typeface="Calibri"/>
              </a:rPr>
              <a:t>montré que  </a:t>
            </a:r>
            <a:r>
              <a:rPr sz="3000" spc="-5" dirty="0">
                <a:latin typeface="Calibri"/>
                <a:cs typeface="Calibri"/>
              </a:rPr>
              <a:t>leur </a:t>
            </a:r>
            <a:r>
              <a:rPr sz="3000" spc="-15" dirty="0">
                <a:latin typeface="Calibri"/>
                <a:cs typeface="Calibri"/>
              </a:rPr>
              <a:t>densité est </a:t>
            </a:r>
            <a:r>
              <a:rPr sz="3000" spc="-10" dirty="0">
                <a:latin typeface="Calibri"/>
                <a:cs typeface="Calibri"/>
              </a:rPr>
              <a:t>très variable. </a:t>
            </a:r>
            <a:r>
              <a:rPr sz="3000" spc="-5" dirty="0">
                <a:latin typeface="Calibri"/>
                <a:cs typeface="Calibri"/>
              </a:rPr>
              <a:t>les </a:t>
            </a:r>
            <a:r>
              <a:rPr sz="3000" spc="-10" dirty="0">
                <a:latin typeface="Calibri"/>
                <a:cs typeface="Calibri"/>
              </a:rPr>
              <a:t>chromosomes </a:t>
            </a:r>
            <a:r>
              <a:rPr sz="3000" dirty="0">
                <a:latin typeface="Calibri"/>
                <a:cs typeface="Calibri"/>
              </a:rPr>
              <a:t>17,  19 </a:t>
            </a:r>
            <a:r>
              <a:rPr sz="3000" spc="-10" dirty="0">
                <a:latin typeface="Calibri"/>
                <a:cs typeface="Calibri"/>
              </a:rPr>
              <a:t>et </a:t>
            </a:r>
            <a:r>
              <a:rPr sz="3000" dirty="0">
                <a:latin typeface="Calibri"/>
                <a:cs typeface="Calibri"/>
              </a:rPr>
              <a:t>22 </a:t>
            </a:r>
            <a:r>
              <a:rPr sz="3000" spc="-10" dirty="0">
                <a:latin typeface="Calibri"/>
                <a:cs typeface="Calibri"/>
              </a:rPr>
              <a:t>sont </a:t>
            </a:r>
            <a:r>
              <a:rPr sz="3000" spc="-15" dirty="0">
                <a:latin typeface="Calibri"/>
                <a:cs typeface="Calibri"/>
              </a:rPr>
              <a:t>relativement </a:t>
            </a:r>
            <a:r>
              <a:rPr sz="3000" spc="-5" dirty="0">
                <a:latin typeface="Calibri"/>
                <a:cs typeface="Calibri"/>
              </a:rPr>
              <a:t>riches en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gène</a:t>
            </a:r>
            <a:endParaRPr sz="3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59"/>
              </a:spcBef>
            </a:pPr>
            <a:r>
              <a:rPr sz="3000" spc="-20" dirty="0">
                <a:latin typeface="Calibri"/>
                <a:cs typeface="Calibri"/>
              </a:rPr>
              <a:t>contrairement </a:t>
            </a:r>
            <a:r>
              <a:rPr sz="3000" dirty="0">
                <a:latin typeface="Calibri"/>
                <a:cs typeface="Calibri"/>
              </a:rPr>
              <a:t>aux </a:t>
            </a:r>
            <a:r>
              <a:rPr sz="3000" spc="-10" dirty="0">
                <a:latin typeface="Calibri"/>
                <a:cs typeface="Calibri"/>
              </a:rPr>
              <a:t>chromosomes </a:t>
            </a:r>
            <a:r>
              <a:rPr sz="3000" dirty="0">
                <a:latin typeface="Calibri"/>
                <a:cs typeface="Calibri"/>
              </a:rPr>
              <a:t>4, 8, 13, 18 </a:t>
            </a:r>
            <a:r>
              <a:rPr sz="3000" spc="-10" dirty="0">
                <a:latin typeface="Calibri"/>
                <a:cs typeface="Calibri"/>
              </a:rPr>
              <a:t>et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75" dirty="0">
                <a:latin typeface="Calibri"/>
                <a:cs typeface="Calibri"/>
              </a:rPr>
              <a:t>Y.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000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75"/>
              </a:spcBef>
            </a:pPr>
            <a:r>
              <a:rPr spc="-15" dirty="0"/>
              <a:t>Organisation </a:t>
            </a:r>
            <a:r>
              <a:rPr dirty="0"/>
              <a:t>du Génome</a:t>
            </a:r>
            <a:r>
              <a:rPr spc="-45" dirty="0"/>
              <a:t> </a:t>
            </a:r>
            <a:r>
              <a:rPr spc="-5" dirty="0"/>
              <a:t>humain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000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75"/>
              </a:spcBef>
            </a:pPr>
            <a:r>
              <a:rPr spc="-15" dirty="0"/>
              <a:t>Organisation </a:t>
            </a:r>
            <a:r>
              <a:rPr dirty="0"/>
              <a:t>du Génome</a:t>
            </a:r>
            <a:r>
              <a:rPr spc="-45" dirty="0"/>
              <a:t> </a:t>
            </a:r>
            <a:r>
              <a:rPr spc="-5" dirty="0"/>
              <a:t>humain</a:t>
            </a:r>
          </a:p>
        </p:txBody>
      </p:sp>
      <p:sp>
        <p:nvSpPr>
          <p:cNvPr id="3" name="object 3"/>
          <p:cNvSpPr/>
          <p:nvPr/>
        </p:nvSpPr>
        <p:spPr>
          <a:xfrm>
            <a:off x="4278085" y="1523987"/>
            <a:ext cx="4484914" cy="4833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4134739"/>
            <a:ext cx="4392295" cy="19973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4170">
              <a:lnSpc>
                <a:spcPct val="100000"/>
              </a:lnSpc>
              <a:spcBef>
                <a:spcPts val="95"/>
              </a:spcBef>
              <a:buSzPct val="93750"/>
              <a:buFont typeface="Arial"/>
              <a:buChar char="•"/>
              <a:tabLst>
                <a:tab pos="84455" algn="l"/>
              </a:tabLst>
            </a:pPr>
            <a:r>
              <a:rPr sz="1600" spc="-10" dirty="0">
                <a:latin typeface="Calibri"/>
                <a:cs typeface="Calibri"/>
              </a:rPr>
              <a:t>Seule une faible </a:t>
            </a:r>
            <a:r>
              <a:rPr sz="1600" spc="-5" dirty="0">
                <a:latin typeface="Calibri"/>
                <a:cs typeface="Calibri"/>
              </a:rPr>
              <a:t>partie du génome </a:t>
            </a:r>
            <a:r>
              <a:rPr sz="1600" spc="-15" dirty="0">
                <a:latin typeface="Calibri"/>
                <a:cs typeface="Calibri"/>
              </a:rPr>
              <a:t>(</a:t>
            </a:r>
            <a:r>
              <a:rPr sz="1600" spc="-15">
                <a:latin typeface="Calibri"/>
                <a:cs typeface="Calibri"/>
              </a:rPr>
              <a:t>environ </a:t>
            </a:r>
            <a:r>
              <a:rPr lang="en-US" sz="1600" spc="-5" dirty="0" smtClean="0">
                <a:latin typeface="Calibri"/>
                <a:cs typeface="Calibri"/>
              </a:rPr>
              <a:t>2</a:t>
            </a:r>
            <a:r>
              <a:rPr sz="1600" spc="-5" smtClean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%)  </a:t>
            </a:r>
            <a:r>
              <a:rPr sz="1600" spc="-10" dirty="0">
                <a:latin typeface="Calibri"/>
                <a:cs typeface="Calibri"/>
              </a:rPr>
              <a:t>code pour des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protéines.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2700" marR="9525">
              <a:lnSpc>
                <a:spcPct val="100000"/>
              </a:lnSpc>
              <a:buSzPct val="93750"/>
              <a:buFont typeface="Arial"/>
              <a:buChar char="•"/>
              <a:tabLst>
                <a:tab pos="84455" algn="l"/>
              </a:tabLst>
            </a:pPr>
            <a:r>
              <a:rPr sz="1600" spc="-5" dirty="0">
                <a:latin typeface="Calibri"/>
                <a:cs typeface="Calibri"/>
              </a:rPr>
              <a:t>Une partie minime </a:t>
            </a:r>
            <a:r>
              <a:rPr sz="1600" spc="-15" dirty="0">
                <a:latin typeface="Calibri"/>
                <a:cs typeface="Calibri"/>
              </a:rPr>
              <a:t>(environ </a:t>
            </a:r>
            <a:r>
              <a:rPr sz="1600" spc="-5" dirty="0">
                <a:latin typeface="Calibri"/>
                <a:cs typeface="Calibri"/>
              </a:rPr>
              <a:t>0,5 %) </a:t>
            </a:r>
            <a:r>
              <a:rPr sz="1600" spc="-10" dirty="0">
                <a:latin typeface="Calibri"/>
                <a:cs typeface="Calibri"/>
              </a:rPr>
              <a:t>est constituée de  pseudogènes.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3750"/>
              <a:buFont typeface="Arial"/>
              <a:buChar char="•"/>
              <a:tabLst>
                <a:tab pos="84455" algn="l"/>
              </a:tabLst>
            </a:pPr>
            <a:r>
              <a:rPr sz="1600" spc="-5" dirty="0">
                <a:latin typeface="Calibri"/>
                <a:cs typeface="Calibri"/>
              </a:rPr>
              <a:t>Le </a:t>
            </a:r>
            <a:r>
              <a:rPr sz="1600" spc="-15" dirty="0">
                <a:latin typeface="Calibri"/>
                <a:cs typeface="Calibri"/>
              </a:rPr>
              <a:t>reste </a:t>
            </a:r>
            <a:r>
              <a:rPr sz="1600" spc="-5" dirty="0">
                <a:latin typeface="Calibri"/>
                <a:cs typeface="Calibri"/>
              </a:rPr>
              <a:t>du </a:t>
            </a:r>
            <a:r>
              <a:rPr sz="1600" spc="-10" dirty="0">
                <a:latin typeface="Calibri"/>
                <a:cs typeface="Calibri"/>
              </a:rPr>
              <a:t>génome est constitué d’introns et d'ADN  intergénique.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0509"/>
            <a:ext cx="8073390" cy="4150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9310" indent="-36004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829944" algn="l"/>
              </a:tabLst>
            </a:pP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gène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Le </a:t>
            </a:r>
            <a:r>
              <a:rPr sz="2200" spc="-10" dirty="0">
                <a:latin typeface="Calibri"/>
                <a:cs typeface="Calibri"/>
              </a:rPr>
              <a:t>gène est une séquence d'ADN </a:t>
            </a:r>
            <a:r>
              <a:rPr sz="2200" spc="-5" dirty="0">
                <a:latin typeface="Calibri"/>
                <a:cs typeface="Calibri"/>
              </a:rPr>
              <a:t>qui </a:t>
            </a:r>
            <a:r>
              <a:rPr sz="2200" spc="-20" dirty="0">
                <a:latin typeface="Calibri"/>
                <a:cs typeface="Calibri"/>
              </a:rPr>
              <a:t>sera </a:t>
            </a:r>
            <a:r>
              <a:rPr sz="2200" spc="-15" dirty="0">
                <a:latin typeface="Calibri"/>
                <a:cs typeface="Calibri"/>
              </a:rPr>
              <a:t>transcrite </a:t>
            </a:r>
            <a:r>
              <a:rPr sz="2200" spc="-5" dirty="0">
                <a:latin typeface="Calibri"/>
                <a:cs typeface="Calibri"/>
              </a:rPr>
              <a:t>en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ARN.</a:t>
            </a:r>
            <a:endParaRPr sz="2200">
              <a:latin typeface="Calibri"/>
              <a:cs typeface="Calibri"/>
            </a:endParaRPr>
          </a:p>
          <a:p>
            <a:pPr marL="355600" marR="6985" indent="-342900" algn="just">
              <a:lnSpc>
                <a:spcPts val="2110"/>
              </a:lnSpc>
              <a:spcBef>
                <a:spcPts val="51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5" smtClean="0">
                <a:latin typeface="Calibri"/>
                <a:cs typeface="Calibri"/>
              </a:rPr>
              <a:t>C</a:t>
            </a:r>
            <a:r>
              <a:rPr lang="fr-FR" sz="2200" spc="-5" dirty="0" smtClean="0">
                <a:latin typeface="Calibri"/>
                <a:cs typeface="Calibri"/>
              </a:rPr>
              <a:t>ˊ</a:t>
            </a:r>
            <a:r>
              <a:rPr sz="2200" spc="-5" smtClean="0">
                <a:latin typeface="Calibri"/>
                <a:cs typeface="Calibri"/>
              </a:rPr>
              <a:t>est </a:t>
            </a:r>
            <a:r>
              <a:rPr sz="2200" spc="-5" dirty="0">
                <a:latin typeface="Calibri"/>
                <a:cs typeface="Calibri"/>
              </a:rPr>
              <a:t>une </a:t>
            </a:r>
            <a:r>
              <a:rPr sz="2200" spc="-15" dirty="0">
                <a:latin typeface="Calibri"/>
                <a:cs typeface="Calibri"/>
              </a:rPr>
              <a:t>entité </a:t>
            </a:r>
            <a:r>
              <a:rPr sz="2200" spc="-10" dirty="0">
                <a:latin typeface="Calibri"/>
                <a:cs typeface="Calibri"/>
              </a:rPr>
              <a:t>discontinue dans </a:t>
            </a:r>
            <a:r>
              <a:rPr sz="2200" spc="-5" dirty="0">
                <a:latin typeface="Calibri"/>
                <a:cs typeface="Calibri"/>
              </a:rPr>
              <a:t>laquelle les parties </a:t>
            </a:r>
            <a:r>
              <a:rPr sz="2200" spc="-15" dirty="0">
                <a:latin typeface="Calibri"/>
                <a:cs typeface="Calibri"/>
              </a:rPr>
              <a:t>codantes  </a:t>
            </a:r>
            <a:r>
              <a:rPr sz="2200" spc="-25" dirty="0">
                <a:latin typeface="Calibri"/>
                <a:cs typeface="Calibri"/>
              </a:rPr>
              <a:t>exons </a:t>
            </a:r>
            <a:r>
              <a:rPr sz="2200" spc="-10" dirty="0">
                <a:latin typeface="Calibri"/>
                <a:cs typeface="Calibri"/>
              </a:rPr>
              <a:t>sont </a:t>
            </a:r>
            <a:r>
              <a:rPr sz="2200" spc="-5" dirty="0">
                <a:latin typeface="Calibri"/>
                <a:cs typeface="Calibri"/>
              </a:rPr>
              <a:t>en </a:t>
            </a:r>
            <a:r>
              <a:rPr sz="2200" spc="-15" dirty="0">
                <a:latin typeface="Calibri"/>
                <a:cs typeface="Calibri"/>
              </a:rPr>
              <a:t>général </a:t>
            </a:r>
            <a:r>
              <a:rPr sz="2200" spc="-5" dirty="0">
                <a:latin typeface="Calibri"/>
                <a:cs typeface="Calibri"/>
              </a:rPr>
              <a:t>séparées </a:t>
            </a:r>
            <a:r>
              <a:rPr sz="2200" spc="-10" dirty="0">
                <a:latin typeface="Calibri"/>
                <a:cs typeface="Calibri"/>
              </a:rPr>
              <a:t>par des parties non </a:t>
            </a:r>
            <a:r>
              <a:rPr sz="2200" spc="-15" dirty="0">
                <a:latin typeface="Calibri"/>
                <a:cs typeface="Calibri"/>
              </a:rPr>
              <a:t>codantes  introns </a:t>
            </a:r>
            <a:r>
              <a:rPr sz="2200" spc="-10" dirty="0">
                <a:latin typeface="Calibri"/>
                <a:cs typeface="Calibri"/>
              </a:rPr>
              <a:t>éliminées </a:t>
            </a:r>
            <a:r>
              <a:rPr sz="2200" spc="-5" dirty="0">
                <a:latin typeface="Calibri"/>
                <a:cs typeface="Calibri"/>
              </a:rPr>
              <a:t>au </a:t>
            </a:r>
            <a:r>
              <a:rPr sz="2200" spc="-20" dirty="0">
                <a:latin typeface="Calibri"/>
                <a:cs typeface="Calibri"/>
              </a:rPr>
              <a:t>cours </a:t>
            </a:r>
            <a:r>
              <a:rPr sz="2200" spc="-5" dirty="0">
                <a:latin typeface="Calibri"/>
                <a:cs typeface="Calibri"/>
              </a:rPr>
              <a:t>de la </a:t>
            </a:r>
            <a:r>
              <a:rPr sz="2200" spc="-15" dirty="0">
                <a:latin typeface="Calibri"/>
                <a:cs typeface="Calibri"/>
              </a:rPr>
              <a:t>maturation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l'ARNm.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ts val="2110"/>
              </a:lnSpc>
              <a:spcBef>
                <a:spcPts val="53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On estime </a:t>
            </a:r>
            <a:r>
              <a:rPr sz="2200" dirty="0">
                <a:latin typeface="Calibri"/>
                <a:cs typeface="Calibri"/>
              </a:rPr>
              <a:t>le </a:t>
            </a:r>
            <a:r>
              <a:rPr sz="2200" spc="-10" dirty="0">
                <a:latin typeface="Calibri"/>
                <a:cs typeface="Calibri"/>
              </a:rPr>
              <a:t>nombre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latin typeface="Calibri"/>
                <a:cs typeface="Calibri"/>
              </a:rPr>
              <a:t>gènes </a:t>
            </a:r>
            <a:r>
              <a:rPr sz="2200" spc="-15" dirty="0">
                <a:latin typeface="Calibri"/>
                <a:cs typeface="Calibri"/>
              </a:rPr>
              <a:t>entre </a:t>
            </a:r>
            <a:r>
              <a:rPr sz="2200" spc="-5" dirty="0">
                <a:latin typeface="Calibri"/>
                <a:cs typeface="Calibri"/>
              </a:rPr>
              <a:t>20000 </a:t>
            </a:r>
            <a:r>
              <a:rPr sz="2200" spc="-10" dirty="0">
                <a:latin typeface="Calibri"/>
                <a:cs typeface="Calibri"/>
              </a:rPr>
              <a:t>et </a:t>
            </a:r>
            <a:r>
              <a:rPr sz="2200" spc="-5" dirty="0">
                <a:latin typeface="Calibri"/>
                <a:cs typeface="Calibri"/>
              </a:rPr>
              <a:t>25000. Ce </a:t>
            </a:r>
            <a:r>
              <a:rPr sz="2200" spc="-10" dirty="0">
                <a:latin typeface="Calibri"/>
                <a:cs typeface="Calibri"/>
              </a:rPr>
              <a:t>nombre  n'inclut pas </a:t>
            </a:r>
            <a:r>
              <a:rPr sz="2200" dirty="0">
                <a:latin typeface="Calibri"/>
                <a:cs typeface="Calibri"/>
              </a:rPr>
              <a:t>les </a:t>
            </a:r>
            <a:r>
              <a:rPr sz="2200" spc="-5" dirty="0">
                <a:latin typeface="Calibri"/>
                <a:cs typeface="Calibri"/>
              </a:rPr>
              <a:t>gènes </a:t>
            </a:r>
            <a:r>
              <a:rPr sz="2200" spc="-10" dirty="0">
                <a:latin typeface="Calibri"/>
                <a:cs typeface="Calibri"/>
              </a:rPr>
              <a:t>codant pour </a:t>
            </a:r>
            <a:r>
              <a:rPr sz="2200" spc="-5" dirty="0">
                <a:latin typeface="Calibri"/>
                <a:cs typeface="Calibri"/>
              </a:rPr>
              <a:t>des ARN </a:t>
            </a:r>
            <a:r>
              <a:rPr sz="2200" spc="-10" dirty="0">
                <a:latin typeface="Calibri"/>
                <a:cs typeface="Calibri"/>
              </a:rPr>
              <a:t>non codant (tels que </a:t>
            </a:r>
            <a:r>
              <a:rPr sz="2200" spc="-5" dirty="0">
                <a:latin typeface="Calibri"/>
                <a:cs typeface="Calibri"/>
              </a:rPr>
              <a:t>les  ARN de </a:t>
            </a:r>
            <a:r>
              <a:rPr sz="2200" spc="-15" dirty="0">
                <a:latin typeface="Calibri"/>
                <a:cs typeface="Calibri"/>
              </a:rPr>
              <a:t>transfert, </a:t>
            </a:r>
            <a:r>
              <a:rPr sz="2200" spc="-5" dirty="0">
                <a:latin typeface="Calibri"/>
                <a:cs typeface="Calibri"/>
              </a:rPr>
              <a:t>ribosomaux, les </a:t>
            </a:r>
            <a:r>
              <a:rPr sz="2200" spc="-10" dirty="0">
                <a:latin typeface="Calibri"/>
                <a:cs typeface="Calibri"/>
              </a:rPr>
              <a:t>microARN et </a:t>
            </a:r>
            <a:r>
              <a:rPr sz="2200" dirty="0">
                <a:latin typeface="Calibri"/>
                <a:cs typeface="Calibri"/>
              </a:rPr>
              <a:t>les </a:t>
            </a:r>
            <a:r>
              <a:rPr sz="2200" spc="-5" dirty="0">
                <a:latin typeface="Calibri"/>
                <a:cs typeface="Calibri"/>
              </a:rPr>
              <a:t>petits </a:t>
            </a:r>
            <a:r>
              <a:rPr sz="2200" dirty="0">
                <a:latin typeface="Calibri"/>
                <a:cs typeface="Calibri"/>
              </a:rPr>
              <a:t>ARN  </a:t>
            </a:r>
            <a:r>
              <a:rPr sz="2200" spc="-5" dirty="0">
                <a:latin typeface="Calibri"/>
                <a:cs typeface="Calibri"/>
              </a:rPr>
              <a:t>nucléolaires,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snoARN).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2300">
              <a:latin typeface="Times New Roman"/>
              <a:cs typeface="Times New Roman"/>
            </a:endParaRPr>
          </a:p>
          <a:p>
            <a:pPr marL="355600" indent="-342900" algn="just">
              <a:lnSpc>
                <a:spcPts val="2375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taille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d'un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gène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est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très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variable,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2000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pb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à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plus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millions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latin typeface="Calibri"/>
                <a:cs typeface="Calibri"/>
              </a:rPr>
              <a:t>pb. </a:t>
            </a:r>
            <a:r>
              <a:rPr sz="2200" spc="-5" dirty="0">
                <a:latin typeface="Calibri"/>
                <a:cs typeface="Calibri"/>
              </a:rPr>
              <a:t>Il </a:t>
            </a:r>
            <a:r>
              <a:rPr sz="2200" spc="-10" dirty="0">
                <a:latin typeface="Calibri"/>
                <a:cs typeface="Calibri"/>
              </a:rPr>
              <a:t>peut </a:t>
            </a:r>
            <a:r>
              <a:rPr sz="2200" spc="-15" dirty="0">
                <a:latin typeface="Calibri"/>
                <a:cs typeface="Calibri"/>
              </a:rPr>
              <a:t>être </a:t>
            </a:r>
            <a:r>
              <a:rPr sz="2200" spc="-5" dirty="0">
                <a:latin typeface="Calibri"/>
                <a:cs typeface="Calibri"/>
              </a:rPr>
              <a:t>le </a:t>
            </a:r>
            <a:r>
              <a:rPr sz="2200" spc="-10" dirty="0">
                <a:latin typeface="Calibri"/>
                <a:cs typeface="Calibri"/>
              </a:rPr>
              <a:t>siège </a:t>
            </a:r>
            <a:r>
              <a:rPr sz="2200" spc="-15" dirty="0">
                <a:latin typeface="Calibri"/>
                <a:cs typeface="Calibri"/>
              </a:rPr>
              <a:t>d'altérations </a:t>
            </a:r>
            <a:r>
              <a:rPr sz="2200" spc="-10" dirty="0">
                <a:latin typeface="Calibri"/>
                <a:cs typeface="Calibri"/>
              </a:rPr>
              <a:t>par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mutations.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000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75"/>
              </a:spcBef>
            </a:pPr>
            <a:r>
              <a:rPr spc="-15" dirty="0"/>
              <a:t>Organisation </a:t>
            </a:r>
            <a:r>
              <a:rPr dirty="0"/>
              <a:t>du </a:t>
            </a:r>
            <a:r>
              <a:rPr spc="-5" dirty="0"/>
              <a:t>génome</a:t>
            </a:r>
            <a:r>
              <a:rPr spc="-35" dirty="0"/>
              <a:t> </a:t>
            </a:r>
            <a:r>
              <a:rPr spc="-5" dirty="0"/>
              <a:t>humain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27149"/>
            <a:ext cx="7761605" cy="4843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On </a:t>
            </a:r>
            <a:r>
              <a:rPr sz="2200" spc="-10" dirty="0">
                <a:latin typeface="Calibri"/>
                <a:cs typeface="Calibri"/>
              </a:rPr>
              <a:t>distingue deux </a:t>
            </a:r>
            <a:r>
              <a:rPr sz="2200" spc="-5" dirty="0">
                <a:latin typeface="Calibri"/>
                <a:cs typeface="Calibri"/>
              </a:rPr>
              <a:t>types de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gènes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ts val="2400"/>
              </a:lnSpc>
              <a:spcBef>
                <a:spcPts val="10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Gènes </a:t>
            </a:r>
            <a:r>
              <a:rPr sz="2000" spc="-10" dirty="0">
                <a:latin typeface="Calibri"/>
                <a:cs typeface="Calibri"/>
              </a:rPr>
              <a:t>produisant </a:t>
            </a:r>
            <a:r>
              <a:rPr sz="2000" dirty="0">
                <a:latin typeface="Calibri"/>
                <a:cs typeface="Calibri"/>
              </a:rPr>
              <a:t>des ARN </a:t>
            </a:r>
            <a:r>
              <a:rPr sz="2000" spc="-5" dirty="0">
                <a:latin typeface="Calibri"/>
                <a:cs typeface="Calibri"/>
              </a:rPr>
              <a:t>non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codants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2200" spc="-5" dirty="0">
                <a:latin typeface="Calibri"/>
                <a:cs typeface="Calibri"/>
              </a:rPr>
              <a:t>ARN de </a:t>
            </a:r>
            <a:r>
              <a:rPr sz="2200" spc="-20" dirty="0">
                <a:latin typeface="Calibri"/>
                <a:cs typeface="Calibri"/>
              </a:rPr>
              <a:t>transfert </a:t>
            </a:r>
            <a:r>
              <a:rPr sz="2200" spc="-5" dirty="0">
                <a:latin typeface="Calibri"/>
                <a:cs typeface="Calibri"/>
              </a:rPr>
              <a:t>ARN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ARN ribosomique ARN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</a:t>
            </a:r>
            <a:endParaRPr sz="2200">
              <a:latin typeface="Calibri"/>
              <a:cs typeface="Calibri"/>
            </a:endParaRPr>
          </a:p>
          <a:p>
            <a:pPr marL="12700" marR="4096385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Petits </a:t>
            </a:r>
            <a:r>
              <a:rPr sz="2200" spc="-5" dirty="0">
                <a:latin typeface="Calibri"/>
                <a:cs typeface="Calibri"/>
              </a:rPr>
              <a:t>ARN nucleolaires </a:t>
            </a:r>
            <a:r>
              <a:rPr sz="2200" spc="-10" dirty="0">
                <a:latin typeface="Calibri"/>
                <a:cs typeface="Calibri"/>
              </a:rPr>
              <a:t>sno RNA  </a:t>
            </a:r>
            <a:r>
              <a:rPr sz="2200" spc="-15" dirty="0">
                <a:latin typeface="Calibri"/>
                <a:cs typeface="Calibri"/>
              </a:rPr>
              <a:t>Petits </a:t>
            </a:r>
            <a:r>
              <a:rPr sz="2200" spc="-5" dirty="0">
                <a:latin typeface="Calibri"/>
                <a:cs typeface="Calibri"/>
              </a:rPr>
              <a:t>ARN </a:t>
            </a:r>
            <a:r>
              <a:rPr sz="2200" spc="-10" dirty="0">
                <a:latin typeface="Calibri"/>
                <a:cs typeface="Calibri"/>
              </a:rPr>
              <a:t>nucleaire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SnRNA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Les </a:t>
            </a:r>
            <a:r>
              <a:rPr sz="2200" spc="-15" dirty="0">
                <a:latin typeface="Calibri"/>
                <a:cs typeface="Calibri"/>
              </a:rPr>
              <a:t>micro </a:t>
            </a:r>
            <a:r>
              <a:rPr sz="2200" spc="-5" dirty="0">
                <a:latin typeface="Calibri"/>
                <a:cs typeface="Calibri"/>
              </a:rPr>
              <a:t>ARN mi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RNA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Les </a:t>
            </a:r>
            <a:r>
              <a:rPr sz="2200" spc="-5" dirty="0">
                <a:latin typeface="Calibri"/>
                <a:cs typeface="Calibri"/>
              </a:rPr>
              <a:t>ARN </a:t>
            </a:r>
            <a:r>
              <a:rPr sz="2200" spc="-10" dirty="0">
                <a:latin typeface="Calibri"/>
                <a:cs typeface="Calibri"/>
              </a:rPr>
              <a:t>non </a:t>
            </a:r>
            <a:r>
              <a:rPr sz="2200" spc="-15" dirty="0">
                <a:latin typeface="Calibri"/>
                <a:cs typeface="Calibri"/>
              </a:rPr>
              <a:t>codants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latin typeface="Calibri"/>
                <a:cs typeface="Calibri"/>
              </a:rPr>
              <a:t>grande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taille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Gènes </a:t>
            </a:r>
            <a:r>
              <a:rPr sz="2000" spc="-10" dirty="0">
                <a:latin typeface="Calibri"/>
                <a:cs typeface="Calibri"/>
              </a:rPr>
              <a:t>produisant </a:t>
            </a:r>
            <a:r>
              <a:rPr sz="2000" dirty="0">
                <a:latin typeface="Calibri"/>
                <a:cs typeface="Calibri"/>
              </a:rPr>
              <a:t>des ARN </a:t>
            </a:r>
            <a:r>
              <a:rPr sz="2000" spc="-5" dirty="0">
                <a:latin typeface="Calibri"/>
                <a:cs typeface="Calibri"/>
              </a:rPr>
              <a:t>codants un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polypeptide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On </a:t>
            </a:r>
            <a:r>
              <a:rPr sz="2200" spc="-10" dirty="0">
                <a:latin typeface="Calibri"/>
                <a:cs typeface="Calibri"/>
              </a:rPr>
              <a:t>distingue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aussi</a:t>
            </a:r>
            <a:endParaRPr sz="2200">
              <a:latin typeface="Calibri"/>
              <a:cs typeface="Calibri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48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des gènes </a:t>
            </a:r>
            <a:r>
              <a:rPr sz="2000" spc="-10" dirty="0">
                <a:latin typeface="Calibri"/>
                <a:cs typeface="Calibri"/>
              </a:rPr>
              <a:t>exprimés </a:t>
            </a:r>
            <a:r>
              <a:rPr sz="2000" dirty="0">
                <a:latin typeface="Calibri"/>
                <a:cs typeface="Calibri"/>
              </a:rPr>
              <a:t>dans </a:t>
            </a:r>
            <a:r>
              <a:rPr sz="2000" spc="-10" dirty="0">
                <a:latin typeface="Calibri"/>
                <a:cs typeface="Calibri"/>
              </a:rPr>
              <a:t>toutes </a:t>
            </a:r>
            <a:r>
              <a:rPr sz="2000" spc="-5" dirty="0">
                <a:latin typeface="Calibri"/>
                <a:cs typeface="Calibri"/>
              </a:rPr>
              <a:t>les cellules </a:t>
            </a:r>
            <a:r>
              <a:rPr sz="2000" dirty="0">
                <a:latin typeface="Calibri"/>
                <a:cs typeface="Calibri"/>
              </a:rPr>
              <a:t>house </a:t>
            </a:r>
            <a:r>
              <a:rPr sz="2000" spc="-10" dirty="0">
                <a:latin typeface="Calibri"/>
                <a:cs typeface="Calibri"/>
              </a:rPr>
              <a:t>keeping </a:t>
            </a:r>
            <a:r>
              <a:rPr sz="2000" spc="-5" dirty="0">
                <a:latin typeface="Calibri"/>
                <a:cs typeface="Calibri"/>
              </a:rPr>
              <a:t>gènes ou  domestiques, essentielles </a:t>
            </a:r>
            <a:r>
              <a:rPr sz="2000" dirty="0">
                <a:latin typeface="Calibri"/>
                <a:cs typeface="Calibri"/>
              </a:rPr>
              <a:t>aux </a:t>
            </a:r>
            <a:r>
              <a:rPr sz="2000" spc="-5" dirty="0">
                <a:latin typeface="Calibri"/>
                <a:cs typeface="Calibri"/>
              </a:rPr>
              <a:t>fonctions générales de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cellule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Gènes </a:t>
            </a:r>
            <a:r>
              <a:rPr sz="2000" spc="-10" dirty="0">
                <a:latin typeface="Calibri"/>
                <a:cs typeface="Calibri"/>
              </a:rPr>
              <a:t>exprimés </a:t>
            </a:r>
            <a:r>
              <a:rPr sz="2000" spc="-5" dirty="0">
                <a:latin typeface="Calibri"/>
                <a:cs typeface="Calibri"/>
              </a:rPr>
              <a:t>spécifiquement </a:t>
            </a:r>
            <a:r>
              <a:rPr sz="2000" dirty="0">
                <a:latin typeface="Calibri"/>
                <a:cs typeface="Calibri"/>
              </a:rPr>
              <a:t>dans </a:t>
            </a:r>
            <a:r>
              <a:rPr sz="2000" spc="-5" dirty="0">
                <a:latin typeface="Calibri"/>
                <a:cs typeface="Calibri"/>
              </a:rPr>
              <a:t>certaines cellules ou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tissus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62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263093"/>
            <a:ext cx="74561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Organisation </a:t>
            </a:r>
            <a:r>
              <a:rPr dirty="0"/>
              <a:t>du </a:t>
            </a:r>
            <a:r>
              <a:rPr spc="-5" dirty="0"/>
              <a:t>génome</a:t>
            </a:r>
            <a:r>
              <a:rPr spc="-60" dirty="0"/>
              <a:t> </a:t>
            </a:r>
            <a:r>
              <a:rPr spc="-5" dirty="0"/>
              <a:t>humain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3661"/>
            <a:ext cx="8074025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Un </a:t>
            </a:r>
            <a:r>
              <a:rPr sz="2400" spc="-10" dirty="0">
                <a:latin typeface="Calibri"/>
                <a:cs typeface="Calibri"/>
              </a:rPr>
              <a:t>gène commence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5" dirty="0">
                <a:latin typeface="Calibri"/>
                <a:cs typeface="Calibri"/>
              </a:rPr>
              <a:t>5' par une séquence non </a:t>
            </a:r>
            <a:r>
              <a:rPr sz="2400" spc="-15" dirty="0">
                <a:latin typeface="Calibri"/>
                <a:cs typeface="Calibri"/>
              </a:rPr>
              <a:t>codante </a:t>
            </a:r>
            <a:r>
              <a:rPr sz="2400" spc="-5" dirty="0">
                <a:latin typeface="Calibri"/>
                <a:cs typeface="Calibri"/>
              </a:rPr>
              <a:t>qui  intervient dans </a:t>
            </a:r>
            <a:r>
              <a:rPr sz="2400" dirty="0">
                <a:latin typeface="Calibri"/>
                <a:cs typeface="Calibri"/>
              </a:rPr>
              <a:t>l ' </a:t>
            </a:r>
            <a:r>
              <a:rPr sz="2400" spc="-5" dirty="0">
                <a:latin typeface="Calibri"/>
                <a:cs typeface="Calibri"/>
              </a:rPr>
              <a:t>initiation de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5" dirty="0">
                <a:latin typeface="Calibri"/>
                <a:cs typeface="Calibri"/>
              </a:rPr>
              <a:t>transcription et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5" dirty="0">
                <a:latin typeface="Calibri"/>
                <a:cs typeface="Calibri"/>
              </a:rPr>
              <a:t>fixation </a:t>
            </a:r>
            <a:r>
              <a:rPr sz="2400" dirty="0">
                <a:latin typeface="Calibri"/>
                <a:cs typeface="Calibri"/>
              </a:rPr>
              <a:t>d '  </a:t>
            </a:r>
            <a:r>
              <a:rPr sz="2400" spc="-5" dirty="0">
                <a:latin typeface="Calibri"/>
                <a:cs typeface="Calibri"/>
              </a:rPr>
              <a:t>un chapeau capping </a:t>
            </a:r>
            <a:r>
              <a:rPr sz="2400" dirty="0">
                <a:latin typeface="Calibri"/>
                <a:cs typeface="Calibri"/>
              </a:rPr>
              <a:t>en 5 ' </a:t>
            </a:r>
            <a:r>
              <a:rPr sz="2400" spc="-5" dirty="0">
                <a:latin typeface="Calibri"/>
                <a:cs typeface="Calibri"/>
              </a:rPr>
              <a:t>sur </a:t>
            </a:r>
            <a:r>
              <a:rPr sz="2400" dirty="0">
                <a:latin typeface="Calibri"/>
                <a:cs typeface="Calibri"/>
              </a:rPr>
              <a:t>l ' ARN </a:t>
            </a:r>
            <a:r>
              <a:rPr sz="2400" spc="-5" dirty="0">
                <a:latin typeface="Calibri"/>
                <a:cs typeface="Calibri"/>
              </a:rPr>
              <a:t>messager </a:t>
            </a:r>
            <a:r>
              <a:rPr sz="2400" dirty="0">
                <a:latin typeface="Calibri"/>
                <a:cs typeface="Calibri"/>
              </a:rPr>
              <a:t>indispensable  </a:t>
            </a:r>
            <a:r>
              <a:rPr sz="2400" spc="-5" dirty="0">
                <a:latin typeface="Calibri"/>
                <a:cs typeface="Calibri"/>
              </a:rPr>
              <a:t>pour sa traduction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ultérieure</a:t>
            </a:r>
            <a:endParaRPr sz="24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Puis </a:t>
            </a:r>
            <a:r>
              <a:rPr sz="2400" spc="-5" dirty="0">
                <a:latin typeface="Calibri"/>
                <a:cs typeface="Calibri"/>
              </a:rPr>
              <a:t>vient une succession </a:t>
            </a:r>
            <a:r>
              <a:rPr sz="2400" dirty="0">
                <a:latin typeface="Calibri"/>
                <a:cs typeface="Calibri"/>
              </a:rPr>
              <a:t>d ' </a:t>
            </a:r>
            <a:r>
              <a:rPr sz="2400" spc="-25" dirty="0">
                <a:latin typeface="Calibri"/>
                <a:cs typeface="Calibri"/>
              </a:rPr>
              <a:t>exons </a:t>
            </a:r>
            <a:r>
              <a:rPr sz="2400" spc="-5" dirty="0">
                <a:latin typeface="Calibri"/>
                <a:cs typeface="Calibri"/>
              </a:rPr>
              <a:t>et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‘introns</a:t>
            </a:r>
            <a:endParaRPr sz="24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En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'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gène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'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codons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stop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TAA,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TAG,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TGA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signal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'</a:t>
            </a:r>
            <a:endParaRPr sz="24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arrêt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traduction</a:t>
            </a:r>
            <a:endParaRPr sz="2400">
              <a:latin typeface="Calibri"/>
              <a:cs typeface="Calibri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En </a:t>
            </a:r>
            <a:r>
              <a:rPr sz="2400" spc="-5" dirty="0">
                <a:latin typeface="Calibri"/>
                <a:cs typeface="Calibri"/>
              </a:rPr>
              <a:t>amont du gène, se </a:t>
            </a:r>
            <a:r>
              <a:rPr sz="2400" spc="-15" dirty="0">
                <a:latin typeface="Calibri"/>
                <a:cs typeface="Calibri"/>
              </a:rPr>
              <a:t>trouve </a:t>
            </a:r>
            <a:r>
              <a:rPr sz="2400" spc="-5" dirty="0">
                <a:latin typeface="Calibri"/>
                <a:cs typeface="Calibri"/>
              </a:rPr>
              <a:t>une </a:t>
            </a:r>
            <a:r>
              <a:rPr sz="2400" dirty="0">
                <a:latin typeface="Calibri"/>
                <a:cs typeface="Calibri"/>
              </a:rPr>
              <a:t>séquence </a:t>
            </a:r>
            <a:r>
              <a:rPr sz="2400" spc="-10" dirty="0">
                <a:latin typeface="Calibri"/>
                <a:cs typeface="Calibri"/>
              </a:rPr>
              <a:t>régulatrice </a:t>
            </a:r>
            <a:r>
              <a:rPr sz="2400" spc="-5" dirty="0">
                <a:latin typeface="Calibri"/>
                <a:cs typeface="Calibri"/>
              </a:rPr>
              <a:t>et </a:t>
            </a:r>
            <a:r>
              <a:rPr sz="2400" dirty="0">
                <a:latin typeface="Calibri"/>
                <a:cs typeface="Calibri"/>
              </a:rPr>
              <a:t>le  </a:t>
            </a:r>
            <a:r>
              <a:rPr sz="2400" spc="-35" dirty="0">
                <a:latin typeface="Calibri"/>
                <a:cs typeface="Calibri"/>
              </a:rPr>
              <a:t>promoteur.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000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75"/>
              </a:spcBef>
            </a:pPr>
            <a:r>
              <a:rPr spc="-15" dirty="0"/>
              <a:t>Organisation </a:t>
            </a:r>
            <a:r>
              <a:rPr dirty="0"/>
              <a:t>du </a:t>
            </a:r>
            <a:r>
              <a:rPr spc="-5" dirty="0"/>
              <a:t>génome</a:t>
            </a:r>
            <a:r>
              <a:rPr spc="-35" dirty="0"/>
              <a:t> </a:t>
            </a:r>
            <a:r>
              <a:rPr spc="-5" dirty="0"/>
              <a:t>humain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7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74561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Organisation </a:t>
            </a:r>
            <a:r>
              <a:rPr dirty="0"/>
              <a:t>du </a:t>
            </a:r>
            <a:r>
              <a:rPr spc="-5" dirty="0"/>
              <a:t>génome</a:t>
            </a:r>
            <a:r>
              <a:rPr spc="-60" dirty="0"/>
              <a:t> </a:t>
            </a:r>
            <a:r>
              <a:rPr spc="-5" dirty="0"/>
              <a:t>humain</a:t>
            </a:r>
          </a:p>
        </p:txBody>
      </p:sp>
      <p:sp>
        <p:nvSpPr>
          <p:cNvPr id="4" name="object 4"/>
          <p:cNvSpPr/>
          <p:nvPr/>
        </p:nvSpPr>
        <p:spPr>
          <a:xfrm>
            <a:off x="724843" y="2209800"/>
            <a:ext cx="7267267" cy="3078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4837"/>
            <a:ext cx="5740400" cy="150304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Un nucléotide </a:t>
            </a:r>
            <a:r>
              <a:rPr sz="2600" spc="-10" dirty="0">
                <a:latin typeface="Calibri"/>
                <a:cs typeface="Calibri"/>
              </a:rPr>
              <a:t>est </a:t>
            </a:r>
            <a:r>
              <a:rPr sz="2600" spc="-15" dirty="0">
                <a:latin typeface="Calibri"/>
                <a:cs typeface="Calibri"/>
              </a:rPr>
              <a:t>formé </a:t>
            </a:r>
            <a:r>
              <a:rPr sz="2600" spc="-5" dirty="0">
                <a:latin typeface="Calibri"/>
                <a:cs typeface="Calibri"/>
              </a:rPr>
              <a:t>de </a:t>
            </a:r>
            <a:r>
              <a:rPr sz="2600" dirty="0">
                <a:latin typeface="Calibri"/>
                <a:cs typeface="Calibri"/>
              </a:rPr>
              <a:t>3 </a:t>
            </a:r>
            <a:r>
              <a:rPr sz="2600" spc="-5" dirty="0">
                <a:latin typeface="Calibri"/>
                <a:cs typeface="Calibri"/>
              </a:rPr>
              <a:t>éléments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sucre</a:t>
            </a:r>
            <a:endParaRPr sz="18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dirty="0">
                <a:latin typeface="Calibri"/>
                <a:cs typeface="Calibri"/>
              </a:rPr>
              <a:t>Une </a:t>
            </a:r>
            <a:r>
              <a:rPr sz="1800" spc="-5" dirty="0">
                <a:latin typeface="Calibri"/>
                <a:cs typeface="Calibri"/>
              </a:rPr>
              <a:t>base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azotée</a:t>
            </a:r>
            <a:endParaRPr sz="1800">
              <a:latin typeface="Calibri"/>
              <a:cs typeface="Calibri"/>
            </a:endParaRPr>
          </a:p>
          <a:p>
            <a:pPr marL="1205865" lvl="1" indent="-2794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1205865" algn="l"/>
                <a:tab pos="1206500" algn="l"/>
              </a:tabLst>
            </a:pPr>
            <a:r>
              <a:rPr sz="1800" spc="-5" dirty="0">
                <a:latin typeface="Calibri"/>
                <a:cs typeface="Calibri"/>
              </a:rPr>
              <a:t>Un </a:t>
            </a:r>
            <a:r>
              <a:rPr sz="1800" spc="-10" dirty="0">
                <a:latin typeface="Calibri"/>
                <a:cs typeface="Calibri"/>
              </a:rPr>
              <a:t>groupe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phosphate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86200" y="2209800"/>
            <a:ext cx="4737100" cy="17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4743069"/>
            <a:ext cx="74536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indent="-12953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2240" algn="l"/>
              </a:tabLst>
            </a:pPr>
            <a:r>
              <a:rPr sz="1800" dirty="0">
                <a:latin typeface="Calibri"/>
                <a:cs typeface="Calibri"/>
              </a:rPr>
              <a:t>L </a:t>
            </a:r>
            <a:r>
              <a:rPr sz="1800" spc="-20" dirty="0">
                <a:latin typeface="Calibri"/>
                <a:cs typeface="Calibri"/>
              </a:rPr>
              <a:t>’association </a:t>
            </a:r>
            <a:r>
              <a:rPr sz="1800" spc="-5" dirty="0">
                <a:latin typeface="Calibri"/>
                <a:cs typeface="Calibri"/>
              </a:rPr>
              <a:t>base-sucre sans </a:t>
            </a:r>
            <a:r>
              <a:rPr sz="1800" spc="-10" dirty="0">
                <a:latin typeface="Calibri"/>
                <a:cs typeface="Calibri"/>
              </a:rPr>
              <a:t>phosphate est </a:t>
            </a:r>
            <a:r>
              <a:rPr sz="1800" dirty="0">
                <a:latin typeface="Calibri"/>
                <a:cs typeface="Calibri"/>
              </a:rPr>
              <a:t>appelée :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nucléoside.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42240" indent="-129539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sz="1800" dirty="0">
                <a:latin typeface="Calibri"/>
                <a:cs typeface="Calibri"/>
              </a:rPr>
              <a:t>Un </a:t>
            </a:r>
            <a:r>
              <a:rPr sz="1800" spc="-5" dirty="0">
                <a:latin typeface="Calibri"/>
                <a:cs typeface="Calibri"/>
              </a:rPr>
              <a:t>nucléotide </a:t>
            </a:r>
            <a:r>
              <a:rPr sz="1800" spc="-10" dirty="0">
                <a:latin typeface="Calibri"/>
                <a:cs typeface="Calibri"/>
              </a:rPr>
              <a:t>est </a:t>
            </a:r>
            <a:r>
              <a:rPr sz="1800" spc="-20" dirty="0">
                <a:latin typeface="Calibri"/>
                <a:cs typeface="Calibri"/>
              </a:rPr>
              <a:t>l’association </a:t>
            </a:r>
            <a:r>
              <a:rPr sz="1800" spc="-15" dirty="0">
                <a:latin typeface="Calibri"/>
                <a:cs typeface="Calibri"/>
              </a:rPr>
              <a:t>d’un </a:t>
            </a:r>
            <a:r>
              <a:rPr sz="1800" spc="-5" dirty="0">
                <a:latin typeface="Calibri"/>
                <a:cs typeface="Calibri"/>
              </a:rPr>
              <a:t>nucléoside </a:t>
            </a:r>
            <a:r>
              <a:rPr sz="1800" dirty="0">
                <a:latin typeface="Calibri"/>
                <a:cs typeface="Calibri"/>
              </a:rPr>
              <a:t>à </a:t>
            </a:r>
            <a:r>
              <a:rPr sz="1800" spc="-5" dirty="0">
                <a:latin typeface="Calibri"/>
                <a:cs typeface="Calibri"/>
              </a:rPr>
              <a:t>un, deux ou </a:t>
            </a:r>
            <a:r>
              <a:rPr sz="1800" spc="-10" dirty="0">
                <a:latin typeface="Calibri"/>
                <a:cs typeface="Calibri"/>
              </a:rPr>
              <a:t>trois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phosphates.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II. </a:t>
            </a:r>
            <a:r>
              <a:rPr sz="3600" spc="-10" dirty="0"/>
              <a:t>Structure </a:t>
            </a:r>
            <a:r>
              <a:rPr sz="3600" spc="-5" dirty="0"/>
              <a:t>des </a:t>
            </a:r>
            <a:r>
              <a:rPr sz="3600" dirty="0"/>
              <a:t>acides</a:t>
            </a:r>
            <a:r>
              <a:rPr sz="3600" spc="-60" dirty="0"/>
              <a:t> </a:t>
            </a:r>
            <a:r>
              <a:rPr sz="3600" spc="-5" dirty="0"/>
              <a:t>nucléiques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664845" algn="l"/>
                <a:tab pos="1932939" algn="l"/>
                <a:tab pos="3390265" algn="l"/>
                <a:tab pos="4132579" algn="l"/>
                <a:tab pos="4804410" algn="l"/>
                <a:tab pos="5278755" algn="l"/>
                <a:tab pos="6135370" algn="l"/>
                <a:tab pos="6701155" algn="l"/>
              </a:tabLst>
            </a:pPr>
            <a:r>
              <a:rPr dirty="0"/>
              <a:t>A	</a:t>
            </a:r>
            <a:r>
              <a:rPr spc="-5" dirty="0"/>
              <a:t>quelqu</a:t>
            </a:r>
            <a:r>
              <a:rPr spc="5" dirty="0"/>
              <a:t>e</a:t>
            </a:r>
            <a:r>
              <a:rPr dirty="0"/>
              <a:t>s	</a:t>
            </a:r>
            <a:r>
              <a:rPr spc="-35" dirty="0"/>
              <a:t>e</a:t>
            </a:r>
            <a:r>
              <a:rPr spc="-45" dirty="0"/>
              <a:t>x</a:t>
            </a:r>
            <a:r>
              <a:rPr dirty="0"/>
              <a:t>c</a:t>
            </a:r>
            <a:r>
              <a:rPr spc="5" dirty="0"/>
              <a:t>e</a:t>
            </a:r>
            <a:r>
              <a:rPr spc="-15" dirty="0"/>
              <a:t>pt</a:t>
            </a:r>
            <a:r>
              <a:rPr dirty="0"/>
              <a:t>ions	</a:t>
            </a:r>
            <a:r>
              <a:rPr spc="-5" dirty="0"/>
              <a:t>p</a:t>
            </a:r>
            <a:r>
              <a:rPr spc="-35" dirty="0"/>
              <a:t>r</a:t>
            </a:r>
            <a:r>
              <a:rPr dirty="0"/>
              <a:t>ès,	</a:t>
            </a:r>
            <a:r>
              <a:rPr spc="-25" dirty="0"/>
              <a:t>t</a:t>
            </a:r>
            <a:r>
              <a:rPr spc="-5" dirty="0"/>
              <a:t>ou</a:t>
            </a:r>
            <a:r>
              <a:rPr dirty="0"/>
              <a:t>s	les	</a:t>
            </a:r>
            <a:r>
              <a:rPr spc="-30" dirty="0"/>
              <a:t>g</a:t>
            </a:r>
            <a:r>
              <a:rPr dirty="0"/>
              <a:t>èn</a:t>
            </a:r>
            <a:r>
              <a:rPr spc="5" dirty="0"/>
              <a:t>e</a:t>
            </a:r>
            <a:r>
              <a:rPr dirty="0"/>
              <a:t>s	</a:t>
            </a:r>
            <a:r>
              <a:rPr spc="5" dirty="0"/>
              <a:t>d</a:t>
            </a:r>
            <a:r>
              <a:rPr dirty="0"/>
              <a:t>es	eu</a:t>
            </a:r>
            <a:r>
              <a:rPr spc="-15" dirty="0"/>
              <a:t>c</a:t>
            </a:r>
            <a:r>
              <a:rPr dirty="0"/>
              <a:t>a</a:t>
            </a:r>
            <a:r>
              <a:rPr spc="10" dirty="0"/>
              <a:t>r</a:t>
            </a:r>
            <a:r>
              <a:rPr spc="-20" dirty="0"/>
              <a:t>y</a:t>
            </a:r>
            <a:r>
              <a:rPr spc="-5" dirty="0"/>
              <a:t>o</a:t>
            </a:r>
            <a:r>
              <a:rPr spc="-45" dirty="0"/>
              <a:t>t</a:t>
            </a:r>
            <a:r>
              <a:rPr dirty="0"/>
              <a:t>es  </a:t>
            </a:r>
            <a:r>
              <a:rPr spc="-10" dirty="0"/>
              <a:t>possèdent </a:t>
            </a:r>
            <a:r>
              <a:rPr spc="-5" dirty="0"/>
              <a:t>des</a:t>
            </a:r>
            <a:r>
              <a:rPr dirty="0"/>
              <a:t> </a:t>
            </a:r>
            <a:r>
              <a:rPr spc="-15" dirty="0"/>
              <a:t>introns.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Le </a:t>
            </a:r>
            <a:r>
              <a:rPr spc="-10" dirty="0"/>
              <a:t>nombre </a:t>
            </a:r>
            <a:r>
              <a:rPr spc="-5" dirty="0"/>
              <a:t>et </a:t>
            </a:r>
            <a:r>
              <a:rPr dirty="0"/>
              <a:t>la </a:t>
            </a:r>
            <a:r>
              <a:rPr spc="-5" dirty="0"/>
              <a:t>taille des </a:t>
            </a:r>
            <a:r>
              <a:rPr spc="-10" dirty="0"/>
              <a:t>introns varient </a:t>
            </a:r>
            <a:r>
              <a:rPr spc="-5" dirty="0"/>
              <a:t>d'un </a:t>
            </a:r>
            <a:r>
              <a:rPr spc="-10" dirty="0"/>
              <a:t>gène </a:t>
            </a:r>
            <a:r>
              <a:rPr dirty="0"/>
              <a:t>à </a:t>
            </a:r>
            <a:r>
              <a:rPr spc="-5" dirty="0"/>
              <a:t>un</a:t>
            </a:r>
            <a:r>
              <a:rPr spc="-50" dirty="0"/>
              <a:t> </a:t>
            </a:r>
            <a:r>
              <a:rPr spc="-5" dirty="0"/>
              <a:t>autre.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Les gènes de </a:t>
            </a:r>
            <a:r>
              <a:rPr dirty="0"/>
              <a:t>l'ADN </a:t>
            </a:r>
            <a:r>
              <a:rPr spc="-10" dirty="0"/>
              <a:t>mitochondrial </a:t>
            </a:r>
            <a:r>
              <a:rPr spc="-15" dirty="0"/>
              <a:t>sont </a:t>
            </a:r>
            <a:r>
              <a:rPr spc="-5" dirty="0"/>
              <a:t>sans</a:t>
            </a:r>
            <a:r>
              <a:rPr spc="-20" dirty="0"/>
              <a:t> </a:t>
            </a:r>
            <a:r>
              <a:rPr spc="-10" dirty="0"/>
              <a:t>introns.</a:t>
            </a:r>
          </a:p>
        </p:txBody>
      </p:sp>
      <p:sp>
        <p:nvSpPr>
          <p:cNvPr id="3" name="object 3"/>
          <p:cNvSpPr/>
          <p:nvPr/>
        </p:nvSpPr>
        <p:spPr>
          <a:xfrm>
            <a:off x="3057418" y="3617536"/>
            <a:ext cx="3608512" cy="2415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000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75"/>
              </a:spcBef>
            </a:pPr>
            <a:r>
              <a:rPr spc="-15" dirty="0"/>
              <a:t>Organisation </a:t>
            </a:r>
            <a:r>
              <a:rPr dirty="0"/>
              <a:t>du </a:t>
            </a:r>
            <a:r>
              <a:rPr spc="-5" dirty="0"/>
              <a:t>génome</a:t>
            </a:r>
            <a:r>
              <a:rPr spc="-35" dirty="0"/>
              <a:t> </a:t>
            </a:r>
            <a:r>
              <a:rPr spc="-5" dirty="0"/>
              <a:t>humain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7565"/>
            <a:ext cx="8074659" cy="3581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5660" indent="-366395">
              <a:lnSpc>
                <a:spcPct val="100000"/>
              </a:lnSpc>
              <a:spcBef>
                <a:spcPts val="105"/>
              </a:spcBef>
              <a:buSzPct val="87500"/>
              <a:buFont typeface="Wingdings"/>
              <a:buChar char=""/>
              <a:tabLst>
                <a:tab pos="836294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Promoteur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5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En </a:t>
            </a:r>
            <a:r>
              <a:rPr sz="2400" spc="-5" dirty="0">
                <a:latin typeface="Calibri"/>
                <a:cs typeface="Calibri"/>
              </a:rPr>
              <a:t>amont du </a:t>
            </a:r>
            <a:r>
              <a:rPr sz="2400" spc="-10" dirty="0">
                <a:latin typeface="Calibri"/>
                <a:cs typeface="Calibri"/>
              </a:rPr>
              <a:t>gène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5" dirty="0">
                <a:latin typeface="Calibri"/>
                <a:cs typeface="Calibri"/>
              </a:rPr>
              <a:t>5' se </a:t>
            </a:r>
            <a:r>
              <a:rPr sz="2400" spc="-20" dirty="0">
                <a:latin typeface="Calibri"/>
                <a:cs typeface="Calibri"/>
              </a:rPr>
              <a:t>trouve </a:t>
            </a:r>
            <a:r>
              <a:rPr sz="2400" spc="-5" dirty="0">
                <a:latin typeface="Calibri"/>
                <a:cs typeface="Calibri"/>
              </a:rPr>
              <a:t>se </a:t>
            </a:r>
            <a:r>
              <a:rPr sz="2400" spc="-15" dirty="0">
                <a:latin typeface="Calibri"/>
                <a:cs typeface="Calibri"/>
              </a:rPr>
              <a:t>trouve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région  promotrice </a:t>
            </a:r>
            <a:r>
              <a:rPr sz="2400" spc="-5" dirty="0">
                <a:latin typeface="Calibri"/>
                <a:cs typeface="Calibri"/>
              </a:rPr>
              <a:t>ou </a:t>
            </a:r>
            <a:r>
              <a:rPr sz="2400" spc="-30" dirty="0">
                <a:latin typeface="Calibri"/>
                <a:cs typeface="Calibri"/>
              </a:rPr>
              <a:t>promoteur, </a:t>
            </a:r>
            <a:r>
              <a:rPr sz="2400" spc="-5" dirty="0">
                <a:latin typeface="Calibri"/>
                <a:cs typeface="Calibri"/>
              </a:rPr>
              <a:t>séquence </a:t>
            </a:r>
            <a:r>
              <a:rPr sz="2400" spc="-10" dirty="0">
                <a:latin typeface="Calibri"/>
                <a:cs typeface="Calibri"/>
              </a:rPr>
              <a:t>régulatrice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  </a:t>
            </a:r>
            <a:r>
              <a:rPr sz="2400" spc="-5" dirty="0">
                <a:latin typeface="Calibri"/>
                <a:cs typeface="Calibri"/>
              </a:rPr>
              <a:t>transcription du </a:t>
            </a:r>
            <a:r>
              <a:rPr sz="2400" spc="-10" dirty="0" err="1">
                <a:latin typeface="Calibri"/>
                <a:cs typeface="Calibri"/>
              </a:rPr>
              <a:t>gène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d</a:t>
            </a:r>
            <a:r>
              <a:rPr lang="fr-FR" sz="2400" dirty="0" smtClean="0">
                <a:latin typeface="Calibri"/>
                <a:cs typeface="Calibri"/>
              </a:rPr>
              <a:t>'</a:t>
            </a:r>
            <a:r>
              <a:rPr sz="2400" spc="-15" dirty="0" smtClean="0">
                <a:latin typeface="Calibri"/>
                <a:cs typeface="Calibri"/>
              </a:rPr>
              <a:t>environ </a:t>
            </a:r>
            <a:r>
              <a:rPr sz="2400" spc="-10" dirty="0">
                <a:latin typeface="Calibri"/>
                <a:cs typeface="Calibri"/>
              </a:rPr>
              <a:t>800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kb.</a:t>
            </a:r>
            <a:endParaRPr sz="2400" dirty="0">
              <a:latin typeface="Calibri"/>
              <a:cs typeface="Calibri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Le </a:t>
            </a:r>
            <a:r>
              <a:rPr sz="2400" spc="-15" dirty="0">
                <a:latin typeface="Calibri"/>
                <a:cs typeface="Calibri"/>
              </a:rPr>
              <a:t>promoteur </a:t>
            </a:r>
            <a:r>
              <a:rPr sz="2400" spc="-10" dirty="0">
                <a:latin typeface="Calibri"/>
                <a:cs typeface="Calibri"/>
              </a:rPr>
              <a:t>définit </a:t>
            </a:r>
            <a:r>
              <a:rPr sz="2400" dirty="0">
                <a:latin typeface="Calibri"/>
                <a:cs typeface="Calibri"/>
              </a:rPr>
              <a:t>le </a:t>
            </a:r>
            <a:r>
              <a:rPr sz="2400" spc="-10" dirty="0">
                <a:latin typeface="Calibri"/>
                <a:cs typeface="Calibri"/>
              </a:rPr>
              <a:t>site </a:t>
            </a:r>
            <a:r>
              <a:rPr sz="2400" spc="-5" dirty="0">
                <a:latin typeface="Calibri"/>
                <a:cs typeface="Calibri"/>
              </a:rPr>
              <a:t>d'initiation de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transcription et  </a:t>
            </a:r>
            <a:r>
              <a:rPr sz="2400" spc="-5" dirty="0">
                <a:latin typeface="Calibri"/>
                <a:cs typeface="Calibri"/>
              </a:rPr>
              <a:t>sa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direction.</a:t>
            </a:r>
            <a:endParaRPr sz="24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Un </a:t>
            </a:r>
            <a:r>
              <a:rPr sz="2400" spc="-10" dirty="0">
                <a:latin typeface="Calibri"/>
                <a:cs typeface="Calibri"/>
              </a:rPr>
              <a:t>gène </a:t>
            </a:r>
            <a:r>
              <a:rPr sz="2400" spc="-5" dirty="0">
                <a:latin typeface="Calibri"/>
                <a:cs typeface="Calibri"/>
              </a:rPr>
              <a:t>peut </a:t>
            </a:r>
            <a:r>
              <a:rPr sz="2400" spc="-15" dirty="0">
                <a:latin typeface="Calibri"/>
                <a:cs typeface="Calibri"/>
              </a:rPr>
              <a:t>avoir </a:t>
            </a:r>
            <a:r>
              <a:rPr sz="2400" spc="-10" dirty="0">
                <a:latin typeface="Calibri"/>
                <a:cs typeface="Calibri"/>
              </a:rPr>
              <a:t>plusieurs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promoteurs.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000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75"/>
              </a:spcBef>
            </a:pPr>
            <a:r>
              <a:rPr spc="-15" dirty="0"/>
              <a:t>Organisation </a:t>
            </a:r>
            <a:r>
              <a:rPr dirty="0"/>
              <a:t>du </a:t>
            </a:r>
            <a:r>
              <a:rPr spc="-5" dirty="0"/>
              <a:t>génome</a:t>
            </a:r>
            <a:r>
              <a:rPr spc="-35" dirty="0"/>
              <a:t> </a:t>
            </a:r>
            <a:r>
              <a:rPr spc="-5" dirty="0"/>
              <a:t>humain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4178"/>
            <a:ext cx="8073390" cy="276542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881380" indent="-412115" algn="just">
              <a:lnSpc>
                <a:spcPct val="100000"/>
              </a:lnSpc>
              <a:spcBef>
                <a:spcPts val="850"/>
              </a:spcBef>
              <a:buSzPct val="133333"/>
              <a:buFont typeface="Wingdings"/>
              <a:buChar char=""/>
              <a:tabLst>
                <a:tab pos="882015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Introns</a:t>
            </a:r>
            <a:endParaRPr sz="24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Partie </a:t>
            </a:r>
            <a:r>
              <a:rPr sz="2600" dirty="0">
                <a:latin typeface="Calibri"/>
                <a:cs typeface="Calibri"/>
              </a:rPr>
              <a:t>non </a:t>
            </a:r>
            <a:r>
              <a:rPr sz="2600" spc="-15" dirty="0">
                <a:latin typeface="Calibri"/>
                <a:cs typeface="Calibri"/>
              </a:rPr>
              <a:t>codante </a:t>
            </a:r>
            <a:r>
              <a:rPr sz="2600" dirty="0">
                <a:latin typeface="Calibri"/>
                <a:cs typeface="Calibri"/>
              </a:rPr>
              <a:t>du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gène</a:t>
            </a:r>
            <a:endParaRPr sz="26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Certains introns jouent </a:t>
            </a:r>
            <a:r>
              <a:rPr sz="2600" spc="-5" dirty="0">
                <a:latin typeface="Calibri"/>
                <a:cs typeface="Calibri"/>
              </a:rPr>
              <a:t>un </a:t>
            </a:r>
            <a:r>
              <a:rPr sz="2600" spc="-10" dirty="0">
                <a:latin typeface="Calibri"/>
                <a:cs typeface="Calibri"/>
              </a:rPr>
              <a:t>rôle </a:t>
            </a:r>
            <a:r>
              <a:rPr sz="2600" spc="-5" dirty="0">
                <a:latin typeface="Calibri"/>
                <a:cs typeface="Calibri"/>
              </a:rPr>
              <a:t>dans </a:t>
            </a:r>
            <a:r>
              <a:rPr sz="2600" dirty="0">
                <a:latin typeface="Calibri"/>
                <a:cs typeface="Calibri"/>
              </a:rPr>
              <a:t>la </a:t>
            </a:r>
            <a:r>
              <a:rPr sz="2600" spc="-10" dirty="0">
                <a:latin typeface="Calibri"/>
                <a:cs typeface="Calibri"/>
              </a:rPr>
              <a:t>régulation </a:t>
            </a:r>
            <a:r>
              <a:rPr sz="2600" spc="-5" dirty="0">
                <a:latin typeface="Calibri"/>
                <a:cs typeface="Calibri"/>
              </a:rPr>
              <a:t>de </a:t>
            </a:r>
            <a:r>
              <a:rPr sz="2600" dirty="0">
                <a:latin typeface="Calibri"/>
                <a:cs typeface="Calibri"/>
              </a:rPr>
              <a:t>l '  </a:t>
            </a:r>
            <a:r>
              <a:rPr sz="2600" spc="-15" dirty="0">
                <a:latin typeface="Calibri"/>
                <a:cs typeface="Calibri"/>
              </a:rPr>
              <a:t>expression </a:t>
            </a:r>
            <a:r>
              <a:rPr sz="2600" dirty="0">
                <a:latin typeface="Calibri"/>
                <a:cs typeface="Calibri"/>
              </a:rPr>
              <a:t>d ' </a:t>
            </a:r>
            <a:r>
              <a:rPr sz="2600" spc="-10" dirty="0">
                <a:latin typeface="Calibri"/>
                <a:cs typeface="Calibri"/>
              </a:rPr>
              <a:t>un </a:t>
            </a:r>
            <a:r>
              <a:rPr sz="2600" spc="-15" dirty="0">
                <a:latin typeface="Calibri"/>
                <a:cs typeface="Calibri"/>
              </a:rPr>
              <a:t>gène </a:t>
            </a:r>
            <a:r>
              <a:rPr sz="2600" dirty="0">
                <a:latin typeface="Calibri"/>
                <a:cs typeface="Calibri"/>
              </a:rPr>
              <a:t>( </a:t>
            </a:r>
            <a:r>
              <a:rPr sz="2600" spc="-15" dirty="0">
                <a:latin typeface="Calibri"/>
                <a:cs typeface="Calibri"/>
              </a:rPr>
              <a:t>présence </a:t>
            </a:r>
            <a:r>
              <a:rPr sz="2600" dirty="0">
                <a:latin typeface="Calibri"/>
                <a:cs typeface="Calibri"/>
              </a:rPr>
              <a:t>d ' </a:t>
            </a:r>
            <a:r>
              <a:rPr sz="2600" spc="-5" dirty="0">
                <a:latin typeface="Calibri"/>
                <a:cs typeface="Calibri"/>
              </a:rPr>
              <a:t>un enhancer qui </a:t>
            </a:r>
            <a:r>
              <a:rPr sz="2600" spc="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stimule </a:t>
            </a:r>
            <a:r>
              <a:rPr sz="2600" dirty="0">
                <a:latin typeface="Calibri"/>
                <a:cs typeface="Calibri"/>
              </a:rPr>
              <a:t>l ' </a:t>
            </a:r>
            <a:r>
              <a:rPr sz="2600" spc="-10" dirty="0">
                <a:latin typeface="Calibri"/>
                <a:cs typeface="Calibri"/>
              </a:rPr>
              <a:t>expression </a:t>
            </a:r>
            <a:r>
              <a:rPr sz="2600" spc="-5" dirty="0">
                <a:latin typeface="Calibri"/>
                <a:cs typeface="Calibri"/>
              </a:rPr>
              <a:t>ou </a:t>
            </a:r>
            <a:r>
              <a:rPr sz="2600" dirty="0">
                <a:latin typeface="Calibri"/>
                <a:cs typeface="Calibri"/>
              </a:rPr>
              <a:t>d ' un </a:t>
            </a:r>
            <a:r>
              <a:rPr sz="2600" spc="-5" dirty="0">
                <a:latin typeface="Calibri"/>
                <a:cs typeface="Calibri"/>
              </a:rPr>
              <a:t>silencer qui </a:t>
            </a:r>
            <a:r>
              <a:rPr sz="2600" dirty="0">
                <a:latin typeface="Calibri"/>
                <a:cs typeface="Calibri"/>
              </a:rPr>
              <a:t>l '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ihibe)</a:t>
            </a:r>
            <a:endParaRPr sz="26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Les </a:t>
            </a:r>
            <a:r>
              <a:rPr sz="2600" spc="-10" dirty="0">
                <a:latin typeface="Calibri"/>
                <a:cs typeface="Calibri"/>
              </a:rPr>
              <a:t>introns </a:t>
            </a:r>
            <a:r>
              <a:rPr sz="2600" dirty="0">
                <a:latin typeface="Calibri"/>
                <a:cs typeface="Calibri"/>
              </a:rPr>
              <a:t>n </a:t>
            </a:r>
            <a:r>
              <a:rPr sz="2800" spc="-5" dirty="0">
                <a:latin typeface="Calibri"/>
                <a:cs typeface="Calibri"/>
              </a:rPr>
              <a:t>' </a:t>
            </a:r>
            <a:r>
              <a:rPr sz="2600" spc="-15" dirty="0">
                <a:latin typeface="Calibri"/>
                <a:cs typeface="Calibri"/>
              </a:rPr>
              <a:t>existent </a:t>
            </a:r>
            <a:r>
              <a:rPr sz="2600" spc="-5" dirty="0">
                <a:latin typeface="Calibri"/>
                <a:cs typeface="Calibri"/>
              </a:rPr>
              <a:t>que chez </a:t>
            </a:r>
            <a:r>
              <a:rPr sz="2600" dirty="0">
                <a:latin typeface="Calibri"/>
                <a:cs typeface="Calibri"/>
              </a:rPr>
              <a:t>les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eucaryotes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000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75"/>
              </a:spcBef>
            </a:pPr>
            <a:r>
              <a:rPr spc="-15" dirty="0"/>
              <a:t>Organisation </a:t>
            </a:r>
            <a:r>
              <a:rPr dirty="0"/>
              <a:t>du </a:t>
            </a:r>
            <a:r>
              <a:rPr spc="-5" dirty="0"/>
              <a:t>génome</a:t>
            </a:r>
            <a:r>
              <a:rPr spc="-35" dirty="0"/>
              <a:t> </a:t>
            </a:r>
            <a:r>
              <a:rPr spc="-5" dirty="0"/>
              <a:t>humain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37461"/>
            <a:ext cx="8074025" cy="40807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56920" algn="l"/>
              </a:tabLst>
            </a:pPr>
            <a:r>
              <a:rPr sz="27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Pseudog</a:t>
            </a:r>
            <a:r>
              <a:rPr lang="fr-FR" sz="2700" b="1" spc="-10" dirty="0">
                <a:solidFill>
                  <a:srgbClr val="FF0000"/>
                </a:solidFill>
                <a:latin typeface="Calibri"/>
                <a:cs typeface="Calibri"/>
              </a:rPr>
              <a:t>è</a:t>
            </a:r>
            <a:r>
              <a:rPr sz="2700" b="1" spc="-10" dirty="0" err="1">
                <a:solidFill>
                  <a:srgbClr val="FF0000"/>
                </a:solidFill>
                <a:latin typeface="Calibri"/>
                <a:cs typeface="Calibri"/>
              </a:rPr>
              <a:t>nes</a:t>
            </a:r>
            <a:endParaRPr sz="2700" b="1" spc="-1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On </a:t>
            </a:r>
            <a:r>
              <a:rPr sz="2200" spc="-10" dirty="0">
                <a:latin typeface="Calibri"/>
                <a:cs typeface="Calibri"/>
              </a:rPr>
              <a:t>estime actuellement </a:t>
            </a:r>
            <a:r>
              <a:rPr sz="2200" spc="-5" dirty="0">
                <a:latin typeface="Calibri"/>
                <a:cs typeface="Calibri"/>
              </a:rPr>
              <a:t>le </a:t>
            </a:r>
            <a:r>
              <a:rPr sz="2200" spc="-10" dirty="0">
                <a:latin typeface="Calibri"/>
                <a:cs typeface="Calibri"/>
              </a:rPr>
              <a:t>nombre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latin typeface="Calibri"/>
                <a:cs typeface="Calibri"/>
              </a:rPr>
              <a:t>pseudo gènes </a:t>
            </a:r>
            <a:r>
              <a:rPr sz="2200" spc="-5" dirty="0">
                <a:latin typeface="Calibri"/>
                <a:cs typeface="Calibri"/>
              </a:rPr>
              <a:t>à</a:t>
            </a:r>
            <a:r>
              <a:rPr sz="2200" spc="1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20000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Caractéristiques des pseudo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gènes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700" dirty="0">
              <a:latin typeface="Times New Roman"/>
              <a:cs typeface="Times New Roman"/>
            </a:endParaRPr>
          </a:p>
          <a:p>
            <a:pPr marL="756285" marR="5080" indent="-287020" algn="just">
              <a:lnSpc>
                <a:spcPct val="80000"/>
              </a:lnSpc>
            </a:pPr>
            <a:r>
              <a:rPr sz="2000" dirty="0">
                <a:latin typeface="Arial"/>
                <a:cs typeface="Arial"/>
              </a:rPr>
              <a:t>– </a:t>
            </a:r>
            <a:r>
              <a:rPr sz="2000" dirty="0">
                <a:latin typeface="Calibri"/>
                <a:cs typeface="Calibri"/>
              </a:rPr>
              <a:t>Ne </a:t>
            </a:r>
            <a:r>
              <a:rPr sz="2000" spc="-5" dirty="0">
                <a:latin typeface="Calibri"/>
                <a:cs typeface="Calibri"/>
              </a:rPr>
              <a:t>possèdent pas </a:t>
            </a:r>
            <a:r>
              <a:rPr sz="2000" dirty="0">
                <a:latin typeface="Calibri"/>
                <a:cs typeface="Calibri"/>
              </a:rPr>
              <a:t>d ' </a:t>
            </a:r>
            <a:r>
              <a:rPr sz="2000" spc="-10" dirty="0">
                <a:latin typeface="Calibri"/>
                <a:cs typeface="Calibri"/>
              </a:rPr>
              <a:t>introns et présentent </a:t>
            </a:r>
            <a:r>
              <a:rPr sz="2000" spc="-5" dirty="0">
                <a:latin typeface="Calibri"/>
                <a:cs typeface="Calibri"/>
              </a:rPr>
              <a:t>des variations </a:t>
            </a:r>
            <a:r>
              <a:rPr sz="2000" dirty="0">
                <a:latin typeface="Calibri"/>
                <a:cs typeface="Calibri"/>
              </a:rPr>
              <a:t>de  </a:t>
            </a:r>
            <a:r>
              <a:rPr sz="2000" spc="-5" dirty="0">
                <a:latin typeface="Calibri"/>
                <a:cs typeface="Calibri"/>
              </a:rPr>
              <a:t>séquences </a:t>
            </a:r>
            <a:r>
              <a:rPr sz="2000" dirty="0">
                <a:latin typeface="Calibri"/>
                <a:cs typeface="Calibri"/>
              </a:rPr>
              <a:t>( </a:t>
            </a:r>
            <a:r>
              <a:rPr sz="2000" spc="-10" dirty="0">
                <a:latin typeface="Calibri"/>
                <a:cs typeface="Calibri"/>
              </a:rPr>
              <a:t>mutations, </a:t>
            </a:r>
            <a:r>
              <a:rPr sz="2000" spc="-5" dirty="0">
                <a:latin typeface="Calibri"/>
                <a:cs typeface="Calibri"/>
              </a:rPr>
              <a:t>délétions, insertions) empêchant leur  traduction par </a:t>
            </a:r>
            <a:r>
              <a:rPr sz="2000" dirty="0">
                <a:latin typeface="Calibri"/>
                <a:cs typeface="Calibri"/>
              </a:rPr>
              <a:t>apparition de </a:t>
            </a:r>
            <a:r>
              <a:rPr sz="2000" spc="-5" dirty="0">
                <a:latin typeface="Calibri"/>
                <a:cs typeface="Calibri"/>
              </a:rPr>
              <a:t>codon </a:t>
            </a:r>
            <a:r>
              <a:rPr sz="2000" spc="-15" dirty="0">
                <a:latin typeface="Calibri"/>
                <a:cs typeface="Calibri"/>
              </a:rPr>
              <a:t>stop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précoces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latin typeface="Calibri"/>
                <a:cs typeface="Calibri"/>
              </a:rPr>
              <a:t>manière générale, </a:t>
            </a:r>
            <a:r>
              <a:rPr sz="2200" dirty="0">
                <a:latin typeface="Calibri"/>
                <a:cs typeface="Calibri"/>
              </a:rPr>
              <a:t>le </a:t>
            </a:r>
            <a:r>
              <a:rPr sz="2200" spc="-5" dirty="0">
                <a:latin typeface="Calibri"/>
                <a:cs typeface="Calibri"/>
              </a:rPr>
              <a:t>pseudo </a:t>
            </a:r>
            <a:r>
              <a:rPr sz="2200" spc="-10" dirty="0">
                <a:latin typeface="Calibri"/>
                <a:cs typeface="Calibri"/>
              </a:rPr>
              <a:t>gène dérive </a:t>
            </a:r>
            <a:r>
              <a:rPr sz="2200" spc="-5" dirty="0">
                <a:latin typeface="Calibri"/>
                <a:cs typeface="Calibri"/>
              </a:rPr>
              <a:t>du gène par  </a:t>
            </a:r>
            <a:r>
              <a:rPr sz="2200" spc="-10" dirty="0">
                <a:latin typeface="Calibri"/>
                <a:cs typeface="Calibri"/>
              </a:rPr>
              <a:t>duplication ou transposition </a:t>
            </a:r>
            <a:r>
              <a:rPr sz="2200" spc="-5" dirty="0">
                <a:latin typeface="Calibri"/>
                <a:cs typeface="Calibri"/>
              </a:rPr>
              <a:t>( </a:t>
            </a:r>
            <a:r>
              <a:rPr sz="2200" spc="-10" dirty="0">
                <a:latin typeface="Calibri"/>
                <a:cs typeface="Calibri"/>
              </a:rPr>
              <a:t>gène transcrit </a:t>
            </a:r>
            <a:r>
              <a:rPr sz="2200" spc="-5" dirty="0">
                <a:latin typeface="Calibri"/>
                <a:cs typeface="Calibri"/>
              </a:rPr>
              <a:t>en </a:t>
            </a:r>
            <a:r>
              <a:rPr sz="2200" dirty="0">
                <a:latin typeface="Calibri"/>
                <a:cs typeface="Calibri"/>
              </a:rPr>
              <a:t>ARN </a:t>
            </a:r>
            <a:r>
              <a:rPr sz="2200" spc="-5" dirty="0">
                <a:latin typeface="Calibri"/>
                <a:cs typeface="Calibri"/>
              </a:rPr>
              <a:t>inséré </a:t>
            </a:r>
            <a:r>
              <a:rPr sz="2200" spc="-10" dirty="0">
                <a:latin typeface="Calibri"/>
                <a:cs typeface="Calibri"/>
              </a:rPr>
              <a:t>dans  </a:t>
            </a:r>
            <a:r>
              <a:rPr sz="2200" spc="-5" dirty="0">
                <a:latin typeface="Calibri"/>
                <a:cs typeface="Calibri"/>
              </a:rPr>
              <a:t>une région </a:t>
            </a:r>
            <a:r>
              <a:rPr sz="2200" spc="-15" dirty="0">
                <a:latin typeface="Calibri"/>
                <a:cs typeface="Calibri"/>
              </a:rPr>
              <a:t>contenant </a:t>
            </a:r>
            <a:r>
              <a:rPr sz="2200" dirty="0">
                <a:latin typeface="Calibri"/>
                <a:cs typeface="Calibri"/>
              </a:rPr>
              <a:t>des </a:t>
            </a:r>
            <a:r>
              <a:rPr sz="2200" spc="-5" dirty="0">
                <a:latin typeface="Calibri"/>
                <a:cs typeface="Calibri"/>
              </a:rPr>
              <a:t>séquences </a:t>
            </a:r>
            <a:r>
              <a:rPr sz="2200" spc="-10" dirty="0">
                <a:latin typeface="Calibri"/>
                <a:cs typeface="Calibri"/>
              </a:rPr>
              <a:t>répétées </a:t>
            </a:r>
            <a:r>
              <a:rPr sz="2200" spc="-5" dirty="0">
                <a:latin typeface="Calibri"/>
                <a:cs typeface="Calibri"/>
              </a:rPr>
              <a:t>en </a:t>
            </a:r>
            <a:r>
              <a:rPr sz="2200" spc="-10" dirty="0">
                <a:latin typeface="Calibri"/>
                <a:cs typeface="Calibri"/>
              </a:rPr>
              <a:t>subissant </a:t>
            </a:r>
            <a:r>
              <a:rPr sz="2200" dirty="0">
                <a:latin typeface="Calibri"/>
                <a:cs typeface="Calibri"/>
              </a:rPr>
              <a:t>des  </a:t>
            </a:r>
            <a:r>
              <a:rPr sz="2200" spc="-10" dirty="0">
                <a:latin typeface="Calibri"/>
                <a:cs typeface="Calibri"/>
              </a:rPr>
              <a:t>mutations </a:t>
            </a:r>
            <a:r>
              <a:rPr sz="2200" spc="-5" dirty="0">
                <a:latin typeface="Calibri"/>
                <a:cs typeface="Calibri"/>
              </a:rPr>
              <a:t>au </a:t>
            </a:r>
            <a:r>
              <a:rPr sz="2200" spc="-20" dirty="0">
                <a:latin typeface="Calibri"/>
                <a:cs typeface="Calibri"/>
              </a:rPr>
              <a:t>cours </a:t>
            </a:r>
            <a:r>
              <a:rPr sz="2200" spc="-5" dirty="0">
                <a:latin typeface="Calibri"/>
                <a:cs typeface="Calibri"/>
              </a:rPr>
              <a:t>de son insertion le </a:t>
            </a:r>
            <a:r>
              <a:rPr sz="2200" spc="-10" dirty="0">
                <a:latin typeface="Calibri"/>
                <a:cs typeface="Calibri"/>
              </a:rPr>
              <a:t>rendant non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fonctionnel)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000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75"/>
              </a:spcBef>
            </a:pPr>
            <a:r>
              <a:rPr spc="-15" dirty="0"/>
              <a:t>Organisation </a:t>
            </a:r>
            <a:r>
              <a:rPr dirty="0"/>
              <a:t>du </a:t>
            </a:r>
            <a:r>
              <a:rPr spc="-5" dirty="0"/>
              <a:t>génome</a:t>
            </a:r>
            <a:r>
              <a:rPr spc="-35" dirty="0"/>
              <a:t> </a:t>
            </a:r>
            <a:r>
              <a:rPr spc="-5" dirty="0"/>
              <a:t>humain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3601" y="1600174"/>
            <a:ext cx="6062599" cy="4567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7621"/>
            <a:ext cx="8073390" cy="31673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756285" indent="-287020" algn="just">
              <a:lnSpc>
                <a:spcPct val="100000"/>
              </a:lnSpc>
              <a:spcBef>
                <a:spcPts val="750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Le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dogme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fondamental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80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biologie</a:t>
            </a:r>
            <a:endParaRPr sz="280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755"/>
              </a:spcBef>
              <a:buFont typeface="Wingdings"/>
              <a:buChar char="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Le </a:t>
            </a:r>
            <a:r>
              <a:rPr sz="3200" spc="-10" dirty="0">
                <a:latin typeface="Calibri"/>
                <a:cs typeface="Calibri"/>
              </a:rPr>
              <a:t>matériel </a:t>
            </a:r>
            <a:r>
              <a:rPr sz="3200" spc="-5">
                <a:latin typeface="Calibri"/>
                <a:cs typeface="Calibri"/>
              </a:rPr>
              <a:t>génétique </a:t>
            </a:r>
            <a:r>
              <a:rPr lang="fr-FR" sz="3200" spc="-5" dirty="0" smtClean="0">
                <a:latin typeface="Calibri"/>
                <a:cs typeface="Calibri"/>
              </a:rPr>
              <a:t>a</a:t>
            </a:r>
            <a:r>
              <a:rPr sz="320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pour </a:t>
            </a:r>
            <a:r>
              <a:rPr sz="3200" spc="-15" dirty="0">
                <a:latin typeface="Calibri"/>
                <a:cs typeface="Calibri"/>
              </a:rPr>
              <a:t>rôle </a:t>
            </a:r>
            <a:r>
              <a:rPr sz="3200" spc="-5" dirty="0">
                <a:latin typeface="Calibri"/>
                <a:cs typeface="Calibri"/>
              </a:rPr>
              <a:t>essentiel de  </a:t>
            </a:r>
            <a:r>
              <a:rPr sz="3200" spc="-10" dirty="0">
                <a:latin typeface="Calibri"/>
                <a:cs typeface="Calibri"/>
              </a:rPr>
              <a:t>diriger </a:t>
            </a:r>
            <a:r>
              <a:rPr sz="3200" spc="-5" dirty="0">
                <a:latin typeface="Calibri"/>
                <a:cs typeface="Calibri"/>
              </a:rPr>
              <a:t>la </a:t>
            </a:r>
            <a:r>
              <a:rPr sz="3200" spc="-15" dirty="0">
                <a:latin typeface="Calibri"/>
                <a:cs typeface="Calibri"/>
              </a:rPr>
              <a:t>synthèse </a:t>
            </a:r>
            <a:r>
              <a:rPr sz="3200" spc="-5" dirty="0">
                <a:latin typeface="Calibri"/>
                <a:cs typeface="Calibri"/>
              </a:rPr>
              <a:t>des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protéines.</a:t>
            </a:r>
            <a:endParaRPr sz="3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Le </a:t>
            </a:r>
            <a:r>
              <a:rPr sz="3200" dirty="0">
                <a:latin typeface="Calibri"/>
                <a:cs typeface="Calibri"/>
              </a:rPr>
              <a:t>dogme </a:t>
            </a:r>
            <a:r>
              <a:rPr sz="3200" spc="-5" dirty="0">
                <a:latin typeface="Calibri"/>
                <a:cs typeface="Calibri"/>
              </a:rPr>
              <a:t>de la </a:t>
            </a:r>
            <a:r>
              <a:rPr sz="3200" dirty="0">
                <a:latin typeface="Calibri"/>
                <a:cs typeface="Calibri"/>
              </a:rPr>
              <a:t>biologie </a:t>
            </a:r>
            <a:r>
              <a:rPr sz="3200" spc="-5" dirty="0">
                <a:latin typeface="Calibri"/>
                <a:cs typeface="Calibri"/>
              </a:rPr>
              <a:t>moléculaire </a:t>
            </a:r>
            <a:r>
              <a:rPr sz="3200" spc="-15" dirty="0">
                <a:latin typeface="Calibri"/>
                <a:cs typeface="Calibri"/>
              </a:rPr>
              <a:t>est </a:t>
            </a:r>
            <a:r>
              <a:rPr sz="3200" dirty="0">
                <a:latin typeface="Calibri"/>
                <a:cs typeface="Calibri"/>
              </a:rPr>
              <a:t>basé  </a:t>
            </a:r>
            <a:r>
              <a:rPr sz="3200" spc="-5" dirty="0">
                <a:latin typeface="Calibri"/>
                <a:cs typeface="Calibri"/>
              </a:rPr>
              <a:t>sur le sens unidirectionnel </a:t>
            </a:r>
            <a:r>
              <a:rPr sz="3200" dirty="0">
                <a:latin typeface="Calibri"/>
                <a:cs typeface="Calibri"/>
              </a:rPr>
              <a:t>du </a:t>
            </a:r>
            <a:r>
              <a:rPr sz="3200" spc="-10" dirty="0">
                <a:latin typeface="Calibri"/>
                <a:cs typeface="Calibri"/>
              </a:rPr>
              <a:t>passage </a:t>
            </a:r>
            <a:r>
              <a:rPr sz="3200" spc="-5" dirty="0">
                <a:latin typeface="Calibri"/>
                <a:cs typeface="Calibri"/>
              </a:rPr>
              <a:t>de  </a:t>
            </a:r>
            <a:r>
              <a:rPr sz="3200" spc="-15" dirty="0">
                <a:latin typeface="Calibri"/>
                <a:cs typeface="Calibri"/>
              </a:rPr>
              <a:t>l'information </a:t>
            </a:r>
            <a:r>
              <a:rPr sz="3200" spc="-5" dirty="0">
                <a:latin typeface="Calibri"/>
                <a:cs typeface="Calibri"/>
              </a:rPr>
              <a:t>du gène </a:t>
            </a:r>
            <a:r>
              <a:rPr sz="3200" dirty="0">
                <a:latin typeface="Calibri"/>
                <a:cs typeface="Calibri"/>
              </a:rPr>
              <a:t>à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protéine.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000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75"/>
              </a:spcBef>
            </a:pPr>
            <a:r>
              <a:rPr spc="-15" dirty="0"/>
              <a:t>Organisation </a:t>
            </a:r>
            <a:r>
              <a:rPr dirty="0"/>
              <a:t>du </a:t>
            </a:r>
            <a:r>
              <a:rPr spc="-5" dirty="0"/>
              <a:t>génome</a:t>
            </a:r>
            <a:r>
              <a:rPr spc="-35" dirty="0"/>
              <a:t> </a:t>
            </a:r>
            <a:r>
              <a:rPr spc="-5" dirty="0"/>
              <a:t>humain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901280"/>
            <a:ext cx="4340685" cy="3941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2747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74561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Organisation </a:t>
            </a:r>
            <a:r>
              <a:rPr dirty="0"/>
              <a:t>du </a:t>
            </a:r>
            <a:r>
              <a:rPr spc="-5" dirty="0"/>
              <a:t>génome</a:t>
            </a:r>
            <a:r>
              <a:rPr spc="-60" dirty="0"/>
              <a:t> </a:t>
            </a:r>
            <a:r>
              <a:rPr spc="-5" dirty="0"/>
              <a:t>humain</a:t>
            </a:r>
          </a:p>
        </p:txBody>
      </p:sp>
      <p:sp>
        <p:nvSpPr>
          <p:cNvPr id="5" name="object 5"/>
          <p:cNvSpPr/>
          <p:nvPr/>
        </p:nvSpPr>
        <p:spPr>
          <a:xfrm>
            <a:off x="5127255" y="2133600"/>
            <a:ext cx="3317557" cy="3114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3630">
              <a:lnSpc>
                <a:spcPct val="100000"/>
              </a:lnSpc>
              <a:spcBef>
                <a:spcPts val="100"/>
              </a:spcBef>
            </a:pPr>
            <a:r>
              <a:rPr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a. Le</a:t>
            </a:r>
            <a:r>
              <a:rPr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sucre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pc="-20" dirty="0"/>
              <a:t>C’est </a:t>
            </a:r>
            <a:r>
              <a:rPr spc="-5" dirty="0"/>
              <a:t>un </a:t>
            </a:r>
            <a:r>
              <a:rPr spc="-10" dirty="0"/>
              <a:t>pentose </a:t>
            </a:r>
            <a:r>
              <a:rPr dirty="0"/>
              <a:t>(5 </a:t>
            </a:r>
            <a:r>
              <a:rPr spc="-15" dirty="0"/>
              <a:t>atomes </a:t>
            </a:r>
            <a:r>
              <a:rPr spc="-5" dirty="0"/>
              <a:t>de carbones) Il peut </a:t>
            </a:r>
            <a:r>
              <a:rPr spc="-15" dirty="0"/>
              <a:t>être </a:t>
            </a:r>
            <a:r>
              <a:rPr spc="-5" dirty="0"/>
              <a:t>de deux  </a:t>
            </a:r>
            <a:r>
              <a:rPr dirty="0"/>
              <a:t>types ce </a:t>
            </a:r>
            <a:r>
              <a:rPr spc="-5" dirty="0"/>
              <a:t>qui </a:t>
            </a:r>
            <a:r>
              <a:rPr spc="-10" dirty="0"/>
              <a:t>définie </a:t>
            </a:r>
            <a:r>
              <a:rPr spc="-5" dirty="0"/>
              <a:t>deux </a:t>
            </a:r>
            <a:r>
              <a:rPr spc="-10" dirty="0"/>
              <a:t>variétés </a:t>
            </a:r>
            <a:r>
              <a:rPr spc="-25" dirty="0"/>
              <a:t>d’acides </a:t>
            </a:r>
            <a:r>
              <a:rPr spc="-5" dirty="0"/>
              <a:t>nucléiques</a:t>
            </a:r>
            <a:r>
              <a:rPr spc="30" dirty="0"/>
              <a:t> </a:t>
            </a:r>
            <a:r>
              <a:rPr dirty="0"/>
              <a:t>: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40" dirty="0"/>
              <a:t>L’acide </a:t>
            </a:r>
            <a:r>
              <a:rPr sz="2000" dirty="0"/>
              <a:t>ribonucléique (ARN) </a:t>
            </a:r>
            <a:r>
              <a:rPr sz="2000" spc="-10" dirty="0"/>
              <a:t>dont </a:t>
            </a:r>
            <a:r>
              <a:rPr sz="2000" spc="-5" dirty="0"/>
              <a:t>le </a:t>
            </a:r>
            <a:r>
              <a:rPr sz="2000" spc="-10" dirty="0"/>
              <a:t>sucre est </a:t>
            </a:r>
            <a:r>
              <a:rPr sz="2000" dirty="0"/>
              <a:t>un </a:t>
            </a:r>
            <a:r>
              <a:rPr sz="2000" spc="-5" dirty="0"/>
              <a:t>ribose</a:t>
            </a:r>
            <a:r>
              <a:rPr sz="2000" spc="40" dirty="0"/>
              <a:t> </a:t>
            </a:r>
            <a:r>
              <a:rPr sz="2000" dirty="0"/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II. </a:t>
            </a:r>
            <a:r>
              <a:rPr sz="3600" spc="-10" dirty="0"/>
              <a:t>Structure </a:t>
            </a:r>
            <a:r>
              <a:rPr sz="3600" spc="-5" dirty="0"/>
              <a:t>des </a:t>
            </a:r>
            <a:r>
              <a:rPr sz="3600" dirty="0"/>
              <a:t>acides</a:t>
            </a:r>
            <a:r>
              <a:rPr sz="3600" spc="-60" dirty="0"/>
              <a:t> </a:t>
            </a:r>
            <a:r>
              <a:rPr sz="3600" spc="-5" dirty="0"/>
              <a:t>nucléiques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124845" y="4434949"/>
            <a:ext cx="2015192" cy="1123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1613661"/>
            <a:ext cx="76149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50" dirty="0">
                <a:latin typeface="Calibri"/>
                <a:cs typeface="Calibri"/>
              </a:rPr>
              <a:t>L’acide </a:t>
            </a:r>
            <a:r>
              <a:rPr sz="2400" spc="-5" dirty="0">
                <a:latin typeface="Calibri"/>
                <a:cs typeface="Calibri"/>
              </a:rPr>
              <a:t>désoxyribonucléique (ADN) </a:t>
            </a:r>
            <a:r>
              <a:rPr sz="2400" spc="-10" dirty="0">
                <a:latin typeface="Calibri"/>
                <a:cs typeface="Calibri"/>
              </a:rPr>
              <a:t>dont </a:t>
            </a:r>
            <a:r>
              <a:rPr sz="2400" dirty="0">
                <a:latin typeface="Calibri"/>
                <a:cs typeface="Calibri"/>
              </a:rPr>
              <a:t>le </a:t>
            </a:r>
            <a:r>
              <a:rPr sz="2400" spc="-15" dirty="0">
                <a:latin typeface="Calibri"/>
                <a:cs typeface="Calibri"/>
              </a:rPr>
              <a:t>sucre </a:t>
            </a:r>
            <a:r>
              <a:rPr sz="2400" spc="-10" dirty="0">
                <a:latin typeface="Calibri"/>
                <a:cs typeface="Calibri"/>
              </a:rPr>
              <a:t>est </a:t>
            </a:r>
            <a:r>
              <a:rPr sz="2400" spc="-15" dirty="0">
                <a:latin typeface="Calibri"/>
                <a:cs typeface="Calibri"/>
              </a:rPr>
              <a:t>un  </a:t>
            </a:r>
            <a:r>
              <a:rPr sz="2400" spc="-20" dirty="0">
                <a:latin typeface="Calibri"/>
                <a:cs typeface="Calibri"/>
              </a:rPr>
              <a:t>2’désoxyribose. </a:t>
            </a:r>
            <a:r>
              <a:rPr sz="2400" spc="-5" dirty="0">
                <a:latin typeface="Calibri"/>
                <a:cs typeface="Calibri"/>
              </a:rPr>
              <a:t>Le 2’ spécifie </a:t>
            </a:r>
            <a:r>
              <a:rPr sz="2400" spc="-40" dirty="0">
                <a:latin typeface="Calibri"/>
                <a:cs typeface="Calibri"/>
              </a:rPr>
              <a:t>l’atome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carbone </a:t>
            </a:r>
            <a:r>
              <a:rPr sz="2400" spc="-5" dirty="0">
                <a:latin typeface="Calibri"/>
                <a:cs typeface="Calibri"/>
              </a:rPr>
              <a:t>qui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10" dirty="0">
                <a:latin typeface="Calibri"/>
                <a:cs typeface="Calibri"/>
              </a:rPr>
              <a:t>perdu </a:t>
            </a:r>
            <a:r>
              <a:rPr sz="2400" spc="-35" dirty="0">
                <a:latin typeface="Calibri"/>
                <a:cs typeface="Calibri"/>
              </a:rPr>
              <a:t>l’atome d’oxygène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7164" y="3381377"/>
            <a:ext cx="1856014" cy="16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2679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10"/>
              </a:spcBef>
            </a:pPr>
            <a:r>
              <a:rPr sz="3600" dirty="0"/>
              <a:t>II. </a:t>
            </a:r>
            <a:r>
              <a:rPr sz="3600" spc="-10" dirty="0"/>
              <a:t>Structure </a:t>
            </a:r>
            <a:r>
              <a:rPr sz="3600" spc="-5" dirty="0"/>
              <a:t>des </a:t>
            </a:r>
            <a:r>
              <a:rPr sz="3600" dirty="0"/>
              <a:t>acides</a:t>
            </a:r>
            <a:r>
              <a:rPr sz="3600" spc="-60" dirty="0"/>
              <a:t> </a:t>
            </a:r>
            <a:r>
              <a:rPr sz="3600" spc="-5" dirty="0"/>
              <a:t>nucléiques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59740" y="5461203"/>
            <a:ext cx="79438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Le groupement phosphate peut se fixer soit en position </a:t>
            </a:r>
            <a:r>
              <a:rPr sz="1600" dirty="0">
                <a:latin typeface="Arial"/>
                <a:cs typeface="Arial"/>
              </a:rPr>
              <a:t>3</a:t>
            </a:r>
            <a:r>
              <a:rPr sz="1600" dirty="0">
                <a:latin typeface="Calibri"/>
                <a:cs typeface="Calibri"/>
              </a:rPr>
              <a:t>’ </a:t>
            </a:r>
            <a:r>
              <a:rPr sz="1600" spc="-5" dirty="0">
                <a:latin typeface="Arial"/>
                <a:cs typeface="Arial"/>
              </a:rPr>
              <a:t>soit en position </a:t>
            </a:r>
            <a:r>
              <a:rPr sz="1600" dirty="0">
                <a:latin typeface="Arial"/>
                <a:cs typeface="Arial"/>
              </a:rPr>
              <a:t>5</a:t>
            </a:r>
            <a:r>
              <a:rPr sz="1600" dirty="0">
                <a:latin typeface="Calibri"/>
                <a:cs typeface="Calibri"/>
              </a:rPr>
              <a:t>’ </a:t>
            </a:r>
            <a:r>
              <a:rPr sz="1600" spc="-5" dirty="0">
                <a:latin typeface="Arial"/>
                <a:cs typeface="Arial"/>
              </a:rPr>
              <a:t>du</a:t>
            </a:r>
            <a:r>
              <a:rPr sz="1600" spc="3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pentose.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La base azot</a:t>
            </a:r>
            <a:r>
              <a:rPr sz="1600" spc="-5" dirty="0">
                <a:latin typeface="Calibri"/>
                <a:cs typeface="Calibri"/>
              </a:rPr>
              <a:t>é</a:t>
            </a:r>
            <a:r>
              <a:rPr sz="1600" spc="-5" dirty="0">
                <a:latin typeface="Arial"/>
                <a:cs typeface="Arial"/>
              </a:rPr>
              <a:t>e est attach</a:t>
            </a:r>
            <a:r>
              <a:rPr sz="1600" spc="-5" dirty="0">
                <a:latin typeface="Calibri"/>
                <a:cs typeface="Calibri"/>
              </a:rPr>
              <a:t>é</a:t>
            </a:r>
            <a:r>
              <a:rPr sz="1600" spc="-5" dirty="0">
                <a:latin typeface="Arial"/>
                <a:cs typeface="Arial"/>
              </a:rPr>
              <a:t>e au carbone en 1</a:t>
            </a:r>
            <a:r>
              <a:rPr sz="1600" spc="-5" dirty="0">
                <a:latin typeface="Calibri"/>
                <a:cs typeface="Calibri"/>
              </a:rPr>
              <a:t>’ </a:t>
            </a:r>
            <a:r>
              <a:rPr sz="1600" spc="-5" dirty="0">
                <a:latin typeface="Arial"/>
                <a:cs typeface="Arial"/>
              </a:rPr>
              <a:t>du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pentose.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3820</Words>
  <Application>Microsoft Office PowerPoint</Application>
  <PresentationFormat>Affichage à l'écran (4:3)</PresentationFormat>
  <Paragraphs>377</Paragraphs>
  <Slides>76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81" baseType="lpstr">
      <vt:lpstr>Arial</vt:lpstr>
      <vt:lpstr>Calibri</vt:lpstr>
      <vt:lpstr>Times New Roman</vt:lpstr>
      <vt:lpstr>Wingdings</vt:lpstr>
      <vt:lpstr>Office Theme</vt:lpstr>
      <vt:lpstr>Génétique fondamentale</vt:lpstr>
      <vt:lpstr>Présentation PowerPoint</vt:lpstr>
      <vt:lpstr>Plan</vt:lpstr>
      <vt:lpstr>I. Introduction</vt:lpstr>
      <vt:lpstr>I. Introduction</vt:lpstr>
      <vt:lpstr>II. Structure des acides nucléiques</vt:lpstr>
      <vt:lpstr>II. Structure des acides nucléiques</vt:lpstr>
      <vt:lpstr>II. Structure des acides nucléiques</vt:lpstr>
      <vt:lpstr>II. Structure des acides nucléiques</vt:lpstr>
      <vt:lpstr>II. Structure des acides nucléiques</vt:lpstr>
      <vt:lpstr>II. Structure des acides nucléiques</vt:lpstr>
      <vt:lpstr>II. Structure des acides nucléiques</vt:lpstr>
      <vt:lpstr>II. Structure des acides nucléiques</vt:lpstr>
      <vt:lpstr>II. Structure des acides nucléiques</vt:lpstr>
      <vt:lpstr>II. Structure des acides nucléiques</vt:lpstr>
      <vt:lpstr>Présentation PowerPoint</vt:lpstr>
      <vt:lpstr>II. Structure des acides nucléiques</vt:lpstr>
      <vt:lpstr>II. Structure des acides nucléiques</vt:lpstr>
      <vt:lpstr>II. Structure des acides nucléiques</vt:lpstr>
      <vt:lpstr>II. Structure des acides nucléiques</vt:lpstr>
      <vt:lpstr>II. Structure des acides nucléiques</vt:lpstr>
      <vt:lpstr>III. ADN</vt:lpstr>
      <vt:lpstr>III. ADN</vt:lpstr>
      <vt:lpstr>III. ADN</vt:lpstr>
      <vt:lpstr>III. ADN</vt:lpstr>
      <vt:lpstr>III. ADN</vt:lpstr>
      <vt:lpstr>III. ADN</vt:lpstr>
      <vt:lpstr>III. ADN</vt:lpstr>
      <vt:lpstr>III. ADN</vt:lpstr>
      <vt:lpstr>III. ADN</vt:lpstr>
      <vt:lpstr>III. ADN</vt:lpstr>
      <vt:lpstr>III. ADN</vt:lpstr>
      <vt:lpstr>III. ADN</vt:lpstr>
      <vt:lpstr>III. ADN</vt:lpstr>
      <vt:lpstr>III. ADN</vt:lpstr>
      <vt:lpstr>IV. ARN</vt:lpstr>
      <vt:lpstr>IV. ARN</vt:lpstr>
      <vt:lpstr>Présentation PowerPoint</vt:lpstr>
      <vt:lpstr>IV. ARN</vt:lpstr>
      <vt:lpstr>IV. ARN</vt:lpstr>
      <vt:lpstr>IV. ARN</vt:lpstr>
      <vt:lpstr>IV. ARN</vt:lpstr>
      <vt:lpstr>V. Organisation des AN dans la cellule</vt:lpstr>
      <vt:lpstr>V. Organisation des AN dans la cellule</vt:lpstr>
      <vt:lpstr>V. Organisation des AN dans la cellule</vt:lpstr>
      <vt:lpstr>V. Organisation des AN dans la cellule</vt:lpstr>
      <vt:lpstr>V. Organisation des AN dans la cellule</vt:lpstr>
      <vt:lpstr>V. Organisation des AN dans la cellule</vt:lpstr>
      <vt:lpstr>V. Organisation des AN dans la cellule</vt:lpstr>
      <vt:lpstr>V. Organisation des AN dans la cellule</vt:lpstr>
      <vt:lpstr>V. Organisation des AN dans la cellule</vt:lpstr>
      <vt:lpstr>V. Organisation des AN dans la cellule</vt:lpstr>
      <vt:lpstr>V. Organisation des AN dans la cellule</vt:lpstr>
      <vt:lpstr>V. Organisation des AN dans la cellule</vt:lpstr>
      <vt:lpstr>V. Organisation des AN dans la cellule</vt:lpstr>
      <vt:lpstr>V. Organisation des AN dans la cellule</vt:lpstr>
      <vt:lpstr>V. Organisation des AN dans la cellule</vt:lpstr>
      <vt:lpstr>V. Organisation des AN dans la cellule</vt:lpstr>
      <vt:lpstr>V. Organisation des AN dans la cellule</vt:lpstr>
      <vt:lpstr>V. Organisation des AN dans la cellule</vt:lpstr>
      <vt:lpstr>Organisation du Génome humain</vt:lpstr>
      <vt:lpstr>Organisation du Génome humain</vt:lpstr>
      <vt:lpstr>Organisation du Génome humain</vt:lpstr>
      <vt:lpstr>Organisation du Génome humain</vt:lpstr>
      <vt:lpstr>Organisation du Génome humain</vt:lpstr>
      <vt:lpstr>Organisation du génome humain</vt:lpstr>
      <vt:lpstr>Organisation du génome humain</vt:lpstr>
      <vt:lpstr>Organisation du génome humain</vt:lpstr>
      <vt:lpstr>Organisation du génome humain</vt:lpstr>
      <vt:lpstr>Organisation du génome humain</vt:lpstr>
      <vt:lpstr>Organisation du génome humain</vt:lpstr>
      <vt:lpstr>Organisation du génome humain</vt:lpstr>
      <vt:lpstr>Organisation du génome humain</vt:lpstr>
      <vt:lpstr>Présentation PowerPoint</vt:lpstr>
      <vt:lpstr>Organisation du génome humain</vt:lpstr>
      <vt:lpstr>Organisation du génome humain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ACIDES NUCLEIQUES</dc:title>
  <dc:creator>Admin</dc:creator>
  <cp:lastModifiedBy>Pr Bouguenouch</cp:lastModifiedBy>
  <cp:revision>46</cp:revision>
  <dcterms:created xsi:type="dcterms:W3CDTF">2019-12-15T20:58:17Z</dcterms:created>
  <dcterms:modified xsi:type="dcterms:W3CDTF">2022-10-30T21:20:59Z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2019-12-15T00:00:00Z</vt:filetime>
  </property>
</Properties>
</file>