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6858000" cx="9144000"/>
  <p:notesSz cx="9144000" cy="6858000"/>
  <p:embeddedFontLst>
    <p:embeddedFont>
      <p:font typeface="Noto Sans Symbols"/>
      <p:regular r:id="rId36"/>
      <p:bold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8" roundtripDataSignature="AMtx7mgSajtH3Is/tXuwMNIqw18nhDf7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NotoSansSymbols-bold.fntdata"/><Relationship Id="rId14" Type="http://schemas.openxmlformats.org/officeDocument/2006/relationships/slide" Target="slides/slide9.xml"/><Relationship Id="rId36" Type="http://schemas.openxmlformats.org/officeDocument/2006/relationships/font" Target="fonts/NotoSansSymbols-regular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customschemas.google.com/relationships/presentationmetadata" Target="meta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2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1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1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2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2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2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2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2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3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0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0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4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5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6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7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8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8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9:notes"/>
          <p:cNvSpPr txBox="1"/>
          <p:nvPr>
            <p:ph idx="1" type="body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:notes"/>
          <p:cNvSpPr/>
          <p:nvPr>
            <p:ph idx="2" type="sldImg"/>
          </p:nvPr>
        </p:nvSpPr>
        <p:spPr>
          <a:xfrm>
            <a:off x="1524300" y="514350"/>
            <a:ext cx="6096300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2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2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2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3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3"/>
          <p:cNvSpPr txBox="1"/>
          <p:nvPr>
            <p:ph idx="1" type="body"/>
          </p:nvPr>
        </p:nvSpPr>
        <p:spPr>
          <a:xfrm>
            <a:off x="483234" y="1527927"/>
            <a:ext cx="8177530" cy="2790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3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3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3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4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4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4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4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5"/>
          <p:cNvSpPr txBox="1"/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5"/>
          <p:cNvSpPr txBox="1"/>
          <p:nvPr>
            <p:ph idx="1" type="subTitle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5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5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5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6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6"/>
          <p:cNvSpPr txBox="1"/>
          <p:nvPr>
            <p:ph idx="1" type="body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6"/>
          <p:cNvSpPr txBox="1"/>
          <p:nvPr>
            <p:ph idx="2" type="body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6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6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6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1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1"/>
          <p:cNvSpPr txBox="1"/>
          <p:nvPr>
            <p:ph idx="1" type="body"/>
          </p:nvPr>
        </p:nvSpPr>
        <p:spPr>
          <a:xfrm>
            <a:off x="483234" y="1527927"/>
            <a:ext cx="8177530" cy="2790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1"/>
          <p:cNvSpPr txBox="1"/>
          <p:nvPr>
            <p:ph idx="11" type="ft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1"/>
          <p:cNvSpPr txBox="1"/>
          <p:nvPr>
            <p:ph idx="10" type="dt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1"/>
          <p:cNvSpPr txBox="1"/>
          <p:nvPr>
            <p:ph idx="12" type="sldNum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6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7" Type="http://schemas.openxmlformats.org/officeDocument/2006/relationships/image" Target="../media/image1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1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jp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.png"/><Relationship Id="rId4" Type="http://schemas.openxmlformats.org/officeDocument/2006/relationships/image" Target="../media/image14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3.jp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0.jp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1"/>
          <p:cNvGrpSpPr/>
          <p:nvPr/>
        </p:nvGrpSpPr>
        <p:grpSpPr>
          <a:xfrm>
            <a:off x="1632103" y="2209800"/>
            <a:ext cx="6065728" cy="525779"/>
            <a:chOff x="1632103" y="2209800"/>
            <a:chExt cx="6065728" cy="525779"/>
          </a:xfrm>
        </p:grpSpPr>
        <p:sp>
          <p:nvSpPr>
            <p:cNvPr id="44" name="Google Shape;44;p1"/>
            <p:cNvSpPr/>
            <p:nvPr/>
          </p:nvSpPr>
          <p:spPr>
            <a:xfrm>
              <a:off x="1632103" y="2209800"/>
              <a:ext cx="6065728" cy="52577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1"/>
            <p:cNvSpPr/>
            <p:nvPr/>
          </p:nvSpPr>
          <p:spPr>
            <a:xfrm>
              <a:off x="1670558" y="2246503"/>
              <a:ext cx="5988431" cy="448818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1"/>
            <p:cNvSpPr/>
            <p:nvPr/>
          </p:nvSpPr>
          <p:spPr>
            <a:xfrm>
              <a:off x="2092579" y="2336927"/>
              <a:ext cx="1572260" cy="184150"/>
            </a:xfrm>
            <a:custGeom>
              <a:rect b="b" l="l" r="r" t="t"/>
              <a:pathLst>
                <a:path extrusionOk="0" h="184150" w="1572260">
                  <a:moveTo>
                    <a:pt x="1510665" y="0"/>
                  </a:moveTo>
                  <a:lnTo>
                    <a:pt x="1449323" y="184150"/>
                  </a:lnTo>
                  <a:lnTo>
                    <a:pt x="1572259" y="184150"/>
                  </a:lnTo>
                  <a:lnTo>
                    <a:pt x="1510919" y="0"/>
                  </a:lnTo>
                  <a:lnTo>
                    <a:pt x="1510665" y="0"/>
                  </a:lnTo>
                  <a:close/>
                </a:path>
                <a:path extrusionOk="0" h="184150" w="1572260">
                  <a:moveTo>
                    <a:pt x="61340" y="0"/>
                  </a:moveTo>
                  <a:lnTo>
                    <a:pt x="0" y="184150"/>
                  </a:lnTo>
                  <a:lnTo>
                    <a:pt x="122935" y="184150"/>
                  </a:lnTo>
                  <a:lnTo>
                    <a:pt x="61594" y="0"/>
                  </a:lnTo>
                  <a:lnTo>
                    <a:pt x="61340" y="0"/>
                  </a:lnTo>
                  <a:close/>
                </a:path>
              </a:pathLst>
            </a:custGeom>
            <a:noFill/>
            <a:ln cap="flat" cmpd="sng" w="12175">
              <a:solidFill>
                <a:srgbClr val="F4F6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1"/>
            <p:cNvSpPr/>
            <p:nvPr/>
          </p:nvSpPr>
          <p:spPr>
            <a:xfrm>
              <a:off x="5236336" y="2315463"/>
              <a:ext cx="132080" cy="135128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1"/>
            <p:cNvSpPr/>
            <p:nvPr/>
          </p:nvSpPr>
          <p:spPr>
            <a:xfrm>
              <a:off x="5880989" y="2316098"/>
              <a:ext cx="128778" cy="159258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3105785" y="2315463"/>
              <a:ext cx="132079" cy="135128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1670558" y="2246503"/>
              <a:ext cx="5988685" cy="448945"/>
            </a:xfrm>
            <a:custGeom>
              <a:rect b="b" l="l" r="r" t="t"/>
              <a:pathLst>
                <a:path extrusionOk="0" h="448944" w="5988684">
                  <a:moveTo>
                    <a:pt x="5315585" y="72389"/>
                  </a:moveTo>
                  <a:lnTo>
                    <a:pt x="5272883" y="79248"/>
                  </a:lnTo>
                  <a:lnTo>
                    <a:pt x="5233388" y="107531"/>
                  </a:lnTo>
                  <a:lnTo>
                    <a:pt x="5210514" y="151761"/>
                  </a:lnTo>
                  <a:lnTo>
                    <a:pt x="5203078" y="193055"/>
                  </a:lnTo>
                  <a:lnTo>
                    <a:pt x="5201666" y="222758"/>
                  </a:lnTo>
                  <a:lnTo>
                    <a:pt x="5202001" y="240041"/>
                  </a:lnTo>
                  <a:lnTo>
                    <a:pt x="5207127" y="286512"/>
                  </a:lnTo>
                  <a:lnTo>
                    <a:pt x="5219253" y="324373"/>
                  </a:lnTo>
                  <a:lnTo>
                    <a:pt x="5249128" y="359669"/>
                  </a:lnTo>
                  <a:lnTo>
                    <a:pt x="5297650" y="375400"/>
                  </a:lnTo>
                  <a:lnTo>
                    <a:pt x="5313172" y="376047"/>
                  </a:lnTo>
                  <a:lnTo>
                    <a:pt x="5328773" y="375304"/>
                  </a:lnTo>
                  <a:lnTo>
                    <a:pt x="5367528" y="363982"/>
                  </a:lnTo>
                  <a:lnTo>
                    <a:pt x="5402580" y="331216"/>
                  </a:lnTo>
                  <a:lnTo>
                    <a:pt x="5418260" y="296211"/>
                  </a:lnTo>
                  <a:lnTo>
                    <a:pt x="5425678" y="254333"/>
                  </a:lnTo>
                  <a:lnTo>
                    <a:pt x="5427091" y="224027"/>
                  </a:lnTo>
                  <a:lnTo>
                    <a:pt x="5426757" y="207359"/>
                  </a:lnTo>
                  <a:lnTo>
                    <a:pt x="5421757" y="161925"/>
                  </a:lnTo>
                  <a:lnTo>
                    <a:pt x="5409469" y="124527"/>
                  </a:lnTo>
                  <a:lnTo>
                    <a:pt x="5379323" y="89310"/>
                  </a:lnTo>
                  <a:lnTo>
                    <a:pt x="5330995" y="73060"/>
                  </a:lnTo>
                  <a:lnTo>
                    <a:pt x="5315585" y="72389"/>
                  </a:lnTo>
                  <a:close/>
                </a:path>
                <a:path extrusionOk="0" h="448944" w="5988684">
                  <a:moveTo>
                    <a:pt x="4500626" y="7747"/>
                  </a:moveTo>
                  <a:lnTo>
                    <a:pt x="4806061" y="7747"/>
                  </a:lnTo>
                  <a:lnTo>
                    <a:pt x="4808093" y="7747"/>
                  </a:lnTo>
                  <a:lnTo>
                    <a:pt x="4809871" y="8382"/>
                  </a:lnTo>
                  <a:lnTo>
                    <a:pt x="4811522" y="9651"/>
                  </a:lnTo>
                  <a:lnTo>
                    <a:pt x="4813300" y="10795"/>
                  </a:lnTo>
                  <a:lnTo>
                    <a:pt x="4814697" y="12826"/>
                  </a:lnTo>
                  <a:lnTo>
                    <a:pt x="4815713" y="15621"/>
                  </a:lnTo>
                  <a:lnTo>
                    <a:pt x="4816856" y="18414"/>
                  </a:lnTo>
                  <a:lnTo>
                    <a:pt x="4817745" y="22098"/>
                  </a:lnTo>
                  <a:lnTo>
                    <a:pt x="4818253" y="26797"/>
                  </a:lnTo>
                  <a:lnTo>
                    <a:pt x="4818888" y="31496"/>
                  </a:lnTo>
                  <a:lnTo>
                    <a:pt x="4819142" y="37211"/>
                  </a:lnTo>
                  <a:lnTo>
                    <a:pt x="4819142" y="43942"/>
                  </a:lnTo>
                  <a:lnTo>
                    <a:pt x="4819142" y="50419"/>
                  </a:lnTo>
                  <a:lnTo>
                    <a:pt x="4818888" y="55880"/>
                  </a:lnTo>
                  <a:lnTo>
                    <a:pt x="4818253" y="60451"/>
                  </a:lnTo>
                  <a:lnTo>
                    <a:pt x="4817745" y="65024"/>
                  </a:lnTo>
                  <a:lnTo>
                    <a:pt x="4816856" y="68707"/>
                  </a:lnTo>
                  <a:lnTo>
                    <a:pt x="4815713" y="71500"/>
                  </a:lnTo>
                  <a:lnTo>
                    <a:pt x="4814697" y="74295"/>
                  </a:lnTo>
                  <a:lnTo>
                    <a:pt x="4813300" y="76454"/>
                  </a:lnTo>
                  <a:lnTo>
                    <a:pt x="4811522" y="77724"/>
                  </a:lnTo>
                  <a:lnTo>
                    <a:pt x="4809871" y="79121"/>
                  </a:lnTo>
                  <a:lnTo>
                    <a:pt x="4808093" y="79756"/>
                  </a:lnTo>
                  <a:lnTo>
                    <a:pt x="4806061" y="79756"/>
                  </a:lnTo>
                  <a:lnTo>
                    <a:pt x="4697603" y="79756"/>
                  </a:lnTo>
                  <a:lnTo>
                    <a:pt x="4697603" y="429006"/>
                  </a:lnTo>
                  <a:lnTo>
                    <a:pt x="4697603" y="431292"/>
                  </a:lnTo>
                  <a:lnTo>
                    <a:pt x="4696841" y="433197"/>
                  </a:lnTo>
                  <a:lnTo>
                    <a:pt x="4695317" y="434975"/>
                  </a:lnTo>
                  <a:lnTo>
                    <a:pt x="4693920" y="436880"/>
                  </a:lnTo>
                  <a:lnTo>
                    <a:pt x="4661789" y="443102"/>
                  </a:lnTo>
                  <a:lnTo>
                    <a:pt x="4653407" y="443102"/>
                  </a:lnTo>
                  <a:lnTo>
                    <a:pt x="4644898" y="443102"/>
                  </a:lnTo>
                  <a:lnTo>
                    <a:pt x="4637786" y="442722"/>
                  </a:lnTo>
                  <a:lnTo>
                    <a:pt x="4632071" y="442087"/>
                  </a:lnTo>
                  <a:lnTo>
                    <a:pt x="4626356" y="441451"/>
                  </a:lnTo>
                  <a:lnTo>
                    <a:pt x="4611370" y="434975"/>
                  </a:lnTo>
                  <a:lnTo>
                    <a:pt x="4609846" y="433197"/>
                  </a:lnTo>
                  <a:lnTo>
                    <a:pt x="4609211" y="431292"/>
                  </a:lnTo>
                  <a:lnTo>
                    <a:pt x="4609211" y="429006"/>
                  </a:lnTo>
                  <a:lnTo>
                    <a:pt x="4609211" y="79756"/>
                  </a:lnTo>
                  <a:lnTo>
                    <a:pt x="4500626" y="79756"/>
                  </a:lnTo>
                  <a:lnTo>
                    <a:pt x="4498467" y="79756"/>
                  </a:lnTo>
                  <a:lnTo>
                    <a:pt x="4496562" y="79121"/>
                  </a:lnTo>
                  <a:lnTo>
                    <a:pt x="4494911" y="77724"/>
                  </a:lnTo>
                  <a:lnTo>
                    <a:pt x="4493387" y="76454"/>
                  </a:lnTo>
                  <a:lnTo>
                    <a:pt x="4492117" y="74295"/>
                  </a:lnTo>
                  <a:lnTo>
                    <a:pt x="4490974" y="71500"/>
                  </a:lnTo>
                  <a:lnTo>
                    <a:pt x="4489831" y="68707"/>
                  </a:lnTo>
                  <a:lnTo>
                    <a:pt x="4488942" y="65024"/>
                  </a:lnTo>
                  <a:lnTo>
                    <a:pt x="4488433" y="60451"/>
                  </a:lnTo>
                  <a:lnTo>
                    <a:pt x="4487926" y="55880"/>
                  </a:lnTo>
                  <a:lnTo>
                    <a:pt x="4487545" y="50419"/>
                  </a:lnTo>
                  <a:lnTo>
                    <a:pt x="4487545" y="43942"/>
                  </a:lnTo>
                  <a:lnTo>
                    <a:pt x="4487545" y="37211"/>
                  </a:lnTo>
                  <a:lnTo>
                    <a:pt x="4490974" y="15621"/>
                  </a:lnTo>
                  <a:lnTo>
                    <a:pt x="4492117" y="12826"/>
                  </a:lnTo>
                  <a:lnTo>
                    <a:pt x="4493387" y="10795"/>
                  </a:lnTo>
                  <a:lnTo>
                    <a:pt x="4494911" y="9651"/>
                  </a:lnTo>
                  <a:lnTo>
                    <a:pt x="4496562" y="8382"/>
                  </a:lnTo>
                  <a:lnTo>
                    <a:pt x="4498467" y="7747"/>
                  </a:lnTo>
                  <a:lnTo>
                    <a:pt x="4500626" y="7747"/>
                  </a:lnTo>
                  <a:close/>
                </a:path>
                <a:path extrusionOk="0" h="448944" w="5988684">
                  <a:moveTo>
                    <a:pt x="4158233" y="7747"/>
                  </a:moveTo>
                  <a:lnTo>
                    <a:pt x="4260342" y="7747"/>
                  </a:lnTo>
                  <a:lnTo>
                    <a:pt x="4267962" y="7818"/>
                  </a:lnTo>
                  <a:lnTo>
                    <a:pt x="4313646" y="12211"/>
                  </a:lnTo>
                  <a:lnTo>
                    <a:pt x="4352420" y="23381"/>
                  </a:lnTo>
                  <a:lnTo>
                    <a:pt x="4388951" y="46839"/>
                  </a:lnTo>
                  <a:lnTo>
                    <a:pt x="4413700" y="81361"/>
                  </a:lnTo>
                  <a:lnTo>
                    <a:pt x="4424715" y="126412"/>
                  </a:lnTo>
                  <a:lnTo>
                    <a:pt x="4425188" y="139319"/>
                  </a:lnTo>
                  <a:lnTo>
                    <a:pt x="4424473" y="157063"/>
                  </a:lnTo>
                  <a:lnTo>
                    <a:pt x="4413758" y="203962"/>
                  </a:lnTo>
                  <a:lnTo>
                    <a:pt x="4390826" y="241163"/>
                  </a:lnTo>
                  <a:lnTo>
                    <a:pt x="4356401" y="268287"/>
                  </a:lnTo>
                  <a:lnTo>
                    <a:pt x="4310639" y="285077"/>
                  </a:lnTo>
                  <a:lnTo>
                    <a:pt x="4252722" y="290702"/>
                  </a:lnTo>
                  <a:lnTo>
                    <a:pt x="4216527" y="290702"/>
                  </a:lnTo>
                  <a:lnTo>
                    <a:pt x="4216527" y="429006"/>
                  </a:lnTo>
                  <a:lnTo>
                    <a:pt x="4216527" y="431292"/>
                  </a:lnTo>
                  <a:lnTo>
                    <a:pt x="4215765" y="433197"/>
                  </a:lnTo>
                  <a:lnTo>
                    <a:pt x="4214368" y="434975"/>
                  </a:lnTo>
                  <a:lnTo>
                    <a:pt x="4212844" y="436880"/>
                  </a:lnTo>
                  <a:lnTo>
                    <a:pt x="4210558" y="438276"/>
                  </a:lnTo>
                  <a:lnTo>
                    <a:pt x="4207129" y="439420"/>
                  </a:lnTo>
                  <a:lnTo>
                    <a:pt x="4203827" y="440563"/>
                  </a:lnTo>
                  <a:lnTo>
                    <a:pt x="4199382" y="441451"/>
                  </a:lnTo>
                  <a:lnTo>
                    <a:pt x="4193794" y="442087"/>
                  </a:lnTo>
                  <a:lnTo>
                    <a:pt x="4188205" y="442722"/>
                  </a:lnTo>
                  <a:lnTo>
                    <a:pt x="4181094" y="443102"/>
                  </a:lnTo>
                  <a:lnTo>
                    <a:pt x="4172330" y="443102"/>
                  </a:lnTo>
                  <a:lnTo>
                    <a:pt x="4163822" y="443102"/>
                  </a:lnTo>
                  <a:lnTo>
                    <a:pt x="4156709" y="442722"/>
                  </a:lnTo>
                  <a:lnTo>
                    <a:pt x="4151122" y="442087"/>
                  </a:lnTo>
                  <a:lnTo>
                    <a:pt x="4145406" y="441451"/>
                  </a:lnTo>
                  <a:lnTo>
                    <a:pt x="4140834" y="440563"/>
                  </a:lnTo>
                  <a:lnTo>
                    <a:pt x="4137532" y="439420"/>
                  </a:lnTo>
                  <a:lnTo>
                    <a:pt x="4134104" y="438276"/>
                  </a:lnTo>
                  <a:lnTo>
                    <a:pt x="4131818" y="436880"/>
                  </a:lnTo>
                  <a:lnTo>
                    <a:pt x="4130421" y="434975"/>
                  </a:lnTo>
                  <a:lnTo>
                    <a:pt x="4129151" y="433197"/>
                  </a:lnTo>
                  <a:lnTo>
                    <a:pt x="4128516" y="431292"/>
                  </a:lnTo>
                  <a:lnTo>
                    <a:pt x="4128516" y="429006"/>
                  </a:lnTo>
                  <a:lnTo>
                    <a:pt x="4128516" y="39243"/>
                  </a:lnTo>
                  <a:lnTo>
                    <a:pt x="4128516" y="28701"/>
                  </a:lnTo>
                  <a:lnTo>
                    <a:pt x="4131182" y="20827"/>
                  </a:lnTo>
                  <a:lnTo>
                    <a:pt x="4136644" y="15621"/>
                  </a:lnTo>
                  <a:lnTo>
                    <a:pt x="4142104" y="10413"/>
                  </a:lnTo>
                  <a:lnTo>
                    <a:pt x="4149344" y="7747"/>
                  </a:lnTo>
                  <a:lnTo>
                    <a:pt x="4158233" y="7747"/>
                  </a:lnTo>
                  <a:close/>
                </a:path>
                <a:path extrusionOk="0" h="448944" w="5988684">
                  <a:moveTo>
                    <a:pt x="3509899" y="7747"/>
                  </a:moveTo>
                  <a:lnTo>
                    <a:pt x="3622167" y="7747"/>
                  </a:lnTo>
                  <a:lnTo>
                    <a:pt x="3630285" y="7792"/>
                  </a:lnTo>
                  <a:lnTo>
                    <a:pt x="3670300" y="10033"/>
                  </a:lnTo>
                  <a:lnTo>
                    <a:pt x="3717417" y="22860"/>
                  </a:lnTo>
                  <a:lnTo>
                    <a:pt x="3752850" y="46482"/>
                  </a:lnTo>
                  <a:lnTo>
                    <a:pt x="3775075" y="80899"/>
                  </a:lnTo>
                  <a:lnTo>
                    <a:pt x="3782822" y="126619"/>
                  </a:lnTo>
                  <a:lnTo>
                    <a:pt x="3782486" y="137239"/>
                  </a:lnTo>
                  <a:lnTo>
                    <a:pt x="3774267" y="175011"/>
                  </a:lnTo>
                  <a:lnTo>
                    <a:pt x="3749071" y="211407"/>
                  </a:lnTo>
                  <a:lnTo>
                    <a:pt x="3708558" y="236045"/>
                  </a:lnTo>
                  <a:lnTo>
                    <a:pt x="3698748" y="239522"/>
                  </a:lnTo>
                  <a:lnTo>
                    <a:pt x="3705225" y="242570"/>
                  </a:lnTo>
                  <a:lnTo>
                    <a:pt x="3736834" y="272012"/>
                  </a:lnTo>
                  <a:lnTo>
                    <a:pt x="3757175" y="308981"/>
                  </a:lnTo>
                  <a:lnTo>
                    <a:pt x="3760343" y="316484"/>
                  </a:lnTo>
                  <a:lnTo>
                    <a:pt x="3796919" y="401827"/>
                  </a:lnTo>
                  <a:lnTo>
                    <a:pt x="3805301" y="427482"/>
                  </a:lnTo>
                  <a:lnTo>
                    <a:pt x="3805301" y="429641"/>
                  </a:lnTo>
                  <a:lnTo>
                    <a:pt x="3805301" y="432181"/>
                  </a:lnTo>
                  <a:lnTo>
                    <a:pt x="3804793" y="434213"/>
                  </a:lnTo>
                  <a:lnTo>
                    <a:pt x="3803904" y="435863"/>
                  </a:lnTo>
                  <a:lnTo>
                    <a:pt x="3803015" y="437514"/>
                  </a:lnTo>
                  <a:lnTo>
                    <a:pt x="3800982" y="438912"/>
                  </a:lnTo>
                  <a:lnTo>
                    <a:pt x="3797554" y="440055"/>
                  </a:lnTo>
                  <a:lnTo>
                    <a:pt x="3794252" y="441198"/>
                  </a:lnTo>
                  <a:lnTo>
                    <a:pt x="3789299" y="441960"/>
                  </a:lnTo>
                  <a:lnTo>
                    <a:pt x="3782822" y="442341"/>
                  </a:lnTo>
                  <a:lnTo>
                    <a:pt x="3777533" y="442674"/>
                  </a:lnTo>
                  <a:lnTo>
                    <a:pt x="3771376" y="442912"/>
                  </a:lnTo>
                  <a:lnTo>
                    <a:pt x="3764337" y="443055"/>
                  </a:lnTo>
                  <a:lnTo>
                    <a:pt x="3756405" y="443102"/>
                  </a:lnTo>
                  <a:lnTo>
                    <a:pt x="3747007" y="443102"/>
                  </a:lnTo>
                  <a:lnTo>
                    <a:pt x="3739515" y="442849"/>
                  </a:lnTo>
                  <a:lnTo>
                    <a:pt x="3733927" y="442341"/>
                  </a:lnTo>
                  <a:lnTo>
                    <a:pt x="3728339" y="441960"/>
                  </a:lnTo>
                  <a:lnTo>
                    <a:pt x="3713861" y="435229"/>
                  </a:lnTo>
                  <a:lnTo>
                    <a:pt x="3712464" y="433324"/>
                  </a:lnTo>
                  <a:lnTo>
                    <a:pt x="3711448" y="431038"/>
                  </a:lnTo>
                  <a:lnTo>
                    <a:pt x="3710558" y="428371"/>
                  </a:lnTo>
                  <a:lnTo>
                    <a:pt x="3671697" y="331597"/>
                  </a:lnTo>
                  <a:lnTo>
                    <a:pt x="3654478" y="296340"/>
                  </a:lnTo>
                  <a:lnTo>
                    <a:pt x="3624072" y="268224"/>
                  </a:lnTo>
                  <a:lnTo>
                    <a:pt x="3608704" y="263906"/>
                  </a:lnTo>
                  <a:lnTo>
                    <a:pt x="3599306" y="263906"/>
                  </a:lnTo>
                  <a:lnTo>
                    <a:pt x="3571875" y="263906"/>
                  </a:lnTo>
                  <a:lnTo>
                    <a:pt x="3571875" y="429006"/>
                  </a:lnTo>
                  <a:lnTo>
                    <a:pt x="3571875" y="431292"/>
                  </a:lnTo>
                  <a:lnTo>
                    <a:pt x="3571113" y="433197"/>
                  </a:lnTo>
                  <a:lnTo>
                    <a:pt x="3569716" y="434975"/>
                  </a:lnTo>
                  <a:lnTo>
                    <a:pt x="3568192" y="436880"/>
                  </a:lnTo>
                  <a:lnTo>
                    <a:pt x="3565905" y="438276"/>
                  </a:lnTo>
                  <a:lnTo>
                    <a:pt x="3562477" y="439420"/>
                  </a:lnTo>
                  <a:lnTo>
                    <a:pt x="3559175" y="440563"/>
                  </a:lnTo>
                  <a:lnTo>
                    <a:pt x="3554729" y="441451"/>
                  </a:lnTo>
                  <a:lnTo>
                    <a:pt x="3549142" y="442087"/>
                  </a:lnTo>
                  <a:lnTo>
                    <a:pt x="3543554" y="442722"/>
                  </a:lnTo>
                  <a:lnTo>
                    <a:pt x="3536442" y="443102"/>
                  </a:lnTo>
                  <a:lnTo>
                    <a:pt x="3527679" y="443102"/>
                  </a:lnTo>
                  <a:lnTo>
                    <a:pt x="3519170" y="443102"/>
                  </a:lnTo>
                  <a:lnTo>
                    <a:pt x="3512057" y="442722"/>
                  </a:lnTo>
                  <a:lnTo>
                    <a:pt x="3506470" y="442087"/>
                  </a:lnTo>
                  <a:lnTo>
                    <a:pt x="3500754" y="441451"/>
                  </a:lnTo>
                  <a:lnTo>
                    <a:pt x="3496182" y="440563"/>
                  </a:lnTo>
                  <a:lnTo>
                    <a:pt x="3492880" y="439420"/>
                  </a:lnTo>
                  <a:lnTo>
                    <a:pt x="3489452" y="438276"/>
                  </a:lnTo>
                  <a:lnTo>
                    <a:pt x="3487166" y="436880"/>
                  </a:lnTo>
                  <a:lnTo>
                    <a:pt x="3485769" y="434975"/>
                  </a:lnTo>
                  <a:lnTo>
                    <a:pt x="3484499" y="433197"/>
                  </a:lnTo>
                  <a:lnTo>
                    <a:pt x="3483864" y="431292"/>
                  </a:lnTo>
                  <a:lnTo>
                    <a:pt x="3483864" y="429006"/>
                  </a:lnTo>
                  <a:lnTo>
                    <a:pt x="3483864" y="35560"/>
                  </a:lnTo>
                  <a:lnTo>
                    <a:pt x="3483864" y="25781"/>
                  </a:lnTo>
                  <a:lnTo>
                    <a:pt x="3486277" y="18669"/>
                  </a:lnTo>
                  <a:lnTo>
                    <a:pt x="3491356" y="14224"/>
                  </a:lnTo>
                  <a:lnTo>
                    <a:pt x="3496309" y="9906"/>
                  </a:lnTo>
                  <a:lnTo>
                    <a:pt x="3502532" y="7747"/>
                  </a:lnTo>
                  <a:lnTo>
                    <a:pt x="3509899" y="7747"/>
                  </a:lnTo>
                  <a:close/>
                </a:path>
                <a:path extrusionOk="0" h="448944" w="5988684">
                  <a:moveTo>
                    <a:pt x="1379347" y="7747"/>
                  </a:moveTo>
                  <a:lnTo>
                    <a:pt x="1491615" y="7747"/>
                  </a:lnTo>
                  <a:lnTo>
                    <a:pt x="1499733" y="7792"/>
                  </a:lnTo>
                  <a:lnTo>
                    <a:pt x="1539748" y="10033"/>
                  </a:lnTo>
                  <a:lnTo>
                    <a:pt x="1586865" y="22860"/>
                  </a:lnTo>
                  <a:lnTo>
                    <a:pt x="1622297" y="46482"/>
                  </a:lnTo>
                  <a:lnTo>
                    <a:pt x="1644522" y="80899"/>
                  </a:lnTo>
                  <a:lnTo>
                    <a:pt x="1652270" y="126619"/>
                  </a:lnTo>
                  <a:lnTo>
                    <a:pt x="1651934" y="137239"/>
                  </a:lnTo>
                  <a:lnTo>
                    <a:pt x="1643715" y="175011"/>
                  </a:lnTo>
                  <a:lnTo>
                    <a:pt x="1618519" y="211407"/>
                  </a:lnTo>
                  <a:lnTo>
                    <a:pt x="1578006" y="236045"/>
                  </a:lnTo>
                  <a:lnTo>
                    <a:pt x="1568196" y="239522"/>
                  </a:lnTo>
                  <a:lnTo>
                    <a:pt x="1574673" y="242570"/>
                  </a:lnTo>
                  <a:lnTo>
                    <a:pt x="1606282" y="272012"/>
                  </a:lnTo>
                  <a:lnTo>
                    <a:pt x="1626623" y="308981"/>
                  </a:lnTo>
                  <a:lnTo>
                    <a:pt x="1629791" y="316484"/>
                  </a:lnTo>
                  <a:lnTo>
                    <a:pt x="1666367" y="401827"/>
                  </a:lnTo>
                  <a:lnTo>
                    <a:pt x="1674749" y="427482"/>
                  </a:lnTo>
                  <a:lnTo>
                    <a:pt x="1674749" y="429641"/>
                  </a:lnTo>
                  <a:lnTo>
                    <a:pt x="1674749" y="432181"/>
                  </a:lnTo>
                  <a:lnTo>
                    <a:pt x="1674241" y="434213"/>
                  </a:lnTo>
                  <a:lnTo>
                    <a:pt x="1673352" y="435863"/>
                  </a:lnTo>
                  <a:lnTo>
                    <a:pt x="1672463" y="437514"/>
                  </a:lnTo>
                  <a:lnTo>
                    <a:pt x="1670431" y="438912"/>
                  </a:lnTo>
                  <a:lnTo>
                    <a:pt x="1667002" y="440055"/>
                  </a:lnTo>
                  <a:lnTo>
                    <a:pt x="1663700" y="441198"/>
                  </a:lnTo>
                  <a:lnTo>
                    <a:pt x="1658746" y="441960"/>
                  </a:lnTo>
                  <a:lnTo>
                    <a:pt x="1652270" y="442341"/>
                  </a:lnTo>
                  <a:lnTo>
                    <a:pt x="1646981" y="442674"/>
                  </a:lnTo>
                  <a:lnTo>
                    <a:pt x="1640824" y="442912"/>
                  </a:lnTo>
                  <a:lnTo>
                    <a:pt x="1633785" y="443055"/>
                  </a:lnTo>
                  <a:lnTo>
                    <a:pt x="1625854" y="443102"/>
                  </a:lnTo>
                  <a:lnTo>
                    <a:pt x="1616456" y="443102"/>
                  </a:lnTo>
                  <a:lnTo>
                    <a:pt x="1608963" y="442849"/>
                  </a:lnTo>
                  <a:lnTo>
                    <a:pt x="1603375" y="442341"/>
                  </a:lnTo>
                  <a:lnTo>
                    <a:pt x="1597787" y="441960"/>
                  </a:lnTo>
                  <a:lnTo>
                    <a:pt x="1580007" y="428371"/>
                  </a:lnTo>
                  <a:lnTo>
                    <a:pt x="1541145" y="331597"/>
                  </a:lnTo>
                  <a:lnTo>
                    <a:pt x="1523926" y="296340"/>
                  </a:lnTo>
                  <a:lnTo>
                    <a:pt x="1493520" y="268224"/>
                  </a:lnTo>
                  <a:lnTo>
                    <a:pt x="1478153" y="263906"/>
                  </a:lnTo>
                  <a:lnTo>
                    <a:pt x="1468755" y="263906"/>
                  </a:lnTo>
                  <a:lnTo>
                    <a:pt x="1441323" y="263906"/>
                  </a:lnTo>
                  <a:lnTo>
                    <a:pt x="1441323" y="429006"/>
                  </a:lnTo>
                  <a:lnTo>
                    <a:pt x="1441323" y="431292"/>
                  </a:lnTo>
                  <a:lnTo>
                    <a:pt x="1440561" y="433197"/>
                  </a:lnTo>
                  <a:lnTo>
                    <a:pt x="1439164" y="434975"/>
                  </a:lnTo>
                  <a:lnTo>
                    <a:pt x="1437640" y="436880"/>
                  </a:lnTo>
                  <a:lnTo>
                    <a:pt x="1435354" y="438276"/>
                  </a:lnTo>
                  <a:lnTo>
                    <a:pt x="1431925" y="439420"/>
                  </a:lnTo>
                  <a:lnTo>
                    <a:pt x="1428623" y="440563"/>
                  </a:lnTo>
                  <a:lnTo>
                    <a:pt x="1424178" y="441451"/>
                  </a:lnTo>
                  <a:lnTo>
                    <a:pt x="1418590" y="442087"/>
                  </a:lnTo>
                  <a:lnTo>
                    <a:pt x="1413002" y="442722"/>
                  </a:lnTo>
                  <a:lnTo>
                    <a:pt x="1405890" y="443102"/>
                  </a:lnTo>
                  <a:lnTo>
                    <a:pt x="1397127" y="443102"/>
                  </a:lnTo>
                  <a:lnTo>
                    <a:pt x="1388618" y="443102"/>
                  </a:lnTo>
                  <a:lnTo>
                    <a:pt x="1381506" y="442722"/>
                  </a:lnTo>
                  <a:lnTo>
                    <a:pt x="1375918" y="442087"/>
                  </a:lnTo>
                  <a:lnTo>
                    <a:pt x="1370203" y="441451"/>
                  </a:lnTo>
                  <a:lnTo>
                    <a:pt x="1365631" y="440563"/>
                  </a:lnTo>
                  <a:lnTo>
                    <a:pt x="1362329" y="439420"/>
                  </a:lnTo>
                  <a:lnTo>
                    <a:pt x="1358900" y="438276"/>
                  </a:lnTo>
                  <a:lnTo>
                    <a:pt x="1356614" y="436880"/>
                  </a:lnTo>
                  <a:lnTo>
                    <a:pt x="1355217" y="434975"/>
                  </a:lnTo>
                  <a:lnTo>
                    <a:pt x="1353947" y="433197"/>
                  </a:lnTo>
                  <a:lnTo>
                    <a:pt x="1353312" y="431292"/>
                  </a:lnTo>
                  <a:lnTo>
                    <a:pt x="1353312" y="429006"/>
                  </a:lnTo>
                  <a:lnTo>
                    <a:pt x="1353312" y="35560"/>
                  </a:lnTo>
                  <a:lnTo>
                    <a:pt x="1353312" y="25781"/>
                  </a:lnTo>
                  <a:lnTo>
                    <a:pt x="1355725" y="18669"/>
                  </a:lnTo>
                  <a:lnTo>
                    <a:pt x="1360805" y="14224"/>
                  </a:lnTo>
                  <a:lnTo>
                    <a:pt x="1365758" y="9906"/>
                  </a:lnTo>
                  <a:lnTo>
                    <a:pt x="1371981" y="7747"/>
                  </a:lnTo>
                  <a:lnTo>
                    <a:pt x="1379347" y="7747"/>
                  </a:lnTo>
                  <a:close/>
                </a:path>
                <a:path extrusionOk="0" h="448944" w="5988684">
                  <a:moveTo>
                    <a:pt x="945134" y="7747"/>
                  </a:moveTo>
                  <a:lnTo>
                    <a:pt x="1250569" y="7747"/>
                  </a:lnTo>
                  <a:lnTo>
                    <a:pt x="1252601" y="7747"/>
                  </a:lnTo>
                  <a:lnTo>
                    <a:pt x="1254379" y="8382"/>
                  </a:lnTo>
                  <a:lnTo>
                    <a:pt x="1256030" y="9651"/>
                  </a:lnTo>
                  <a:lnTo>
                    <a:pt x="1257808" y="10795"/>
                  </a:lnTo>
                  <a:lnTo>
                    <a:pt x="1259205" y="12826"/>
                  </a:lnTo>
                  <a:lnTo>
                    <a:pt x="1260221" y="15621"/>
                  </a:lnTo>
                  <a:lnTo>
                    <a:pt x="1261364" y="18414"/>
                  </a:lnTo>
                  <a:lnTo>
                    <a:pt x="1262253" y="22098"/>
                  </a:lnTo>
                  <a:lnTo>
                    <a:pt x="1262761" y="26797"/>
                  </a:lnTo>
                  <a:lnTo>
                    <a:pt x="1263396" y="31496"/>
                  </a:lnTo>
                  <a:lnTo>
                    <a:pt x="1263650" y="37211"/>
                  </a:lnTo>
                  <a:lnTo>
                    <a:pt x="1263650" y="43942"/>
                  </a:lnTo>
                  <a:lnTo>
                    <a:pt x="1263650" y="50419"/>
                  </a:lnTo>
                  <a:lnTo>
                    <a:pt x="1263396" y="55880"/>
                  </a:lnTo>
                  <a:lnTo>
                    <a:pt x="1262761" y="60451"/>
                  </a:lnTo>
                  <a:lnTo>
                    <a:pt x="1262253" y="65024"/>
                  </a:lnTo>
                  <a:lnTo>
                    <a:pt x="1261364" y="68707"/>
                  </a:lnTo>
                  <a:lnTo>
                    <a:pt x="1260221" y="71500"/>
                  </a:lnTo>
                  <a:lnTo>
                    <a:pt x="1259205" y="74295"/>
                  </a:lnTo>
                  <a:lnTo>
                    <a:pt x="1257808" y="76454"/>
                  </a:lnTo>
                  <a:lnTo>
                    <a:pt x="1256030" y="77724"/>
                  </a:lnTo>
                  <a:lnTo>
                    <a:pt x="1254379" y="79121"/>
                  </a:lnTo>
                  <a:lnTo>
                    <a:pt x="1252601" y="79756"/>
                  </a:lnTo>
                  <a:lnTo>
                    <a:pt x="1250569" y="79756"/>
                  </a:lnTo>
                  <a:lnTo>
                    <a:pt x="1142111" y="79756"/>
                  </a:lnTo>
                  <a:lnTo>
                    <a:pt x="1142111" y="429006"/>
                  </a:lnTo>
                  <a:lnTo>
                    <a:pt x="1142111" y="431292"/>
                  </a:lnTo>
                  <a:lnTo>
                    <a:pt x="1141349" y="433197"/>
                  </a:lnTo>
                  <a:lnTo>
                    <a:pt x="1139825" y="434975"/>
                  </a:lnTo>
                  <a:lnTo>
                    <a:pt x="1138428" y="436880"/>
                  </a:lnTo>
                  <a:lnTo>
                    <a:pt x="1119124" y="442087"/>
                  </a:lnTo>
                  <a:lnTo>
                    <a:pt x="1113409" y="442722"/>
                  </a:lnTo>
                  <a:lnTo>
                    <a:pt x="1106297" y="443102"/>
                  </a:lnTo>
                  <a:lnTo>
                    <a:pt x="1097915" y="443102"/>
                  </a:lnTo>
                  <a:lnTo>
                    <a:pt x="1089406" y="443102"/>
                  </a:lnTo>
                  <a:lnTo>
                    <a:pt x="1082294" y="442722"/>
                  </a:lnTo>
                  <a:lnTo>
                    <a:pt x="1076579" y="442087"/>
                  </a:lnTo>
                  <a:lnTo>
                    <a:pt x="1070864" y="441451"/>
                  </a:lnTo>
                  <a:lnTo>
                    <a:pt x="1055878" y="434975"/>
                  </a:lnTo>
                  <a:lnTo>
                    <a:pt x="1054354" y="433197"/>
                  </a:lnTo>
                  <a:lnTo>
                    <a:pt x="1053719" y="431292"/>
                  </a:lnTo>
                  <a:lnTo>
                    <a:pt x="1053719" y="429006"/>
                  </a:lnTo>
                  <a:lnTo>
                    <a:pt x="1053719" y="79756"/>
                  </a:lnTo>
                  <a:lnTo>
                    <a:pt x="945134" y="79756"/>
                  </a:lnTo>
                  <a:lnTo>
                    <a:pt x="942975" y="79756"/>
                  </a:lnTo>
                  <a:lnTo>
                    <a:pt x="941069" y="79121"/>
                  </a:lnTo>
                  <a:lnTo>
                    <a:pt x="939419" y="77724"/>
                  </a:lnTo>
                  <a:lnTo>
                    <a:pt x="937894" y="76454"/>
                  </a:lnTo>
                  <a:lnTo>
                    <a:pt x="936625" y="74295"/>
                  </a:lnTo>
                  <a:lnTo>
                    <a:pt x="935482" y="71500"/>
                  </a:lnTo>
                  <a:lnTo>
                    <a:pt x="934339" y="68707"/>
                  </a:lnTo>
                  <a:lnTo>
                    <a:pt x="933450" y="65024"/>
                  </a:lnTo>
                  <a:lnTo>
                    <a:pt x="932942" y="60451"/>
                  </a:lnTo>
                  <a:lnTo>
                    <a:pt x="932434" y="55880"/>
                  </a:lnTo>
                  <a:lnTo>
                    <a:pt x="932053" y="50419"/>
                  </a:lnTo>
                  <a:lnTo>
                    <a:pt x="932053" y="43942"/>
                  </a:lnTo>
                  <a:lnTo>
                    <a:pt x="932053" y="37211"/>
                  </a:lnTo>
                  <a:lnTo>
                    <a:pt x="932434" y="31496"/>
                  </a:lnTo>
                  <a:lnTo>
                    <a:pt x="932942" y="26797"/>
                  </a:lnTo>
                  <a:lnTo>
                    <a:pt x="933450" y="22098"/>
                  </a:lnTo>
                  <a:lnTo>
                    <a:pt x="939419" y="9651"/>
                  </a:lnTo>
                  <a:lnTo>
                    <a:pt x="941069" y="8382"/>
                  </a:lnTo>
                  <a:lnTo>
                    <a:pt x="942975" y="7747"/>
                  </a:lnTo>
                  <a:lnTo>
                    <a:pt x="945134" y="7747"/>
                  </a:lnTo>
                  <a:close/>
                </a:path>
                <a:path extrusionOk="0" h="448944" w="5988684">
                  <a:moveTo>
                    <a:pt x="5949950" y="6350"/>
                  </a:moveTo>
                  <a:lnTo>
                    <a:pt x="5957443" y="6350"/>
                  </a:lnTo>
                  <a:lnTo>
                    <a:pt x="5963920" y="6731"/>
                  </a:lnTo>
                  <a:lnTo>
                    <a:pt x="5988431" y="18542"/>
                  </a:lnTo>
                  <a:lnTo>
                    <a:pt x="5988431" y="20827"/>
                  </a:lnTo>
                  <a:lnTo>
                    <a:pt x="5988431" y="410210"/>
                  </a:lnTo>
                  <a:lnTo>
                    <a:pt x="5988431" y="415417"/>
                  </a:lnTo>
                  <a:lnTo>
                    <a:pt x="5987542" y="419988"/>
                  </a:lnTo>
                  <a:lnTo>
                    <a:pt x="5985764" y="423925"/>
                  </a:lnTo>
                  <a:lnTo>
                    <a:pt x="5983986" y="427989"/>
                  </a:lnTo>
                  <a:lnTo>
                    <a:pt x="5959475" y="441706"/>
                  </a:lnTo>
                  <a:lnTo>
                    <a:pt x="5955284" y="441706"/>
                  </a:lnTo>
                  <a:lnTo>
                    <a:pt x="5917819" y="441706"/>
                  </a:lnTo>
                  <a:lnTo>
                    <a:pt x="5909945" y="441706"/>
                  </a:lnTo>
                  <a:lnTo>
                    <a:pt x="5903214" y="440944"/>
                  </a:lnTo>
                  <a:lnTo>
                    <a:pt x="5897499" y="439420"/>
                  </a:lnTo>
                  <a:lnTo>
                    <a:pt x="5891784" y="437769"/>
                  </a:lnTo>
                  <a:lnTo>
                    <a:pt x="5886577" y="434975"/>
                  </a:lnTo>
                  <a:lnTo>
                    <a:pt x="5881751" y="430784"/>
                  </a:lnTo>
                  <a:lnTo>
                    <a:pt x="5876925" y="426720"/>
                  </a:lnTo>
                  <a:lnTo>
                    <a:pt x="5852795" y="386842"/>
                  </a:lnTo>
                  <a:lnTo>
                    <a:pt x="5744972" y="184276"/>
                  </a:lnTo>
                  <a:lnTo>
                    <a:pt x="5725922" y="145161"/>
                  </a:lnTo>
                  <a:lnTo>
                    <a:pt x="5708523" y="104521"/>
                  </a:lnTo>
                  <a:lnTo>
                    <a:pt x="5707761" y="104521"/>
                  </a:lnTo>
                  <a:lnTo>
                    <a:pt x="5709793" y="152526"/>
                  </a:lnTo>
                  <a:lnTo>
                    <a:pt x="5710428" y="201930"/>
                  </a:lnTo>
                  <a:lnTo>
                    <a:pt x="5710428" y="428625"/>
                  </a:lnTo>
                  <a:lnTo>
                    <a:pt x="5710428" y="430911"/>
                  </a:lnTo>
                  <a:lnTo>
                    <a:pt x="5709920" y="432943"/>
                  </a:lnTo>
                  <a:lnTo>
                    <a:pt x="5708650" y="434721"/>
                  </a:lnTo>
                  <a:lnTo>
                    <a:pt x="5707380" y="436499"/>
                  </a:lnTo>
                  <a:lnTo>
                    <a:pt x="5705348" y="438023"/>
                  </a:lnTo>
                  <a:lnTo>
                    <a:pt x="5702300" y="439166"/>
                  </a:lnTo>
                  <a:lnTo>
                    <a:pt x="5699252" y="440436"/>
                  </a:lnTo>
                  <a:lnTo>
                    <a:pt x="5695188" y="441451"/>
                  </a:lnTo>
                  <a:lnTo>
                    <a:pt x="5690108" y="442087"/>
                  </a:lnTo>
                  <a:lnTo>
                    <a:pt x="5684901" y="442722"/>
                  </a:lnTo>
                  <a:lnTo>
                    <a:pt x="5678297" y="443102"/>
                  </a:lnTo>
                  <a:lnTo>
                    <a:pt x="5670296" y="443102"/>
                  </a:lnTo>
                  <a:lnTo>
                    <a:pt x="5662549" y="443102"/>
                  </a:lnTo>
                  <a:lnTo>
                    <a:pt x="5638800" y="439166"/>
                  </a:lnTo>
                  <a:lnTo>
                    <a:pt x="5635879" y="438023"/>
                  </a:lnTo>
                  <a:lnTo>
                    <a:pt x="5633974" y="436499"/>
                  </a:lnTo>
                  <a:lnTo>
                    <a:pt x="5632831" y="434721"/>
                  </a:lnTo>
                  <a:lnTo>
                    <a:pt x="5631688" y="432943"/>
                  </a:lnTo>
                  <a:lnTo>
                    <a:pt x="5631180" y="430911"/>
                  </a:lnTo>
                  <a:lnTo>
                    <a:pt x="5631180" y="428625"/>
                  </a:lnTo>
                  <a:lnTo>
                    <a:pt x="5631180" y="39243"/>
                  </a:lnTo>
                  <a:lnTo>
                    <a:pt x="5631180" y="28701"/>
                  </a:lnTo>
                  <a:lnTo>
                    <a:pt x="5634228" y="20827"/>
                  </a:lnTo>
                  <a:lnTo>
                    <a:pt x="5640324" y="15621"/>
                  </a:lnTo>
                  <a:lnTo>
                    <a:pt x="5646420" y="10413"/>
                  </a:lnTo>
                  <a:lnTo>
                    <a:pt x="5654040" y="7747"/>
                  </a:lnTo>
                  <a:lnTo>
                    <a:pt x="5662930" y="7747"/>
                  </a:lnTo>
                  <a:lnTo>
                    <a:pt x="5710174" y="7747"/>
                  </a:lnTo>
                  <a:lnTo>
                    <a:pt x="5718683" y="7747"/>
                  </a:lnTo>
                  <a:lnTo>
                    <a:pt x="5725795" y="8509"/>
                  </a:lnTo>
                  <a:lnTo>
                    <a:pt x="5731637" y="9906"/>
                  </a:lnTo>
                  <a:lnTo>
                    <a:pt x="5737352" y="11430"/>
                  </a:lnTo>
                  <a:lnTo>
                    <a:pt x="5742559" y="13716"/>
                  </a:lnTo>
                  <a:lnTo>
                    <a:pt x="5747131" y="17145"/>
                  </a:lnTo>
                  <a:lnTo>
                    <a:pt x="5751703" y="20447"/>
                  </a:lnTo>
                  <a:lnTo>
                    <a:pt x="5772404" y="52959"/>
                  </a:lnTo>
                  <a:lnTo>
                    <a:pt x="5856859" y="211327"/>
                  </a:lnTo>
                  <a:lnTo>
                    <a:pt x="5860496" y="218521"/>
                  </a:lnTo>
                  <a:lnTo>
                    <a:pt x="5864145" y="225631"/>
                  </a:lnTo>
                  <a:lnTo>
                    <a:pt x="5867771" y="232669"/>
                  </a:lnTo>
                  <a:lnTo>
                    <a:pt x="5871337" y="239649"/>
                  </a:lnTo>
                  <a:lnTo>
                    <a:pt x="5888618" y="274371"/>
                  </a:lnTo>
                  <a:lnTo>
                    <a:pt x="5907710" y="314823"/>
                  </a:lnTo>
                  <a:lnTo>
                    <a:pt x="5910707" y="321563"/>
                  </a:lnTo>
                  <a:lnTo>
                    <a:pt x="5911088" y="321563"/>
                  </a:lnTo>
                  <a:lnTo>
                    <a:pt x="5909564" y="272669"/>
                  </a:lnTo>
                  <a:lnTo>
                    <a:pt x="5909056" y="224027"/>
                  </a:lnTo>
                  <a:lnTo>
                    <a:pt x="5909056" y="20827"/>
                  </a:lnTo>
                  <a:lnTo>
                    <a:pt x="5909056" y="18542"/>
                  </a:lnTo>
                  <a:lnTo>
                    <a:pt x="5909691" y="16510"/>
                  </a:lnTo>
                  <a:lnTo>
                    <a:pt x="5911088" y="14732"/>
                  </a:lnTo>
                  <a:lnTo>
                    <a:pt x="5912358" y="12954"/>
                  </a:lnTo>
                  <a:lnTo>
                    <a:pt x="5941822" y="6350"/>
                  </a:lnTo>
                  <a:lnTo>
                    <a:pt x="5949950" y="6350"/>
                  </a:lnTo>
                  <a:close/>
                </a:path>
                <a:path extrusionOk="0" h="448944" w="5988684">
                  <a:moveTo>
                    <a:pt x="2549906" y="6350"/>
                  </a:moveTo>
                  <a:lnTo>
                    <a:pt x="2557399" y="6350"/>
                  </a:lnTo>
                  <a:lnTo>
                    <a:pt x="2563876" y="6731"/>
                  </a:lnTo>
                  <a:lnTo>
                    <a:pt x="2588387" y="18542"/>
                  </a:lnTo>
                  <a:lnTo>
                    <a:pt x="2588387" y="20827"/>
                  </a:lnTo>
                  <a:lnTo>
                    <a:pt x="2588387" y="410210"/>
                  </a:lnTo>
                  <a:lnTo>
                    <a:pt x="2588387" y="415417"/>
                  </a:lnTo>
                  <a:lnTo>
                    <a:pt x="2587497" y="419988"/>
                  </a:lnTo>
                  <a:lnTo>
                    <a:pt x="2585720" y="423925"/>
                  </a:lnTo>
                  <a:lnTo>
                    <a:pt x="2583942" y="427989"/>
                  </a:lnTo>
                  <a:lnTo>
                    <a:pt x="2559431" y="441706"/>
                  </a:lnTo>
                  <a:lnTo>
                    <a:pt x="2555240" y="441706"/>
                  </a:lnTo>
                  <a:lnTo>
                    <a:pt x="2517775" y="441706"/>
                  </a:lnTo>
                  <a:lnTo>
                    <a:pt x="2509901" y="441706"/>
                  </a:lnTo>
                  <a:lnTo>
                    <a:pt x="2503170" y="440944"/>
                  </a:lnTo>
                  <a:lnTo>
                    <a:pt x="2497455" y="439420"/>
                  </a:lnTo>
                  <a:lnTo>
                    <a:pt x="2491740" y="437769"/>
                  </a:lnTo>
                  <a:lnTo>
                    <a:pt x="2486533" y="434975"/>
                  </a:lnTo>
                  <a:lnTo>
                    <a:pt x="2481707" y="430784"/>
                  </a:lnTo>
                  <a:lnTo>
                    <a:pt x="2476881" y="426720"/>
                  </a:lnTo>
                  <a:lnTo>
                    <a:pt x="2452751" y="386842"/>
                  </a:lnTo>
                  <a:lnTo>
                    <a:pt x="2344928" y="184276"/>
                  </a:lnTo>
                  <a:lnTo>
                    <a:pt x="2325878" y="145161"/>
                  </a:lnTo>
                  <a:lnTo>
                    <a:pt x="2308479" y="104521"/>
                  </a:lnTo>
                  <a:lnTo>
                    <a:pt x="2307717" y="104521"/>
                  </a:lnTo>
                  <a:lnTo>
                    <a:pt x="2309749" y="152526"/>
                  </a:lnTo>
                  <a:lnTo>
                    <a:pt x="2310384" y="201930"/>
                  </a:lnTo>
                  <a:lnTo>
                    <a:pt x="2310384" y="428625"/>
                  </a:lnTo>
                  <a:lnTo>
                    <a:pt x="2310384" y="430911"/>
                  </a:lnTo>
                  <a:lnTo>
                    <a:pt x="2309876" y="432943"/>
                  </a:lnTo>
                  <a:lnTo>
                    <a:pt x="2308606" y="434721"/>
                  </a:lnTo>
                  <a:lnTo>
                    <a:pt x="2307336" y="436499"/>
                  </a:lnTo>
                  <a:lnTo>
                    <a:pt x="2305304" y="438023"/>
                  </a:lnTo>
                  <a:lnTo>
                    <a:pt x="2302256" y="439166"/>
                  </a:lnTo>
                  <a:lnTo>
                    <a:pt x="2299208" y="440436"/>
                  </a:lnTo>
                  <a:lnTo>
                    <a:pt x="2295144" y="441451"/>
                  </a:lnTo>
                  <a:lnTo>
                    <a:pt x="2290064" y="442087"/>
                  </a:lnTo>
                  <a:lnTo>
                    <a:pt x="2284857" y="442722"/>
                  </a:lnTo>
                  <a:lnTo>
                    <a:pt x="2278253" y="443102"/>
                  </a:lnTo>
                  <a:lnTo>
                    <a:pt x="2270252" y="443102"/>
                  </a:lnTo>
                  <a:lnTo>
                    <a:pt x="2262505" y="443102"/>
                  </a:lnTo>
                  <a:lnTo>
                    <a:pt x="2238756" y="439166"/>
                  </a:lnTo>
                  <a:lnTo>
                    <a:pt x="2235835" y="438023"/>
                  </a:lnTo>
                  <a:lnTo>
                    <a:pt x="2233930" y="436499"/>
                  </a:lnTo>
                  <a:lnTo>
                    <a:pt x="2232787" y="434721"/>
                  </a:lnTo>
                  <a:lnTo>
                    <a:pt x="2231644" y="432943"/>
                  </a:lnTo>
                  <a:lnTo>
                    <a:pt x="2231136" y="430911"/>
                  </a:lnTo>
                  <a:lnTo>
                    <a:pt x="2231136" y="428625"/>
                  </a:lnTo>
                  <a:lnTo>
                    <a:pt x="2231136" y="39243"/>
                  </a:lnTo>
                  <a:lnTo>
                    <a:pt x="2231136" y="28701"/>
                  </a:lnTo>
                  <a:lnTo>
                    <a:pt x="2234184" y="20827"/>
                  </a:lnTo>
                  <a:lnTo>
                    <a:pt x="2240280" y="15621"/>
                  </a:lnTo>
                  <a:lnTo>
                    <a:pt x="2246376" y="10413"/>
                  </a:lnTo>
                  <a:lnTo>
                    <a:pt x="2253996" y="7747"/>
                  </a:lnTo>
                  <a:lnTo>
                    <a:pt x="2262886" y="7747"/>
                  </a:lnTo>
                  <a:lnTo>
                    <a:pt x="2310130" y="7747"/>
                  </a:lnTo>
                  <a:lnTo>
                    <a:pt x="2318639" y="7747"/>
                  </a:lnTo>
                  <a:lnTo>
                    <a:pt x="2325751" y="8509"/>
                  </a:lnTo>
                  <a:lnTo>
                    <a:pt x="2331593" y="9906"/>
                  </a:lnTo>
                  <a:lnTo>
                    <a:pt x="2337308" y="11430"/>
                  </a:lnTo>
                  <a:lnTo>
                    <a:pt x="2342515" y="13716"/>
                  </a:lnTo>
                  <a:lnTo>
                    <a:pt x="2347087" y="17145"/>
                  </a:lnTo>
                  <a:lnTo>
                    <a:pt x="2351659" y="20447"/>
                  </a:lnTo>
                  <a:lnTo>
                    <a:pt x="2372360" y="52959"/>
                  </a:lnTo>
                  <a:lnTo>
                    <a:pt x="2456815" y="211327"/>
                  </a:lnTo>
                  <a:lnTo>
                    <a:pt x="2460452" y="218521"/>
                  </a:lnTo>
                  <a:lnTo>
                    <a:pt x="2464101" y="225631"/>
                  </a:lnTo>
                  <a:lnTo>
                    <a:pt x="2467727" y="232669"/>
                  </a:lnTo>
                  <a:lnTo>
                    <a:pt x="2471293" y="239649"/>
                  </a:lnTo>
                  <a:lnTo>
                    <a:pt x="2488574" y="274371"/>
                  </a:lnTo>
                  <a:lnTo>
                    <a:pt x="2507666" y="314823"/>
                  </a:lnTo>
                  <a:lnTo>
                    <a:pt x="2510663" y="321563"/>
                  </a:lnTo>
                  <a:lnTo>
                    <a:pt x="2511044" y="321563"/>
                  </a:lnTo>
                  <a:lnTo>
                    <a:pt x="2509520" y="272669"/>
                  </a:lnTo>
                  <a:lnTo>
                    <a:pt x="2509012" y="224027"/>
                  </a:lnTo>
                  <a:lnTo>
                    <a:pt x="2509012" y="20827"/>
                  </a:lnTo>
                  <a:lnTo>
                    <a:pt x="2509012" y="18542"/>
                  </a:lnTo>
                  <a:lnTo>
                    <a:pt x="2509647" y="16510"/>
                  </a:lnTo>
                  <a:lnTo>
                    <a:pt x="2511044" y="14732"/>
                  </a:lnTo>
                  <a:lnTo>
                    <a:pt x="2512314" y="12954"/>
                  </a:lnTo>
                  <a:lnTo>
                    <a:pt x="2541778" y="6350"/>
                  </a:lnTo>
                  <a:lnTo>
                    <a:pt x="2549906" y="6350"/>
                  </a:lnTo>
                  <a:close/>
                </a:path>
                <a:path extrusionOk="0" h="448944" w="5988684">
                  <a:moveTo>
                    <a:pt x="4953000" y="5714"/>
                  </a:moveTo>
                  <a:lnTo>
                    <a:pt x="4961636" y="5714"/>
                  </a:lnTo>
                  <a:lnTo>
                    <a:pt x="4968748" y="6096"/>
                  </a:lnTo>
                  <a:lnTo>
                    <a:pt x="4994910" y="13716"/>
                  </a:lnTo>
                  <a:lnTo>
                    <a:pt x="4996434" y="15621"/>
                  </a:lnTo>
                  <a:lnTo>
                    <a:pt x="4997196" y="17525"/>
                  </a:lnTo>
                  <a:lnTo>
                    <a:pt x="4997196" y="19812"/>
                  </a:lnTo>
                  <a:lnTo>
                    <a:pt x="4997196" y="429006"/>
                  </a:lnTo>
                  <a:lnTo>
                    <a:pt x="4997196" y="431292"/>
                  </a:lnTo>
                  <a:lnTo>
                    <a:pt x="4996434" y="433197"/>
                  </a:lnTo>
                  <a:lnTo>
                    <a:pt x="4994910" y="434975"/>
                  </a:lnTo>
                  <a:lnTo>
                    <a:pt x="4993513" y="436880"/>
                  </a:lnTo>
                  <a:lnTo>
                    <a:pt x="4961636" y="443102"/>
                  </a:lnTo>
                  <a:lnTo>
                    <a:pt x="4953000" y="443102"/>
                  </a:lnTo>
                  <a:lnTo>
                    <a:pt x="4944491" y="443102"/>
                  </a:lnTo>
                  <a:lnTo>
                    <a:pt x="4937379" y="442722"/>
                  </a:lnTo>
                  <a:lnTo>
                    <a:pt x="4931664" y="442087"/>
                  </a:lnTo>
                  <a:lnTo>
                    <a:pt x="4925949" y="441451"/>
                  </a:lnTo>
                  <a:lnTo>
                    <a:pt x="4910963" y="434975"/>
                  </a:lnTo>
                  <a:lnTo>
                    <a:pt x="4909439" y="433197"/>
                  </a:lnTo>
                  <a:lnTo>
                    <a:pt x="4908804" y="431292"/>
                  </a:lnTo>
                  <a:lnTo>
                    <a:pt x="4908804" y="429006"/>
                  </a:lnTo>
                  <a:lnTo>
                    <a:pt x="4908804" y="19812"/>
                  </a:lnTo>
                  <a:lnTo>
                    <a:pt x="4908804" y="17525"/>
                  </a:lnTo>
                  <a:lnTo>
                    <a:pt x="4909439" y="15621"/>
                  </a:lnTo>
                  <a:lnTo>
                    <a:pt x="4910963" y="13716"/>
                  </a:lnTo>
                  <a:lnTo>
                    <a:pt x="4912360" y="11937"/>
                  </a:lnTo>
                  <a:lnTo>
                    <a:pt x="4914773" y="10541"/>
                  </a:lnTo>
                  <a:lnTo>
                    <a:pt x="4918329" y="9398"/>
                  </a:lnTo>
                  <a:lnTo>
                    <a:pt x="4921758" y="8255"/>
                  </a:lnTo>
                  <a:lnTo>
                    <a:pt x="4926330" y="7366"/>
                  </a:lnTo>
                  <a:lnTo>
                    <a:pt x="4931791" y="6731"/>
                  </a:lnTo>
                  <a:lnTo>
                    <a:pt x="4937379" y="6096"/>
                  </a:lnTo>
                  <a:lnTo>
                    <a:pt x="4944491" y="5714"/>
                  </a:lnTo>
                  <a:lnTo>
                    <a:pt x="4953000" y="5714"/>
                  </a:lnTo>
                  <a:close/>
                </a:path>
                <a:path extrusionOk="0" h="448944" w="5988684">
                  <a:moveTo>
                    <a:pt x="3951731" y="5714"/>
                  </a:moveTo>
                  <a:lnTo>
                    <a:pt x="3960368" y="5714"/>
                  </a:lnTo>
                  <a:lnTo>
                    <a:pt x="3967479" y="6096"/>
                  </a:lnTo>
                  <a:lnTo>
                    <a:pt x="3993642" y="13716"/>
                  </a:lnTo>
                  <a:lnTo>
                    <a:pt x="3995166" y="15621"/>
                  </a:lnTo>
                  <a:lnTo>
                    <a:pt x="3995928" y="17525"/>
                  </a:lnTo>
                  <a:lnTo>
                    <a:pt x="3995928" y="19812"/>
                  </a:lnTo>
                  <a:lnTo>
                    <a:pt x="3995928" y="429006"/>
                  </a:lnTo>
                  <a:lnTo>
                    <a:pt x="3995928" y="431292"/>
                  </a:lnTo>
                  <a:lnTo>
                    <a:pt x="3995166" y="433197"/>
                  </a:lnTo>
                  <a:lnTo>
                    <a:pt x="3993642" y="434975"/>
                  </a:lnTo>
                  <a:lnTo>
                    <a:pt x="3992245" y="436880"/>
                  </a:lnTo>
                  <a:lnTo>
                    <a:pt x="3960368" y="443102"/>
                  </a:lnTo>
                  <a:lnTo>
                    <a:pt x="3951731" y="443102"/>
                  </a:lnTo>
                  <a:lnTo>
                    <a:pt x="3943223" y="443102"/>
                  </a:lnTo>
                  <a:lnTo>
                    <a:pt x="3936111" y="442722"/>
                  </a:lnTo>
                  <a:lnTo>
                    <a:pt x="3930396" y="442087"/>
                  </a:lnTo>
                  <a:lnTo>
                    <a:pt x="3924680" y="441451"/>
                  </a:lnTo>
                  <a:lnTo>
                    <a:pt x="3909695" y="434975"/>
                  </a:lnTo>
                  <a:lnTo>
                    <a:pt x="3908171" y="433197"/>
                  </a:lnTo>
                  <a:lnTo>
                    <a:pt x="3907536" y="431292"/>
                  </a:lnTo>
                  <a:lnTo>
                    <a:pt x="3907536" y="429006"/>
                  </a:lnTo>
                  <a:lnTo>
                    <a:pt x="3907536" y="19812"/>
                  </a:lnTo>
                  <a:lnTo>
                    <a:pt x="3907536" y="17525"/>
                  </a:lnTo>
                  <a:lnTo>
                    <a:pt x="3908171" y="15621"/>
                  </a:lnTo>
                  <a:lnTo>
                    <a:pt x="3909695" y="13716"/>
                  </a:lnTo>
                  <a:lnTo>
                    <a:pt x="3911092" y="11937"/>
                  </a:lnTo>
                  <a:lnTo>
                    <a:pt x="3913504" y="10541"/>
                  </a:lnTo>
                  <a:lnTo>
                    <a:pt x="3917061" y="9398"/>
                  </a:lnTo>
                  <a:lnTo>
                    <a:pt x="3920490" y="8255"/>
                  </a:lnTo>
                  <a:lnTo>
                    <a:pt x="3925062" y="7366"/>
                  </a:lnTo>
                  <a:lnTo>
                    <a:pt x="3930523" y="6731"/>
                  </a:lnTo>
                  <a:lnTo>
                    <a:pt x="3936111" y="6096"/>
                  </a:lnTo>
                  <a:lnTo>
                    <a:pt x="3943223" y="5714"/>
                  </a:lnTo>
                  <a:lnTo>
                    <a:pt x="3951731" y="5714"/>
                  </a:lnTo>
                  <a:close/>
                </a:path>
                <a:path extrusionOk="0" h="448944" w="5988684">
                  <a:moveTo>
                    <a:pt x="1933956" y="5714"/>
                  </a:moveTo>
                  <a:lnTo>
                    <a:pt x="1973326" y="6604"/>
                  </a:lnTo>
                  <a:lnTo>
                    <a:pt x="1983740" y="8636"/>
                  </a:lnTo>
                  <a:lnTo>
                    <a:pt x="1988058" y="9779"/>
                  </a:lnTo>
                  <a:lnTo>
                    <a:pt x="1997964" y="24130"/>
                  </a:lnTo>
                  <a:lnTo>
                    <a:pt x="2131822" y="408305"/>
                  </a:lnTo>
                  <a:lnTo>
                    <a:pt x="2134616" y="416306"/>
                  </a:lnTo>
                  <a:lnTo>
                    <a:pt x="2136267" y="422656"/>
                  </a:lnTo>
                  <a:lnTo>
                    <a:pt x="2136902" y="427355"/>
                  </a:lnTo>
                  <a:lnTo>
                    <a:pt x="2137537" y="432054"/>
                  </a:lnTo>
                  <a:lnTo>
                    <a:pt x="2095372" y="443102"/>
                  </a:lnTo>
                  <a:lnTo>
                    <a:pt x="2087294" y="443059"/>
                  </a:lnTo>
                  <a:lnTo>
                    <a:pt x="2054225" y="440563"/>
                  </a:lnTo>
                  <a:lnTo>
                    <a:pt x="2050795" y="439547"/>
                  </a:lnTo>
                  <a:lnTo>
                    <a:pt x="2043811" y="429387"/>
                  </a:lnTo>
                  <a:lnTo>
                    <a:pt x="2014728" y="342264"/>
                  </a:lnTo>
                  <a:lnTo>
                    <a:pt x="1851914" y="342264"/>
                  </a:lnTo>
                  <a:lnTo>
                    <a:pt x="1824482" y="426974"/>
                  </a:lnTo>
                  <a:lnTo>
                    <a:pt x="1823593" y="430149"/>
                  </a:lnTo>
                  <a:lnTo>
                    <a:pt x="1822450" y="432688"/>
                  </a:lnTo>
                  <a:lnTo>
                    <a:pt x="1820926" y="434848"/>
                  </a:lnTo>
                  <a:lnTo>
                    <a:pt x="1819529" y="437007"/>
                  </a:lnTo>
                  <a:lnTo>
                    <a:pt x="1817116" y="438658"/>
                  </a:lnTo>
                  <a:lnTo>
                    <a:pt x="1813941" y="439927"/>
                  </a:lnTo>
                  <a:lnTo>
                    <a:pt x="1810639" y="441071"/>
                  </a:lnTo>
                  <a:lnTo>
                    <a:pt x="1806067" y="441960"/>
                  </a:lnTo>
                  <a:lnTo>
                    <a:pt x="1800225" y="442341"/>
                  </a:lnTo>
                  <a:lnTo>
                    <a:pt x="1794256" y="442849"/>
                  </a:lnTo>
                  <a:lnTo>
                    <a:pt x="1786508" y="443102"/>
                  </a:lnTo>
                  <a:lnTo>
                    <a:pt x="1776983" y="443102"/>
                  </a:lnTo>
                  <a:lnTo>
                    <a:pt x="1766696" y="443102"/>
                  </a:lnTo>
                  <a:lnTo>
                    <a:pt x="1758569" y="442722"/>
                  </a:lnTo>
                  <a:lnTo>
                    <a:pt x="1752854" y="442087"/>
                  </a:lnTo>
                  <a:lnTo>
                    <a:pt x="1747012" y="441451"/>
                  </a:lnTo>
                  <a:lnTo>
                    <a:pt x="1742947" y="439800"/>
                  </a:lnTo>
                  <a:lnTo>
                    <a:pt x="1740789" y="437261"/>
                  </a:lnTo>
                  <a:lnTo>
                    <a:pt x="1738503" y="434594"/>
                  </a:lnTo>
                  <a:lnTo>
                    <a:pt x="1737741" y="431038"/>
                  </a:lnTo>
                  <a:lnTo>
                    <a:pt x="1738376" y="426338"/>
                  </a:lnTo>
                  <a:lnTo>
                    <a:pt x="1739138" y="421639"/>
                  </a:lnTo>
                  <a:lnTo>
                    <a:pt x="1740789" y="415417"/>
                  </a:lnTo>
                  <a:lnTo>
                    <a:pt x="1743456" y="407543"/>
                  </a:lnTo>
                  <a:lnTo>
                    <a:pt x="1877059" y="23113"/>
                  </a:lnTo>
                  <a:lnTo>
                    <a:pt x="1878330" y="19304"/>
                  </a:lnTo>
                  <a:lnTo>
                    <a:pt x="1879981" y="16256"/>
                  </a:lnTo>
                  <a:lnTo>
                    <a:pt x="1881758" y="13970"/>
                  </a:lnTo>
                  <a:lnTo>
                    <a:pt x="1883537" y="11557"/>
                  </a:lnTo>
                  <a:lnTo>
                    <a:pt x="1886331" y="9779"/>
                  </a:lnTo>
                  <a:lnTo>
                    <a:pt x="1890268" y="8636"/>
                  </a:lnTo>
                  <a:lnTo>
                    <a:pt x="1894205" y="7366"/>
                  </a:lnTo>
                  <a:lnTo>
                    <a:pt x="1925865" y="5758"/>
                  </a:lnTo>
                  <a:lnTo>
                    <a:pt x="1933956" y="5714"/>
                  </a:lnTo>
                  <a:close/>
                </a:path>
                <a:path extrusionOk="0" h="448944" w="5988684">
                  <a:moveTo>
                    <a:pt x="484631" y="5714"/>
                  </a:moveTo>
                  <a:lnTo>
                    <a:pt x="524002" y="6604"/>
                  </a:lnTo>
                  <a:lnTo>
                    <a:pt x="534416" y="8636"/>
                  </a:lnTo>
                  <a:lnTo>
                    <a:pt x="538734" y="9779"/>
                  </a:lnTo>
                  <a:lnTo>
                    <a:pt x="548640" y="24130"/>
                  </a:lnTo>
                  <a:lnTo>
                    <a:pt x="682498" y="408305"/>
                  </a:lnTo>
                  <a:lnTo>
                    <a:pt x="685292" y="416306"/>
                  </a:lnTo>
                  <a:lnTo>
                    <a:pt x="686943" y="422656"/>
                  </a:lnTo>
                  <a:lnTo>
                    <a:pt x="687578" y="427355"/>
                  </a:lnTo>
                  <a:lnTo>
                    <a:pt x="688213" y="432054"/>
                  </a:lnTo>
                  <a:lnTo>
                    <a:pt x="687324" y="435483"/>
                  </a:lnTo>
                  <a:lnTo>
                    <a:pt x="646049" y="443102"/>
                  </a:lnTo>
                  <a:lnTo>
                    <a:pt x="637970" y="443059"/>
                  </a:lnTo>
                  <a:lnTo>
                    <a:pt x="604901" y="440563"/>
                  </a:lnTo>
                  <a:lnTo>
                    <a:pt x="601472" y="439547"/>
                  </a:lnTo>
                  <a:lnTo>
                    <a:pt x="594487" y="429387"/>
                  </a:lnTo>
                  <a:lnTo>
                    <a:pt x="565404" y="342264"/>
                  </a:lnTo>
                  <a:lnTo>
                    <a:pt x="402590" y="342264"/>
                  </a:lnTo>
                  <a:lnTo>
                    <a:pt x="375158" y="426974"/>
                  </a:lnTo>
                  <a:lnTo>
                    <a:pt x="374269" y="430149"/>
                  </a:lnTo>
                  <a:lnTo>
                    <a:pt x="373125" y="432688"/>
                  </a:lnTo>
                  <a:lnTo>
                    <a:pt x="371602" y="434848"/>
                  </a:lnTo>
                  <a:lnTo>
                    <a:pt x="370205" y="437007"/>
                  </a:lnTo>
                  <a:lnTo>
                    <a:pt x="367792" y="438658"/>
                  </a:lnTo>
                  <a:lnTo>
                    <a:pt x="364617" y="439927"/>
                  </a:lnTo>
                  <a:lnTo>
                    <a:pt x="361315" y="441071"/>
                  </a:lnTo>
                  <a:lnTo>
                    <a:pt x="356743" y="441960"/>
                  </a:lnTo>
                  <a:lnTo>
                    <a:pt x="350900" y="442341"/>
                  </a:lnTo>
                  <a:lnTo>
                    <a:pt x="344931" y="442849"/>
                  </a:lnTo>
                  <a:lnTo>
                    <a:pt x="337185" y="443102"/>
                  </a:lnTo>
                  <a:lnTo>
                    <a:pt x="327660" y="443102"/>
                  </a:lnTo>
                  <a:lnTo>
                    <a:pt x="317373" y="443102"/>
                  </a:lnTo>
                  <a:lnTo>
                    <a:pt x="309244" y="442722"/>
                  </a:lnTo>
                  <a:lnTo>
                    <a:pt x="303530" y="442087"/>
                  </a:lnTo>
                  <a:lnTo>
                    <a:pt x="297688" y="441451"/>
                  </a:lnTo>
                  <a:lnTo>
                    <a:pt x="293624" y="439800"/>
                  </a:lnTo>
                  <a:lnTo>
                    <a:pt x="291465" y="437261"/>
                  </a:lnTo>
                  <a:lnTo>
                    <a:pt x="289179" y="434594"/>
                  </a:lnTo>
                  <a:lnTo>
                    <a:pt x="288417" y="431038"/>
                  </a:lnTo>
                  <a:lnTo>
                    <a:pt x="289052" y="426338"/>
                  </a:lnTo>
                  <a:lnTo>
                    <a:pt x="289814" y="421639"/>
                  </a:lnTo>
                  <a:lnTo>
                    <a:pt x="291465" y="415417"/>
                  </a:lnTo>
                  <a:lnTo>
                    <a:pt x="294131" y="407543"/>
                  </a:lnTo>
                  <a:lnTo>
                    <a:pt x="427736" y="23113"/>
                  </a:lnTo>
                  <a:lnTo>
                    <a:pt x="429006" y="19304"/>
                  </a:lnTo>
                  <a:lnTo>
                    <a:pt x="430656" y="16256"/>
                  </a:lnTo>
                  <a:lnTo>
                    <a:pt x="432435" y="13970"/>
                  </a:lnTo>
                  <a:lnTo>
                    <a:pt x="434213" y="11557"/>
                  </a:lnTo>
                  <a:lnTo>
                    <a:pt x="437006" y="9779"/>
                  </a:lnTo>
                  <a:lnTo>
                    <a:pt x="440944" y="8636"/>
                  </a:lnTo>
                  <a:lnTo>
                    <a:pt x="444881" y="7366"/>
                  </a:lnTo>
                  <a:lnTo>
                    <a:pt x="476541" y="5758"/>
                  </a:lnTo>
                  <a:lnTo>
                    <a:pt x="484631" y="5714"/>
                  </a:lnTo>
                  <a:close/>
                </a:path>
                <a:path extrusionOk="0" h="448944" w="5988684">
                  <a:moveTo>
                    <a:pt x="44196" y="5714"/>
                  </a:moveTo>
                  <a:lnTo>
                    <a:pt x="52831" y="5714"/>
                  </a:lnTo>
                  <a:lnTo>
                    <a:pt x="59943" y="6096"/>
                  </a:lnTo>
                  <a:lnTo>
                    <a:pt x="65531" y="6731"/>
                  </a:lnTo>
                  <a:lnTo>
                    <a:pt x="71119" y="7366"/>
                  </a:lnTo>
                  <a:lnTo>
                    <a:pt x="86106" y="13716"/>
                  </a:lnTo>
                  <a:lnTo>
                    <a:pt x="87630" y="15621"/>
                  </a:lnTo>
                  <a:lnTo>
                    <a:pt x="88392" y="17525"/>
                  </a:lnTo>
                  <a:lnTo>
                    <a:pt x="88392" y="19812"/>
                  </a:lnTo>
                  <a:lnTo>
                    <a:pt x="88392" y="368426"/>
                  </a:lnTo>
                  <a:lnTo>
                    <a:pt x="224662" y="368426"/>
                  </a:lnTo>
                  <a:lnTo>
                    <a:pt x="226822" y="368426"/>
                  </a:lnTo>
                  <a:lnTo>
                    <a:pt x="228854" y="369062"/>
                  </a:lnTo>
                  <a:lnTo>
                    <a:pt x="237998" y="397510"/>
                  </a:lnTo>
                  <a:lnTo>
                    <a:pt x="237998" y="404241"/>
                  </a:lnTo>
                  <a:lnTo>
                    <a:pt x="237998" y="410972"/>
                  </a:lnTo>
                  <a:lnTo>
                    <a:pt x="230505" y="439038"/>
                  </a:lnTo>
                  <a:lnTo>
                    <a:pt x="228854" y="440436"/>
                  </a:lnTo>
                  <a:lnTo>
                    <a:pt x="226822" y="441071"/>
                  </a:lnTo>
                  <a:lnTo>
                    <a:pt x="224662" y="441071"/>
                  </a:lnTo>
                  <a:lnTo>
                    <a:pt x="26035" y="441071"/>
                  </a:lnTo>
                  <a:lnTo>
                    <a:pt x="18668" y="441071"/>
                  </a:lnTo>
                  <a:lnTo>
                    <a:pt x="12446" y="438912"/>
                  </a:lnTo>
                  <a:lnTo>
                    <a:pt x="7493" y="434594"/>
                  </a:lnTo>
                  <a:lnTo>
                    <a:pt x="2412" y="430149"/>
                  </a:lnTo>
                  <a:lnTo>
                    <a:pt x="0" y="423037"/>
                  </a:lnTo>
                  <a:lnTo>
                    <a:pt x="0" y="413258"/>
                  </a:lnTo>
                  <a:lnTo>
                    <a:pt x="0" y="19812"/>
                  </a:lnTo>
                  <a:lnTo>
                    <a:pt x="0" y="17525"/>
                  </a:lnTo>
                  <a:lnTo>
                    <a:pt x="635" y="15621"/>
                  </a:lnTo>
                  <a:lnTo>
                    <a:pt x="2159" y="13716"/>
                  </a:lnTo>
                  <a:lnTo>
                    <a:pt x="3556" y="11937"/>
                  </a:lnTo>
                  <a:lnTo>
                    <a:pt x="22860" y="6731"/>
                  </a:lnTo>
                  <a:lnTo>
                    <a:pt x="28575" y="6096"/>
                  </a:lnTo>
                  <a:lnTo>
                    <a:pt x="35687" y="5714"/>
                  </a:lnTo>
                  <a:lnTo>
                    <a:pt x="44196" y="5714"/>
                  </a:lnTo>
                  <a:close/>
                </a:path>
                <a:path extrusionOk="0" h="448944" w="5988684">
                  <a:moveTo>
                    <a:pt x="3263138" y="762"/>
                  </a:moveTo>
                  <a:lnTo>
                    <a:pt x="3306153" y="5324"/>
                  </a:lnTo>
                  <a:lnTo>
                    <a:pt x="3348694" y="19736"/>
                  </a:lnTo>
                  <a:lnTo>
                    <a:pt x="3376676" y="41275"/>
                  </a:lnTo>
                  <a:lnTo>
                    <a:pt x="3377819" y="43180"/>
                  </a:lnTo>
                  <a:lnTo>
                    <a:pt x="3381375" y="69469"/>
                  </a:lnTo>
                  <a:lnTo>
                    <a:pt x="3381375" y="75692"/>
                  </a:lnTo>
                  <a:lnTo>
                    <a:pt x="3381375" y="82423"/>
                  </a:lnTo>
                  <a:lnTo>
                    <a:pt x="3378327" y="104139"/>
                  </a:lnTo>
                  <a:lnTo>
                    <a:pt x="3377183" y="107061"/>
                  </a:lnTo>
                  <a:lnTo>
                    <a:pt x="3375914" y="109220"/>
                  </a:lnTo>
                  <a:lnTo>
                    <a:pt x="3374263" y="110489"/>
                  </a:lnTo>
                  <a:lnTo>
                    <a:pt x="3372739" y="111887"/>
                  </a:lnTo>
                  <a:lnTo>
                    <a:pt x="3370961" y="112522"/>
                  </a:lnTo>
                  <a:lnTo>
                    <a:pt x="3368929" y="112522"/>
                  </a:lnTo>
                  <a:lnTo>
                    <a:pt x="3365627" y="112522"/>
                  </a:lnTo>
                  <a:lnTo>
                    <a:pt x="3361436" y="110617"/>
                  </a:lnTo>
                  <a:lnTo>
                    <a:pt x="3356229" y="106680"/>
                  </a:lnTo>
                  <a:lnTo>
                    <a:pt x="3351149" y="102743"/>
                  </a:lnTo>
                  <a:lnTo>
                    <a:pt x="3344418" y="98425"/>
                  </a:lnTo>
                  <a:lnTo>
                    <a:pt x="3307206" y="80518"/>
                  </a:lnTo>
                  <a:lnTo>
                    <a:pt x="3266821" y="74675"/>
                  </a:lnTo>
                  <a:lnTo>
                    <a:pt x="3254297" y="75340"/>
                  </a:lnTo>
                  <a:lnTo>
                    <a:pt x="3211056" y="91100"/>
                  </a:lnTo>
                  <a:lnTo>
                    <a:pt x="3179607" y="125755"/>
                  </a:lnTo>
                  <a:lnTo>
                    <a:pt x="3164713" y="162813"/>
                  </a:lnTo>
                  <a:lnTo>
                    <a:pt x="3157801" y="208444"/>
                  </a:lnTo>
                  <a:lnTo>
                    <a:pt x="3157347" y="225425"/>
                  </a:lnTo>
                  <a:lnTo>
                    <a:pt x="3157845" y="243853"/>
                  </a:lnTo>
                  <a:lnTo>
                    <a:pt x="3165221" y="291592"/>
                  </a:lnTo>
                  <a:lnTo>
                    <a:pt x="3180794" y="327900"/>
                  </a:lnTo>
                  <a:lnTo>
                    <a:pt x="3212846" y="359515"/>
                  </a:lnTo>
                  <a:lnTo>
                    <a:pt x="3256613" y="372830"/>
                  </a:lnTo>
                  <a:lnTo>
                    <a:pt x="3269233" y="373380"/>
                  </a:lnTo>
                  <a:lnTo>
                    <a:pt x="3280546" y="373044"/>
                  </a:lnTo>
                  <a:lnTo>
                    <a:pt x="3317936" y="365085"/>
                  </a:lnTo>
                  <a:lnTo>
                    <a:pt x="3353816" y="347218"/>
                  </a:lnTo>
                  <a:lnTo>
                    <a:pt x="3364356" y="340106"/>
                  </a:lnTo>
                  <a:lnTo>
                    <a:pt x="3368421" y="338200"/>
                  </a:lnTo>
                  <a:lnTo>
                    <a:pt x="3371342" y="338200"/>
                  </a:lnTo>
                  <a:lnTo>
                    <a:pt x="3373501" y="338200"/>
                  </a:lnTo>
                  <a:lnTo>
                    <a:pt x="3375279" y="338709"/>
                  </a:lnTo>
                  <a:lnTo>
                    <a:pt x="3376676" y="339598"/>
                  </a:lnTo>
                  <a:lnTo>
                    <a:pt x="3377946" y="340487"/>
                  </a:lnTo>
                  <a:lnTo>
                    <a:pt x="3379089" y="342264"/>
                  </a:lnTo>
                  <a:lnTo>
                    <a:pt x="3379978" y="344932"/>
                  </a:lnTo>
                  <a:lnTo>
                    <a:pt x="3380867" y="347599"/>
                  </a:lnTo>
                  <a:lnTo>
                    <a:pt x="3381629" y="351409"/>
                  </a:lnTo>
                  <a:lnTo>
                    <a:pt x="3382009" y="356235"/>
                  </a:lnTo>
                  <a:lnTo>
                    <a:pt x="3382518" y="360934"/>
                  </a:lnTo>
                  <a:lnTo>
                    <a:pt x="3382645" y="367411"/>
                  </a:lnTo>
                  <a:lnTo>
                    <a:pt x="3382645" y="375412"/>
                  </a:lnTo>
                  <a:lnTo>
                    <a:pt x="3382645" y="381000"/>
                  </a:lnTo>
                  <a:lnTo>
                    <a:pt x="3382518" y="385699"/>
                  </a:lnTo>
                  <a:lnTo>
                    <a:pt x="3382137" y="389636"/>
                  </a:lnTo>
                  <a:lnTo>
                    <a:pt x="3381882" y="393573"/>
                  </a:lnTo>
                  <a:lnTo>
                    <a:pt x="3377946" y="406908"/>
                  </a:lnTo>
                  <a:lnTo>
                    <a:pt x="3376929" y="408939"/>
                  </a:lnTo>
                  <a:lnTo>
                    <a:pt x="3375152" y="411225"/>
                  </a:lnTo>
                  <a:lnTo>
                    <a:pt x="3372612" y="413766"/>
                  </a:lnTo>
                  <a:lnTo>
                    <a:pt x="3370199" y="416306"/>
                  </a:lnTo>
                  <a:lnTo>
                    <a:pt x="3332606" y="435229"/>
                  </a:lnTo>
                  <a:lnTo>
                    <a:pt x="3287805" y="446020"/>
                  </a:lnTo>
                  <a:lnTo>
                    <a:pt x="3255391" y="448056"/>
                  </a:lnTo>
                  <a:lnTo>
                    <a:pt x="3233723" y="447198"/>
                  </a:lnTo>
                  <a:lnTo>
                    <a:pt x="3193579" y="440340"/>
                  </a:lnTo>
                  <a:lnTo>
                    <a:pt x="3157886" y="426626"/>
                  </a:lnTo>
                  <a:lnTo>
                    <a:pt x="3114167" y="393319"/>
                  </a:lnTo>
                  <a:lnTo>
                    <a:pt x="3083091" y="344795"/>
                  </a:lnTo>
                  <a:lnTo>
                    <a:pt x="3069778" y="303954"/>
                  </a:lnTo>
                  <a:lnTo>
                    <a:pt x="3063059" y="256416"/>
                  </a:lnTo>
                  <a:lnTo>
                    <a:pt x="3062224" y="230124"/>
                  </a:lnTo>
                  <a:lnTo>
                    <a:pt x="3063150" y="203265"/>
                  </a:lnTo>
                  <a:lnTo>
                    <a:pt x="3070528" y="154168"/>
                  </a:lnTo>
                  <a:lnTo>
                    <a:pt x="3085046" y="111378"/>
                  </a:lnTo>
                  <a:lnTo>
                    <a:pt x="3105656" y="75374"/>
                  </a:lnTo>
                  <a:lnTo>
                    <a:pt x="3132008" y="46251"/>
                  </a:lnTo>
                  <a:lnTo>
                    <a:pt x="3163770" y="24153"/>
                  </a:lnTo>
                  <a:lnTo>
                    <a:pt x="3200558" y="9173"/>
                  </a:lnTo>
                  <a:lnTo>
                    <a:pt x="3241325" y="1692"/>
                  </a:lnTo>
                  <a:lnTo>
                    <a:pt x="3263138" y="762"/>
                  </a:lnTo>
                  <a:close/>
                </a:path>
                <a:path extrusionOk="0" h="448944" w="5988684">
                  <a:moveTo>
                    <a:pt x="5318633" y="0"/>
                  </a:moveTo>
                  <a:lnTo>
                    <a:pt x="5364924" y="3301"/>
                  </a:lnTo>
                  <a:lnTo>
                    <a:pt x="5405501" y="13081"/>
                  </a:lnTo>
                  <a:lnTo>
                    <a:pt x="5440092" y="29686"/>
                  </a:lnTo>
                  <a:lnTo>
                    <a:pt x="5480304" y="67768"/>
                  </a:lnTo>
                  <a:lnTo>
                    <a:pt x="5499354" y="102006"/>
                  </a:lnTo>
                  <a:lnTo>
                    <a:pt x="5512260" y="143390"/>
                  </a:lnTo>
                  <a:lnTo>
                    <a:pt x="5518737" y="192158"/>
                  </a:lnTo>
                  <a:lnTo>
                    <a:pt x="5519547" y="219329"/>
                  </a:lnTo>
                  <a:lnTo>
                    <a:pt x="5518711" y="245590"/>
                  </a:lnTo>
                  <a:lnTo>
                    <a:pt x="5511992" y="293874"/>
                  </a:lnTo>
                  <a:lnTo>
                    <a:pt x="5498586" y="336282"/>
                  </a:lnTo>
                  <a:lnTo>
                    <a:pt x="5478635" y="372338"/>
                  </a:lnTo>
                  <a:lnTo>
                    <a:pt x="5452254" y="401943"/>
                  </a:lnTo>
                  <a:lnTo>
                    <a:pt x="5419540" y="424525"/>
                  </a:lnTo>
                  <a:lnTo>
                    <a:pt x="5380513" y="440031"/>
                  </a:lnTo>
                  <a:lnTo>
                    <a:pt x="5335365" y="447841"/>
                  </a:lnTo>
                  <a:lnTo>
                    <a:pt x="5310505" y="448818"/>
                  </a:lnTo>
                  <a:lnTo>
                    <a:pt x="5286053" y="447984"/>
                  </a:lnTo>
                  <a:lnTo>
                    <a:pt x="5241960" y="441317"/>
                  </a:lnTo>
                  <a:lnTo>
                    <a:pt x="5204293" y="428031"/>
                  </a:lnTo>
                  <a:lnTo>
                    <a:pt x="5159502" y="395224"/>
                  </a:lnTo>
                  <a:lnTo>
                    <a:pt x="5128908" y="346217"/>
                  </a:lnTo>
                  <a:lnTo>
                    <a:pt x="5116409" y="304353"/>
                  </a:lnTo>
                  <a:lnTo>
                    <a:pt x="5110122" y="254771"/>
                  </a:lnTo>
                  <a:lnTo>
                    <a:pt x="5109337" y="227075"/>
                  </a:lnTo>
                  <a:lnTo>
                    <a:pt x="5110170" y="201451"/>
                  </a:lnTo>
                  <a:lnTo>
                    <a:pt x="5116837" y="154156"/>
                  </a:lnTo>
                  <a:lnTo>
                    <a:pt x="5130170" y="112269"/>
                  </a:lnTo>
                  <a:lnTo>
                    <a:pt x="5150121" y="76507"/>
                  </a:lnTo>
                  <a:lnTo>
                    <a:pt x="5176573" y="47126"/>
                  </a:lnTo>
                  <a:lnTo>
                    <a:pt x="5209287" y="24509"/>
                  </a:lnTo>
                  <a:lnTo>
                    <a:pt x="5248267" y="8893"/>
                  </a:lnTo>
                  <a:lnTo>
                    <a:pt x="5293606" y="996"/>
                  </a:lnTo>
                  <a:lnTo>
                    <a:pt x="5318633" y="0"/>
                  </a:lnTo>
                  <a:close/>
                </a:path>
                <a:path extrusionOk="0" h="448944" w="5988684">
                  <a:moveTo>
                    <a:pt x="2846832" y="0"/>
                  </a:moveTo>
                  <a:lnTo>
                    <a:pt x="2885269" y="3673"/>
                  </a:lnTo>
                  <a:lnTo>
                    <a:pt x="2924863" y="15353"/>
                  </a:lnTo>
                  <a:lnTo>
                    <a:pt x="2948432" y="31876"/>
                  </a:lnTo>
                  <a:lnTo>
                    <a:pt x="2949321" y="33400"/>
                  </a:lnTo>
                  <a:lnTo>
                    <a:pt x="2949956" y="35433"/>
                  </a:lnTo>
                  <a:lnTo>
                    <a:pt x="2950464" y="38100"/>
                  </a:lnTo>
                  <a:lnTo>
                    <a:pt x="2951099" y="40639"/>
                  </a:lnTo>
                  <a:lnTo>
                    <a:pt x="2951480" y="43814"/>
                  </a:lnTo>
                  <a:lnTo>
                    <a:pt x="2951734" y="47751"/>
                  </a:lnTo>
                  <a:lnTo>
                    <a:pt x="2951861" y="51688"/>
                  </a:lnTo>
                  <a:lnTo>
                    <a:pt x="2951988" y="56514"/>
                  </a:lnTo>
                  <a:lnTo>
                    <a:pt x="2951988" y="62357"/>
                  </a:lnTo>
                  <a:lnTo>
                    <a:pt x="2951988" y="68834"/>
                  </a:lnTo>
                  <a:lnTo>
                    <a:pt x="2951861" y="74295"/>
                  </a:lnTo>
                  <a:lnTo>
                    <a:pt x="2951480" y="78739"/>
                  </a:lnTo>
                  <a:lnTo>
                    <a:pt x="2951226" y="83185"/>
                  </a:lnTo>
                  <a:lnTo>
                    <a:pt x="2950591" y="86868"/>
                  </a:lnTo>
                  <a:lnTo>
                    <a:pt x="2949829" y="89788"/>
                  </a:lnTo>
                  <a:lnTo>
                    <a:pt x="2949067" y="92710"/>
                  </a:lnTo>
                  <a:lnTo>
                    <a:pt x="2947924" y="94869"/>
                  </a:lnTo>
                  <a:lnTo>
                    <a:pt x="2946527" y="96138"/>
                  </a:lnTo>
                  <a:lnTo>
                    <a:pt x="2945003" y="97536"/>
                  </a:lnTo>
                  <a:lnTo>
                    <a:pt x="2943097" y="98171"/>
                  </a:lnTo>
                  <a:lnTo>
                    <a:pt x="2940558" y="98171"/>
                  </a:lnTo>
                  <a:lnTo>
                    <a:pt x="2938145" y="98171"/>
                  </a:lnTo>
                  <a:lnTo>
                    <a:pt x="2934208" y="96647"/>
                  </a:lnTo>
                  <a:lnTo>
                    <a:pt x="2928874" y="93472"/>
                  </a:lnTo>
                  <a:lnTo>
                    <a:pt x="2923540" y="90297"/>
                  </a:lnTo>
                  <a:lnTo>
                    <a:pt x="2882011" y="73151"/>
                  </a:lnTo>
                  <a:lnTo>
                    <a:pt x="2848229" y="68707"/>
                  </a:lnTo>
                  <a:lnTo>
                    <a:pt x="2838577" y="68707"/>
                  </a:lnTo>
                  <a:lnTo>
                    <a:pt x="2830195" y="69850"/>
                  </a:lnTo>
                  <a:lnTo>
                    <a:pt x="2823083" y="72262"/>
                  </a:lnTo>
                  <a:lnTo>
                    <a:pt x="2815971" y="74549"/>
                  </a:lnTo>
                  <a:lnTo>
                    <a:pt x="2794508" y="96774"/>
                  </a:lnTo>
                  <a:lnTo>
                    <a:pt x="2792095" y="102616"/>
                  </a:lnTo>
                  <a:lnTo>
                    <a:pt x="2790952" y="108712"/>
                  </a:lnTo>
                  <a:lnTo>
                    <a:pt x="2790952" y="115188"/>
                  </a:lnTo>
                  <a:lnTo>
                    <a:pt x="2808033" y="150114"/>
                  </a:lnTo>
                  <a:lnTo>
                    <a:pt x="2841714" y="170699"/>
                  </a:lnTo>
                  <a:lnTo>
                    <a:pt x="2858289" y="178038"/>
                  </a:lnTo>
                  <a:lnTo>
                    <a:pt x="2866771" y="181800"/>
                  </a:lnTo>
                  <a:lnTo>
                    <a:pt x="2901267" y="198167"/>
                  </a:lnTo>
                  <a:lnTo>
                    <a:pt x="2934033" y="219027"/>
                  </a:lnTo>
                  <a:lnTo>
                    <a:pt x="2959782" y="247808"/>
                  </a:lnTo>
                  <a:lnTo>
                    <a:pt x="2975133" y="286765"/>
                  </a:lnTo>
                  <a:lnTo>
                    <a:pt x="2977134" y="311150"/>
                  </a:lnTo>
                  <a:lnTo>
                    <a:pt x="2976346" y="327677"/>
                  </a:lnTo>
                  <a:lnTo>
                    <a:pt x="2964434" y="371094"/>
                  </a:lnTo>
                  <a:lnTo>
                    <a:pt x="2940198" y="404955"/>
                  </a:lnTo>
                  <a:lnTo>
                    <a:pt x="2906283" y="429196"/>
                  </a:lnTo>
                  <a:lnTo>
                    <a:pt x="2864149" y="443888"/>
                  </a:lnTo>
                  <a:lnTo>
                    <a:pt x="2816733" y="448818"/>
                  </a:lnTo>
                  <a:lnTo>
                    <a:pt x="2805705" y="448581"/>
                  </a:lnTo>
                  <a:lnTo>
                    <a:pt x="2765722" y="443156"/>
                  </a:lnTo>
                  <a:lnTo>
                    <a:pt x="2727531" y="430879"/>
                  </a:lnTo>
                  <a:lnTo>
                    <a:pt x="2702179" y="415289"/>
                  </a:lnTo>
                  <a:lnTo>
                    <a:pt x="2699258" y="412369"/>
                  </a:lnTo>
                  <a:lnTo>
                    <a:pt x="2697226" y="408177"/>
                  </a:lnTo>
                  <a:lnTo>
                    <a:pt x="2695956" y="402717"/>
                  </a:lnTo>
                  <a:lnTo>
                    <a:pt x="2694813" y="397256"/>
                  </a:lnTo>
                  <a:lnTo>
                    <a:pt x="2694178" y="389382"/>
                  </a:lnTo>
                  <a:lnTo>
                    <a:pt x="2694178" y="379095"/>
                  </a:lnTo>
                  <a:lnTo>
                    <a:pt x="2694178" y="372237"/>
                  </a:lnTo>
                  <a:lnTo>
                    <a:pt x="2701036" y="344170"/>
                  </a:lnTo>
                  <a:lnTo>
                    <a:pt x="2702687" y="342900"/>
                  </a:lnTo>
                  <a:lnTo>
                    <a:pt x="2704592" y="342264"/>
                  </a:lnTo>
                  <a:lnTo>
                    <a:pt x="2706878" y="342264"/>
                  </a:lnTo>
                  <a:lnTo>
                    <a:pt x="2710053" y="342264"/>
                  </a:lnTo>
                  <a:lnTo>
                    <a:pt x="2714371" y="344170"/>
                  </a:lnTo>
                  <a:lnTo>
                    <a:pt x="2720086" y="347852"/>
                  </a:lnTo>
                  <a:lnTo>
                    <a:pt x="2725801" y="351536"/>
                  </a:lnTo>
                  <a:lnTo>
                    <a:pt x="2733167" y="355600"/>
                  </a:lnTo>
                  <a:lnTo>
                    <a:pt x="2774061" y="372237"/>
                  </a:lnTo>
                  <a:lnTo>
                    <a:pt x="2817114" y="377825"/>
                  </a:lnTo>
                  <a:lnTo>
                    <a:pt x="2824920" y="377567"/>
                  </a:lnTo>
                  <a:lnTo>
                    <a:pt x="2867406" y="363093"/>
                  </a:lnTo>
                  <a:lnTo>
                    <a:pt x="2880995" y="345567"/>
                  </a:lnTo>
                  <a:lnTo>
                    <a:pt x="2884170" y="338709"/>
                  </a:lnTo>
                  <a:lnTo>
                    <a:pt x="2885694" y="330962"/>
                  </a:lnTo>
                  <a:lnTo>
                    <a:pt x="2885694" y="322580"/>
                  </a:lnTo>
                  <a:lnTo>
                    <a:pt x="2868453" y="287274"/>
                  </a:lnTo>
                  <a:lnTo>
                    <a:pt x="2835378" y="266759"/>
                  </a:lnTo>
                  <a:lnTo>
                    <a:pt x="2819140" y="259476"/>
                  </a:lnTo>
                  <a:lnTo>
                    <a:pt x="2810748" y="255714"/>
                  </a:lnTo>
                  <a:lnTo>
                    <a:pt x="2768097" y="234545"/>
                  </a:lnTo>
                  <a:lnTo>
                    <a:pt x="2737191" y="211988"/>
                  </a:lnTo>
                  <a:lnTo>
                    <a:pt x="2713855" y="180851"/>
                  </a:lnTo>
                  <a:lnTo>
                    <a:pt x="2702044" y="138017"/>
                  </a:lnTo>
                  <a:lnTo>
                    <a:pt x="2701544" y="124968"/>
                  </a:lnTo>
                  <a:lnTo>
                    <a:pt x="2702260" y="109843"/>
                  </a:lnTo>
                  <a:lnTo>
                    <a:pt x="2713101" y="70231"/>
                  </a:lnTo>
                  <a:lnTo>
                    <a:pt x="2744216" y="30987"/>
                  </a:lnTo>
                  <a:lnTo>
                    <a:pt x="2777559" y="12074"/>
                  </a:lnTo>
                  <a:lnTo>
                    <a:pt x="2817875" y="1968"/>
                  </a:lnTo>
                  <a:lnTo>
                    <a:pt x="2832163" y="496"/>
                  </a:lnTo>
                  <a:lnTo>
                    <a:pt x="2846832" y="0"/>
                  </a:lnTo>
                  <a:close/>
                </a:path>
              </a:pathLst>
            </a:custGeom>
            <a:noFill/>
            <a:ln cap="flat" cmpd="sng" w="12175">
              <a:solidFill>
                <a:srgbClr val="F4F6F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0"/>
          <p:cNvSpPr txBox="1"/>
          <p:nvPr/>
        </p:nvSpPr>
        <p:spPr>
          <a:xfrm>
            <a:off x="940714" y="164719"/>
            <a:ext cx="7267575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: L'ENZYME DE LA TRANSCRIPTION: L'ARN POLYMERASE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0"/>
          <p:cNvSpPr txBox="1"/>
          <p:nvPr>
            <p:ph type="title"/>
          </p:nvPr>
        </p:nvSpPr>
        <p:spPr>
          <a:xfrm>
            <a:off x="2063876" y="896188"/>
            <a:ext cx="5020310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2-1 : L’ARN	POLYMERASE	PROCARYOTE</a:t>
            </a:r>
            <a:endParaRPr/>
          </a:p>
        </p:txBody>
      </p:sp>
      <p:sp>
        <p:nvSpPr>
          <p:cNvPr id="108" name="Google Shape;108;p10"/>
          <p:cNvSpPr txBox="1"/>
          <p:nvPr/>
        </p:nvSpPr>
        <p:spPr>
          <a:xfrm>
            <a:off x="3331209" y="1573530"/>
            <a:ext cx="2501900" cy="5137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Elle comprend: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0"/>
          <p:cNvSpPr txBox="1"/>
          <p:nvPr/>
        </p:nvSpPr>
        <p:spPr>
          <a:xfrm>
            <a:off x="546303" y="2716479"/>
            <a:ext cx="7824470" cy="1672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noyau ou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core-enzyme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fait de 4 chaînes polypeptidiques: 2 α, β et β’.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core-enzyme seul peut copier un brin d’ADN en ARN.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-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facteur sigma δ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 un rôle dans l’initiation de la transcription. En son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absence, la transcription se fait de façon imprécise.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"/>
          <p:cNvSpPr txBox="1"/>
          <p:nvPr/>
        </p:nvSpPr>
        <p:spPr>
          <a:xfrm>
            <a:off x="3306317" y="6335369"/>
            <a:ext cx="2531745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COURS GENETIQUE I / Pr Ouldim Karim /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2012 / TRANSCRIPTION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1"/>
          <p:cNvSpPr txBox="1"/>
          <p:nvPr/>
        </p:nvSpPr>
        <p:spPr>
          <a:xfrm>
            <a:off x="940714" y="82041"/>
            <a:ext cx="7267575" cy="1123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33679" lvl="0" marL="23367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lain" startAt="2"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L'ENZYME DE LA TRANSCRIPTION: L'ARN POLYMERASE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chemeClr val="dk1"/>
              </a:buClr>
              <a:buSzPts val="2350"/>
              <a:buFont typeface="Calibri"/>
              <a:buNone/>
            </a:pPr>
            <a:r>
              <a:t/>
            </a:r>
            <a:endParaRPr sz="2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3675" lvl="1" marL="1463675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L’ARN	POLYMERASE	PROCARYOTE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1"/>
          <p:cNvSpPr/>
          <p:nvPr/>
        </p:nvSpPr>
        <p:spPr>
          <a:xfrm>
            <a:off x="2367026" y="2157348"/>
            <a:ext cx="4067175" cy="257175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2"/>
          <p:cNvSpPr txBox="1"/>
          <p:nvPr/>
        </p:nvSpPr>
        <p:spPr>
          <a:xfrm>
            <a:off x="535940" y="1613661"/>
            <a:ext cx="8073390" cy="1123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342900" lvl="0" marL="3556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polymérase se fixe au promoteur par l'intermédiaire de la  sous-unité sigma. Cette dernière quitte le complexe  polymérasique dès que la transcription est initiée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2"/>
          <p:cNvSpPr txBox="1"/>
          <p:nvPr/>
        </p:nvSpPr>
        <p:spPr>
          <a:xfrm>
            <a:off x="3306317" y="6335369"/>
            <a:ext cx="2531745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COURS GENETIQUE I / Pr Ouldim Karim /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2012 / TRANSCRIPTION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2"/>
          <p:cNvSpPr txBox="1"/>
          <p:nvPr>
            <p:ph type="title"/>
          </p:nvPr>
        </p:nvSpPr>
        <p:spPr>
          <a:xfrm>
            <a:off x="1844420" y="78993"/>
            <a:ext cx="5460365" cy="878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45870" lvl="0" marL="125793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2 : L'ENZYME DE LA TRANSCRIPTION:  L'ARN POLYMERASE</a:t>
            </a:r>
            <a:endParaRPr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title"/>
          </p:nvPr>
        </p:nvSpPr>
        <p:spPr>
          <a:xfrm>
            <a:off x="940714" y="159765"/>
            <a:ext cx="7267575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 : L'ENZYME DE LA TRANSCRIPTION: L'ARN POLYMERASE</a:t>
            </a:r>
            <a:endParaRPr/>
          </a:p>
        </p:txBody>
      </p:sp>
      <p:sp>
        <p:nvSpPr>
          <p:cNvPr id="129" name="Google Shape;129;p13"/>
          <p:cNvSpPr txBox="1"/>
          <p:nvPr/>
        </p:nvSpPr>
        <p:spPr>
          <a:xfrm>
            <a:off x="78739" y="512430"/>
            <a:ext cx="8529955" cy="48025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08275">
            <a:spAutoFit/>
          </a:bodyPr>
          <a:lstStyle/>
          <a:p>
            <a:pPr indent="0" lvl="0" marL="4622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2-2 : LES ARN POLYMERASES EUCARYOTES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6350" rtl="0" algn="just">
              <a:lnSpc>
                <a:spcPct val="9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44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Trois enzymes ARN polymérases catalysent les réactions  de transcription chez les eucaryotes.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Calibri"/>
              <a:buNone/>
            </a:pPr>
            <a:r>
              <a:t/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 pol I	</a:t>
            </a:r>
            <a:r>
              <a:rPr lang="en-US" sz="25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ARNr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 pol II	</a:t>
            </a:r>
            <a:r>
              <a:rPr lang="en-US" sz="25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ARNm et Sn ARN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 pol III </a:t>
            </a:r>
            <a:r>
              <a:rPr lang="en-US" sz="25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ARNt et ARNr 5S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ARN polymérases eucaryotes ne nécessitent pas de  facteur sigma δ. Elles assurent la transcription mais aussi la  séparation des deux brins de l’ADN.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612140" y="641045"/>
            <a:ext cx="7826375" cy="1305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2800">
                <a:latin typeface="Verdana"/>
                <a:ea typeface="Verdana"/>
                <a:cs typeface="Verdana"/>
                <a:sym typeface="Verdana"/>
              </a:rPr>
              <a:t>L’ARN polymérase,	parcourt le brin matrice  et ajoute les bases en respectant la  complémentarité des bases:</a:t>
            </a:r>
            <a:endParaRPr sz="28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5" name="Google Shape;135;p14"/>
          <p:cNvSpPr/>
          <p:nvPr/>
        </p:nvSpPr>
        <p:spPr>
          <a:xfrm>
            <a:off x="1981200" y="4038600"/>
            <a:ext cx="304800" cy="757555"/>
          </a:xfrm>
          <a:custGeom>
            <a:rect b="b" l="l" r="r" t="t"/>
            <a:pathLst>
              <a:path extrusionOk="0" h="757554" w="304800">
                <a:moveTo>
                  <a:pt x="0" y="151511"/>
                </a:moveTo>
                <a:lnTo>
                  <a:pt x="152400" y="0"/>
                </a:lnTo>
                <a:lnTo>
                  <a:pt x="304800" y="151511"/>
                </a:lnTo>
                <a:lnTo>
                  <a:pt x="228600" y="151511"/>
                </a:lnTo>
                <a:lnTo>
                  <a:pt x="228600" y="605789"/>
                </a:lnTo>
                <a:lnTo>
                  <a:pt x="304800" y="605789"/>
                </a:lnTo>
                <a:lnTo>
                  <a:pt x="152400" y="757174"/>
                </a:lnTo>
                <a:lnTo>
                  <a:pt x="0" y="605789"/>
                </a:lnTo>
                <a:lnTo>
                  <a:pt x="76200" y="605789"/>
                </a:lnTo>
                <a:lnTo>
                  <a:pt x="76200" y="151511"/>
                </a:lnTo>
                <a:lnTo>
                  <a:pt x="0" y="15151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4"/>
          <p:cNvSpPr/>
          <p:nvPr/>
        </p:nvSpPr>
        <p:spPr>
          <a:xfrm>
            <a:off x="3276600" y="4038600"/>
            <a:ext cx="304800" cy="757555"/>
          </a:xfrm>
          <a:custGeom>
            <a:rect b="b" l="l" r="r" t="t"/>
            <a:pathLst>
              <a:path extrusionOk="0" h="757554" w="304800">
                <a:moveTo>
                  <a:pt x="0" y="151511"/>
                </a:moveTo>
                <a:lnTo>
                  <a:pt x="152400" y="0"/>
                </a:lnTo>
                <a:lnTo>
                  <a:pt x="304800" y="151511"/>
                </a:lnTo>
                <a:lnTo>
                  <a:pt x="228600" y="151511"/>
                </a:lnTo>
                <a:lnTo>
                  <a:pt x="228600" y="605789"/>
                </a:lnTo>
                <a:lnTo>
                  <a:pt x="304800" y="605789"/>
                </a:lnTo>
                <a:lnTo>
                  <a:pt x="152400" y="757174"/>
                </a:lnTo>
                <a:lnTo>
                  <a:pt x="0" y="605789"/>
                </a:lnTo>
                <a:lnTo>
                  <a:pt x="76200" y="605789"/>
                </a:lnTo>
                <a:lnTo>
                  <a:pt x="76200" y="151511"/>
                </a:lnTo>
                <a:lnTo>
                  <a:pt x="0" y="15151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4"/>
          <p:cNvSpPr/>
          <p:nvPr/>
        </p:nvSpPr>
        <p:spPr>
          <a:xfrm>
            <a:off x="4648200" y="4038600"/>
            <a:ext cx="304800" cy="757555"/>
          </a:xfrm>
          <a:custGeom>
            <a:rect b="b" l="l" r="r" t="t"/>
            <a:pathLst>
              <a:path extrusionOk="0" h="757554" w="304800">
                <a:moveTo>
                  <a:pt x="0" y="151511"/>
                </a:moveTo>
                <a:lnTo>
                  <a:pt x="152400" y="0"/>
                </a:lnTo>
                <a:lnTo>
                  <a:pt x="304800" y="151511"/>
                </a:lnTo>
                <a:lnTo>
                  <a:pt x="228600" y="151511"/>
                </a:lnTo>
                <a:lnTo>
                  <a:pt x="228600" y="605789"/>
                </a:lnTo>
                <a:lnTo>
                  <a:pt x="304800" y="605789"/>
                </a:lnTo>
                <a:lnTo>
                  <a:pt x="152400" y="757174"/>
                </a:lnTo>
                <a:lnTo>
                  <a:pt x="0" y="605789"/>
                </a:lnTo>
                <a:lnTo>
                  <a:pt x="76200" y="605789"/>
                </a:lnTo>
                <a:lnTo>
                  <a:pt x="76200" y="151511"/>
                </a:lnTo>
                <a:lnTo>
                  <a:pt x="0" y="15151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4"/>
          <p:cNvSpPr/>
          <p:nvPr/>
        </p:nvSpPr>
        <p:spPr>
          <a:xfrm>
            <a:off x="5943600" y="4038600"/>
            <a:ext cx="304800" cy="757555"/>
          </a:xfrm>
          <a:custGeom>
            <a:rect b="b" l="l" r="r" t="t"/>
            <a:pathLst>
              <a:path extrusionOk="0" h="757554" w="304800">
                <a:moveTo>
                  <a:pt x="0" y="151511"/>
                </a:moveTo>
                <a:lnTo>
                  <a:pt x="152400" y="0"/>
                </a:lnTo>
                <a:lnTo>
                  <a:pt x="304800" y="151511"/>
                </a:lnTo>
                <a:lnTo>
                  <a:pt x="228600" y="151511"/>
                </a:lnTo>
                <a:lnTo>
                  <a:pt x="228600" y="605789"/>
                </a:lnTo>
                <a:lnTo>
                  <a:pt x="304800" y="605789"/>
                </a:lnTo>
                <a:lnTo>
                  <a:pt x="152400" y="757174"/>
                </a:lnTo>
                <a:lnTo>
                  <a:pt x="0" y="605789"/>
                </a:lnTo>
                <a:lnTo>
                  <a:pt x="76200" y="605789"/>
                </a:lnTo>
                <a:lnTo>
                  <a:pt x="76200" y="151511"/>
                </a:lnTo>
                <a:lnTo>
                  <a:pt x="0" y="15151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1945894" y="3383356"/>
            <a:ext cx="304165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3241675" y="3383356"/>
            <a:ext cx="27686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1" name="Google Shape;141;p14"/>
          <p:cNvSpPr txBox="1"/>
          <p:nvPr/>
        </p:nvSpPr>
        <p:spPr>
          <a:xfrm>
            <a:off x="5908928" y="3383356"/>
            <a:ext cx="34163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2" name="Google Shape;142;p14"/>
          <p:cNvSpPr txBox="1"/>
          <p:nvPr/>
        </p:nvSpPr>
        <p:spPr>
          <a:xfrm>
            <a:off x="4613275" y="3383356"/>
            <a:ext cx="309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3" name="Google Shape;143;p14"/>
          <p:cNvSpPr/>
          <p:nvPr/>
        </p:nvSpPr>
        <p:spPr>
          <a:xfrm>
            <a:off x="914400" y="3429000"/>
            <a:ext cx="5943600" cy="0"/>
          </a:xfrm>
          <a:custGeom>
            <a:rect b="b" l="l" r="r" t="t"/>
            <a:pathLst>
              <a:path extrusionOk="0" h="120000"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noFill/>
          <a:ln cap="flat" cmpd="sng" w="38100">
            <a:solidFill>
              <a:srgbClr val="FF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4"/>
          <p:cNvSpPr txBox="1"/>
          <p:nvPr/>
        </p:nvSpPr>
        <p:spPr>
          <a:xfrm>
            <a:off x="6937629" y="3461080"/>
            <a:ext cx="231775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5’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535940" y="3461080"/>
            <a:ext cx="23114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3’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6" name="Google Shape;146;p14"/>
          <p:cNvSpPr txBox="1"/>
          <p:nvPr/>
        </p:nvSpPr>
        <p:spPr>
          <a:xfrm>
            <a:off x="6556629" y="2923159"/>
            <a:ext cx="1966595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Brin d’ADN matrice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4"/>
          <p:cNvSpPr txBox="1"/>
          <p:nvPr/>
        </p:nvSpPr>
        <p:spPr>
          <a:xfrm>
            <a:off x="3241675" y="4983937"/>
            <a:ext cx="304165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8" name="Google Shape;148;p14"/>
          <p:cNvSpPr txBox="1"/>
          <p:nvPr/>
        </p:nvSpPr>
        <p:spPr>
          <a:xfrm>
            <a:off x="4613275" y="4983937"/>
            <a:ext cx="34163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49" name="Google Shape;149;p14"/>
          <p:cNvSpPr txBox="1"/>
          <p:nvPr/>
        </p:nvSpPr>
        <p:spPr>
          <a:xfrm>
            <a:off x="5908928" y="4983937"/>
            <a:ext cx="309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0" name="Google Shape;150;p14"/>
          <p:cNvSpPr txBox="1"/>
          <p:nvPr/>
        </p:nvSpPr>
        <p:spPr>
          <a:xfrm>
            <a:off x="1945894" y="4983937"/>
            <a:ext cx="32385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</a:t>
            </a:r>
            <a:endParaRPr sz="3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1" name="Google Shape;151;p14"/>
          <p:cNvSpPr/>
          <p:nvPr/>
        </p:nvSpPr>
        <p:spPr>
          <a:xfrm>
            <a:off x="914400" y="5410200"/>
            <a:ext cx="5943600" cy="0"/>
          </a:xfrm>
          <a:custGeom>
            <a:rect b="b" l="l" r="r" t="t"/>
            <a:pathLst>
              <a:path extrusionOk="0" h="120000" w="5943600">
                <a:moveTo>
                  <a:pt x="0" y="0"/>
                </a:moveTo>
                <a:lnTo>
                  <a:pt x="5943600" y="0"/>
                </a:lnTo>
              </a:path>
            </a:pathLst>
          </a:custGeom>
          <a:noFill/>
          <a:ln cap="flat" cmpd="sng" w="38100">
            <a:solidFill>
              <a:srgbClr val="00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4"/>
          <p:cNvSpPr txBox="1"/>
          <p:nvPr/>
        </p:nvSpPr>
        <p:spPr>
          <a:xfrm>
            <a:off x="6937629" y="5366715"/>
            <a:ext cx="231775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3’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3" name="Google Shape;153;p14"/>
          <p:cNvSpPr txBox="1"/>
          <p:nvPr/>
        </p:nvSpPr>
        <p:spPr>
          <a:xfrm>
            <a:off x="535940" y="5366715"/>
            <a:ext cx="231140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5’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4" name="Google Shape;154;p14"/>
          <p:cNvSpPr txBox="1"/>
          <p:nvPr/>
        </p:nvSpPr>
        <p:spPr>
          <a:xfrm>
            <a:off x="6556629" y="5057089"/>
            <a:ext cx="2242820" cy="3003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Brin d’ARN synthétisé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5"/>
          <p:cNvSpPr txBox="1"/>
          <p:nvPr>
            <p:ph type="title"/>
          </p:nvPr>
        </p:nvSpPr>
        <p:spPr>
          <a:xfrm>
            <a:off x="1699641" y="353390"/>
            <a:ext cx="5744845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3 : MECANISME DE LA TRANSCRIPTION</a:t>
            </a:r>
            <a:endParaRPr sz="2800"/>
          </a:p>
        </p:txBody>
      </p:sp>
      <p:sp>
        <p:nvSpPr>
          <p:cNvPr id="160" name="Google Shape;160;p15"/>
          <p:cNvSpPr txBox="1"/>
          <p:nvPr/>
        </p:nvSpPr>
        <p:spPr>
          <a:xfrm>
            <a:off x="785787" y="1571637"/>
            <a:ext cx="7429500" cy="4286250"/>
          </a:xfrm>
          <a:prstGeom prst="rect">
            <a:avLst/>
          </a:prstGeom>
          <a:solidFill>
            <a:srgbClr val="C4BC96"/>
          </a:solidFill>
          <a:ln>
            <a:noFill/>
          </a:ln>
        </p:spPr>
        <p:txBody>
          <a:bodyPr anchorCtr="0" anchor="t" bIns="0" lIns="0" spcFirstLastPara="1" rIns="0" wrap="square" tIns="26025">
            <a:spAutoFit/>
          </a:bodyPr>
          <a:lstStyle/>
          <a:p>
            <a:pPr indent="-468630" lvl="1" marL="5594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INITIATION DE LA TRANSCRIPTION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2400" lvl="2" marL="548640" marR="2959735" rtl="0" algn="l">
              <a:lnSpc>
                <a:spcPct val="287875"/>
              </a:lnSpc>
              <a:spcBef>
                <a:spcPts val="90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Le site d'initiation: C A T  3-1-2 : Le promoteur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2550"/>
              <a:buFont typeface="Calibri"/>
              <a:buNone/>
            </a:pPr>
            <a:r>
              <a:t/>
            </a:r>
            <a:endParaRPr b="0" i="0" sz="2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8630" lvl="1" marL="559435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ELONGATION DE LA TRANSCRIPTION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300"/>
              <a:buFont typeface="Calibri"/>
              <a:buNone/>
            </a:pPr>
            <a:r>
              <a:t/>
            </a:r>
            <a:endParaRPr b="0" i="0" sz="3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8630" lvl="1" marL="559435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LA TERMINAISON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6"/>
          <p:cNvSpPr txBox="1"/>
          <p:nvPr>
            <p:ph type="title"/>
          </p:nvPr>
        </p:nvSpPr>
        <p:spPr>
          <a:xfrm>
            <a:off x="2109597" y="82041"/>
            <a:ext cx="4928235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 : MECANISME DE LA TRANSCRIPTION</a:t>
            </a:r>
            <a:endParaRPr/>
          </a:p>
        </p:txBody>
      </p:sp>
      <p:sp>
        <p:nvSpPr>
          <p:cNvPr id="166" name="Google Shape;166;p16"/>
          <p:cNvSpPr txBox="1"/>
          <p:nvPr/>
        </p:nvSpPr>
        <p:spPr>
          <a:xfrm>
            <a:off x="578916" y="813942"/>
            <a:ext cx="6478905" cy="10909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52336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3-1 : INITIATION DE LA TRANSCRIPTION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21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3-1-1 : Le site d'initiation: C A 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7" name="Google Shape;167;p16"/>
          <p:cNvGrpSpPr/>
          <p:nvPr/>
        </p:nvGrpSpPr>
        <p:grpSpPr>
          <a:xfrm>
            <a:off x="0" y="2249423"/>
            <a:ext cx="9144000" cy="4608577"/>
            <a:chOff x="0" y="2249423"/>
            <a:chExt cx="9144000" cy="4608577"/>
          </a:xfrm>
        </p:grpSpPr>
        <p:sp>
          <p:nvSpPr>
            <p:cNvPr id="168" name="Google Shape;168;p16"/>
            <p:cNvSpPr/>
            <p:nvPr/>
          </p:nvSpPr>
          <p:spPr>
            <a:xfrm>
              <a:off x="0" y="2249423"/>
              <a:ext cx="9099550" cy="4608573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0" y="4429125"/>
              <a:ext cx="9144000" cy="2428875"/>
            </a:xfrm>
            <a:custGeom>
              <a:rect b="b" l="l" r="r" t="t"/>
              <a:pathLst>
                <a:path extrusionOk="0" h="2428875" w="9144000">
                  <a:moveTo>
                    <a:pt x="9144000" y="0"/>
                  </a:moveTo>
                  <a:lnTo>
                    <a:pt x="0" y="0"/>
                  </a:lnTo>
                  <a:lnTo>
                    <a:pt x="0" y="2428875"/>
                  </a:lnTo>
                  <a:lnTo>
                    <a:pt x="9144000" y="242887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6"/>
          <p:cNvSpPr txBox="1"/>
          <p:nvPr/>
        </p:nvSpPr>
        <p:spPr>
          <a:xfrm>
            <a:off x="396240" y="4932679"/>
            <a:ext cx="8693785" cy="9544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350">
            <a:spAutoFit/>
          </a:bodyPr>
          <a:lstStyle/>
          <a:p>
            <a:pPr indent="0" lvl="0" marL="38100" marR="30480" rtl="0" algn="just">
              <a:lnSpc>
                <a:spcPct val="10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L’ARN polymérase commence la transcription au début du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baseline="30000" lang="en-US" sz="195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er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exon du gène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Ce site  est dit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site d’initiation de la transcription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Généralement, c’est une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dénine  entourée d’une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ytosine et d’une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hymine. Ce site d’initiation est marqué «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7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21615" lvl="0" marL="25336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lain" startAt="3"/>
            </a:pPr>
            <a:r>
              <a:rPr lang="en-US"/>
              <a:t>: MECANISME DE LA TRANSCRIPTION</a:t>
            </a:r>
            <a:endParaRPr/>
          </a:p>
          <a:p>
            <a:pPr indent="-468629" lvl="1" marL="48069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lain"/>
            </a:pP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: INITIATION DE LA TRANSCRIPTION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7"/>
          <p:cNvSpPr txBox="1"/>
          <p:nvPr/>
        </p:nvSpPr>
        <p:spPr>
          <a:xfrm>
            <a:off x="3692144" y="753617"/>
            <a:ext cx="2618740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3-1-2 : Le promoteur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7" name="Google Shape;177;p17"/>
          <p:cNvGrpSpPr/>
          <p:nvPr/>
        </p:nvGrpSpPr>
        <p:grpSpPr>
          <a:xfrm>
            <a:off x="0" y="1123886"/>
            <a:ext cx="9144000" cy="5734113"/>
            <a:chOff x="0" y="1123886"/>
            <a:chExt cx="9144000" cy="5734113"/>
          </a:xfrm>
        </p:grpSpPr>
        <p:sp>
          <p:nvSpPr>
            <p:cNvPr id="178" name="Google Shape;178;p17"/>
            <p:cNvSpPr/>
            <p:nvPr/>
          </p:nvSpPr>
          <p:spPr>
            <a:xfrm>
              <a:off x="44450" y="1123886"/>
              <a:ext cx="9099550" cy="460857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7"/>
            <p:cNvSpPr/>
            <p:nvPr/>
          </p:nvSpPr>
          <p:spPr>
            <a:xfrm>
              <a:off x="0" y="3286124"/>
              <a:ext cx="9144000" cy="3571875"/>
            </a:xfrm>
            <a:custGeom>
              <a:rect b="b" l="l" r="r" t="t"/>
              <a:pathLst>
                <a:path extrusionOk="0" h="3571875" w="9144000">
                  <a:moveTo>
                    <a:pt x="9144000" y="0"/>
                  </a:moveTo>
                  <a:lnTo>
                    <a:pt x="0" y="0"/>
                  </a:lnTo>
                  <a:lnTo>
                    <a:pt x="0" y="3571875"/>
                  </a:lnTo>
                  <a:lnTo>
                    <a:pt x="9144000" y="357187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0" y="3286124"/>
              <a:ext cx="9144000" cy="3571875"/>
            </a:xfrm>
            <a:custGeom>
              <a:rect b="b" l="l" r="r" t="t"/>
              <a:pathLst>
                <a:path extrusionOk="0" h="3571875" w="9144000">
                  <a:moveTo>
                    <a:pt x="0" y="3571875"/>
                  </a:moveTo>
                  <a:lnTo>
                    <a:pt x="9144000" y="357187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3571875"/>
                  </a:lnTo>
                  <a:close/>
                </a:path>
              </a:pathLst>
            </a:custGeom>
            <a:noFill/>
            <a:ln cap="flat" cmpd="sng" w="38100">
              <a:solidFill>
                <a:srgbClr val="0D0D0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1" name="Google Shape;181;p17"/>
          <p:cNvSpPr txBox="1"/>
          <p:nvPr/>
        </p:nvSpPr>
        <p:spPr>
          <a:xfrm>
            <a:off x="78739" y="3309365"/>
            <a:ext cx="8985250" cy="3012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63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C’est la zone de fixation de l’ARN polymérase dans la région 5</a:t>
            </a:r>
            <a:r>
              <a:rPr b="1" lang="en-US" sz="14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′ </a:t>
            </a: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 amont du gène.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 comporte deux séquences consensus (Conservées) :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0" marL="75628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Char char="-"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 boite TATA « TATA box » ou boite de GOLDBERG-HOG</a:t>
            </a:r>
            <a:r>
              <a:rPr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NESS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C’est une séquence de 5 à 7 bases situées à 30  bases en amont du site d'initiation de la transcription.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>
                <a:srgbClr val="FF0000"/>
              </a:buClr>
              <a:buSzPts val="1900"/>
              <a:buFont typeface="Calibri"/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0" marL="7562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Calibri"/>
              <a:buChar char="-"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 boite "CAAT"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 en amont, à - 70 bases.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mutations de ces séquences perturbent l’efficacité de la transcription :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335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Mutation Up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augmente le niveau de la transcription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69900" marR="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Mutation Down </a:t>
            </a: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diminue le niveau de la transcription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/>
          <p:nvPr/>
        </p:nvSpPr>
        <p:spPr>
          <a:xfrm>
            <a:off x="3306317" y="6335369"/>
            <a:ext cx="2531745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COURS GENETIQUE I / Pr Ouldim Karim /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2012 / TRANSCRIPTION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18"/>
          <p:cNvSpPr/>
          <p:nvPr/>
        </p:nvSpPr>
        <p:spPr>
          <a:xfrm>
            <a:off x="1043609" y="1258142"/>
            <a:ext cx="6696709" cy="331441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18"/>
          <p:cNvSpPr txBox="1"/>
          <p:nvPr/>
        </p:nvSpPr>
        <p:spPr>
          <a:xfrm>
            <a:off x="402437" y="4887848"/>
            <a:ext cx="8357234" cy="1123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 ARN pol des eucaryotes ne reconnaît pas seule le promoteur proximal.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Elle le fait par l ' intermédiaire de facteurs protéiques appelés facteurs de transcription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liaison du complexe de transcription au promoteur proximal provoque l'ouverture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le déroulement des deux brins de l ' ADN, tout en indiquant le brin qui va être transcrit.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9"/>
          <p:cNvSpPr txBox="1"/>
          <p:nvPr>
            <p:ph type="title"/>
          </p:nvPr>
        </p:nvSpPr>
        <p:spPr>
          <a:xfrm>
            <a:off x="1951101" y="264921"/>
            <a:ext cx="524065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 : MECANISME DE LA TRANSCRIPTION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3-2 : ELONGATION DE LA TRANSCRIPTION</a:t>
            </a:r>
            <a:endParaRPr/>
          </a:p>
        </p:txBody>
      </p:sp>
      <p:grpSp>
        <p:nvGrpSpPr>
          <p:cNvPr id="194" name="Google Shape;194;p19"/>
          <p:cNvGrpSpPr/>
          <p:nvPr/>
        </p:nvGrpSpPr>
        <p:grpSpPr>
          <a:xfrm>
            <a:off x="0" y="1123886"/>
            <a:ext cx="9144000" cy="5734494"/>
            <a:chOff x="0" y="1123886"/>
            <a:chExt cx="9144000" cy="5734494"/>
          </a:xfrm>
        </p:grpSpPr>
        <p:sp>
          <p:nvSpPr>
            <p:cNvPr id="195" name="Google Shape;195;p19"/>
            <p:cNvSpPr/>
            <p:nvPr/>
          </p:nvSpPr>
          <p:spPr>
            <a:xfrm>
              <a:off x="44450" y="1123886"/>
              <a:ext cx="9099550" cy="460857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19"/>
            <p:cNvSpPr/>
            <p:nvPr/>
          </p:nvSpPr>
          <p:spPr>
            <a:xfrm>
              <a:off x="0" y="3929125"/>
              <a:ext cx="9144000" cy="2929255"/>
            </a:xfrm>
            <a:custGeom>
              <a:rect b="b" l="l" r="r" t="t"/>
              <a:pathLst>
                <a:path extrusionOk="0" h="2929254" w="9144000">
                  <a:moveTo>
                    <a:pt x="9144000" y="0"/>
                  </a:moveTo>
                  <a:lnTo>
                    <a:pt x="0" y="0"/>
                  </a:lnTo>
                  <a:lnTo>
                    <a:pt x="0" y="2928874"/>
                  </a:lnTo>
                  <a:lnTo>
                    <a:pt x="9144000" y="292887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9"/>
          <p:cNvSpPr txBox="1"/>
          <p:nvPr/>
        </p:nvSpPr>
        <p:spPr>
          <a:xfrm>
            <a:off x="78739" y="4373117"/>
            <a:ext cx="8986520" cy="13061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L’ARN polymérase glisse le long du gène et catalyse la transcription de l’ARN, depuis  le site d’initiation jusqu’au signal de terminaison de la transcription.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L’élongation est relativement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lente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≈ 50 bases/s (chez les procaryotes),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 très  fidèle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sans mécanisme de réparation.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9"/>
          <p:cNvSpPr/>
          <p:nvPr/>
        </p:nvSpPr>
        <p:spPr>
          <a:xfrm>
            <a:off x="0" y="3000374"/>
            <a:ext cx="9144000" cy="1357630"/>
          </a:xfrm>
          <a:custGeom>
            <a:rect b="b" l="l" r="r" t="t"/>
            <a:pathLst>
              <a:path extrusionOk="0" h="1357629" w="9144000">
                <a:moveTo>
                  <a:pt x="6286500" y="214299"/>
                </a:moveTo>
                <a:lnTo>
                  <a:pt x="0" y="214299"/>
                </a:lnTo>
                <a:lnTo>
                  <a:pt x="0" y="1285875"/>
                </a:lnTo>
                <a:lnTo>
                  <a:pt x="6286500" y="1285875"/>
                </a:lnTo>
                <a:lnTo>
                  <a:pt x="6286500" y="214299"/>
                </a:lnTo>
                <a:close/>
              </a:path>
              <a:path extrusionOk="0" h="1357629" w="9144000">
                <a:moveTo>
                  <a:pt x="9144000" y="0"/>
                </a:moveTo>
                <a:lnTo>
                  <a:pt x="8929751" y="0"/>
                </a:lnTo>
                <a:lnTo>
                  <a:pt x="8929751" y="1357376"/>
                </a:lnTo>
                <a:lnTo>
                  <a:pt x="9144000" y="135737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type="title"/>
          </p:nvPr>
        </p:nvSpPr>
        <p:spPr>
          <a:xfrm>
            <a:off x="2522601" y="191846"/>
            <a:ext cx="4102735" cy="63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LA TRANSCRIPTION</a:t>
            </a:r>
            <a:endParaRPr sz="4000"/>
          </a:p>
        </p:txBody>
      </p:sp>
      <p:sp>
        <p:nvSpPr>
          <p:cNvPr id="56" name="Google Shape;56;p2"/>
          <p:cNvSpPr/>
          <p:nvPr/>
        </p:nvSpPr>
        <p:spPr>
          <a:xfrm>
            <a:off x="457200" y="1214399"/>
            <a:ext cx="8229600" cy="5215255"/>
          </a:xfrm>
          <a:custGeom>
            <a:rect b="b" l="l" r="r" t="t"/>
            <a:pathLst>
              <a:path extrusionOk="0" h="5215255" w="8229600">
                <a:moveTo>
                  <a:pt x="8229600" y="0"/>
                </a:moveTo>
                <a:lnTo>
                  <a:pt x="0" y="0"/>
                </a:lnTo>
                <a:lnTo>
                  <a:pt x="0" y="5215001"/>
                </a:lnTo>
                <a:lnTo>
                  <a:pt x="8229600" y="5215001"/>
                </a:lnTo>
                <a:lnTo>
                  <a:pt x="8229600" y="0"/>
                </a:lnTo>
                <a:close/>
              </a:path>
            </a:pathLst>
          </a:custGeom>
          <a:solidFill>
            <a:srgbClr val="DDD9C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 txBox="1"/>
          <p:nvPr/>
        </p:nvSpPr>
        <p:spPr>
          <a:xfrm>
            <a:off x="535940" y="1183640"/>
            <a:ext cx="7474584" cy="4933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166370" lvl="0" marL="1784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AutoNum type="arabicPlain"/>
            </a:pP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LES DIFFERENTES CLASSES D'ARN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L'ARN MESSAGER : ARNm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7950" lvl="2" marL="756285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rabicPlain"/>
            </a:pP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Propriétés communes aux ARNm des procaryotes et des eucaryotes</a:t>
            </a:r>
            <a:r>
              <a:rPr b="0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b="1" i="0" lang="en-US" sz="1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1-1-2 : Propriétés propres aux ARNm eucaryotes</a:t>
            </a:r>
            <a:endParaRPr b="0" i="0" sz="1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19722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LES AUTRES ARN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370" lvl="0" marL="1784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AutoNum type="arabicPlain"/>
            </a:pP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L'ENZYME DE LA TRANSCRIPTION: L'ARN POLYMERASE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L’ARN POLYMERASE PROCARYOTE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LES ARN POLYMERASES EUCARYOTES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370" lvl="0" marL="1784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AutoNum type="arabicPlain"/>
            </a:pP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MECANISME DE LA TRANSCRIPTION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INITIATION DE LA TRANSCRIPTION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14300" lvl="2" marL="927100" marR="36068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Le site d'initiation: C A T  3-1-2 : Le promoteur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ELONGATION DE LA TRANSCRIPTION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LA TERMINAISON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6370" lvl="0" marL="1784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AutoNum type="arabicPlain"/>
            </a:pP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MATURATION DE L'ARN MESSAGER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LE CAPPING EN 5'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COUPURE NUCLEOLYTIQUE ET POLYADENYLATION EN 3'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2425" lvl="1" marL="70739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5868"/>
              </a:buClr>
              <a:buSzPts val="1800"/>
              <a:buFont typeface="Calibri"/>
              <a:buAutoNum type="arabicPlain"/>
            </a:pPr>
            <a:r>
              <a:rPr b="1" i="0" lang="en-US" sz="1800" u="none" cap="none" strike="noStrike">
                <a:solidFill>
                  <a:srgbClr val="205868"/>
                </a:solidFill>
                <a:latin typeface="Calibri"/>
                <a:ea typeface="Calibri"/>
                <a:cs typeface="Calibri"/>
                <a:sym typeface="Calibri"/>
              </a:rPr>
              <a:t>: L'EPISSAGE "Splicing"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0"/>
          <p:cNvSpPr txBox="1"/>
          <p:nvPr>
            <p:ph type="title"/>
          </p:nvPr>
        </p:nvSpPr>
        <p:spPr>
          <a:xfrm>
            <a:off x="2109597" y="264921"/>
            <a:ext cx="492188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 : MECANISME DE LA TRANSCRIPTION</a:t>
            </a:r>
            <a:endParaRPr/>
          </a:p>
          <a:p>
            <a:pPr indent="0" lvl="0" marL="317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3-3 : LA TERMINAISON</a:t>
            </a:r>
            <a:endParaRPr/>
          </a:p>
        </p:txBody>
      </p:sp>
      <p:sp>
        <p:nvSpPr>
          <p:cNvPr id="204" name="Google Shape;204;p20"/>
          <p:cNvSpPr/>
          <p:nvPr/>
        </p:nvSpPr>
        <p:spPr>
          <a:xfrm>
            <a:off x="44450" y="1123886"/>
            <a:ext cx="9099550" cy="46085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0"/>
          <p:cNvSpPr/>
          <p:nvPr/>
        </p:nvSpPr>
        <p:spPr>
          <a:xfrm>
            <a:off x="0" y="4500626"/>
            <a:ext cx="9144000" cy="2357755"/>
          </a:xfrm>
          <a:custGeom>
            <a:rect b="b" l="l" r="r" t="t"/>
            <a:pathLst>
              <a:path extrusionOk="0" h="2357754" w="9144000">
                <a:moveTo>
                  <a:pt x="9144000" y="0"/>
                </a:moveTo>
                <a:lnTo>
                  <a:pt x="0" y="0"/>
                </a:lnTo>
                <a:lnTo>
                  <a:pt x="0" y="2357374"/>
                </a:lnTo>
                <a:lnTo>
                  <a:pt x="9144000" y="2357374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0"/>
          <p:cNvSpPr txBox="1"/>
          <p:nvPr/>
        </p:nvSpPr>
        <p:spPr>
          <a:xfrm>
            <a:off x="78739" y="4519421"/>
            <a:ext cx="8837295" cy="2165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transcrit primitif s’interrompe à différents sites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en aval du gène.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2450"/>
              <a:buFont typeface="Arial"/>
              <a:buNone/>
            </a:pPr>
            <a:r>
              <a:t/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signaux de terminaison de la transcription sont peu connus. </a:t>
            </a: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 structure secondaire du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messager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interviendrait ainsi que certains facteurs protéiques.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2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L’ARN polymérase bactérienne s’arrête, quand la structure secondaire de l’ARNm forme une  séquence en épingle à cheveux, suivie d’une séquence poly U.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0"/>
          <p:cNvSpPr/>
          <p:nvPr/>
        </p:nvSpPr>
        <p:spPr>
          <a:xfrm>
            <a:off x="357162" y="3214750"/>
            <a:ext cx="6501130" cy="1388110"/>
          </a:xfrm>
          <a:custGeom>
            <a:rect b="b" l="l" r="r" t="t"/>
            <a:pathLst>
              <a:path extrusionOk="0" h="1388110" w="6501130">
                <a:moveTo>
                  <a:pt x="2643251" y="0"/>
                </a:moveTo>
                <a:lnTo>
                  <a:pt x="0" y="0"/>
                </a:lnTo>
                <a:lnTo>
                  <a:pt x="0" y="1285875"/>
                </a:lnTo>
                <a:lnTo>
                  <a:pt x="2643251" y="1285875"/>
                </a:lnTo>
                <a:lnTo>
                  <a:pt x="2643251" y="0"/>
                </a:lnTo>
                <a:close/>
              </a:path>
              <a:path extrusionOk="0" h="1388110" w="6501130">
                <a:moveTo>
                  <a:pt x="6500838" y="887666"/>
                </a:moveTo>
                <a:lnTo>
                  <a:pt x="3286087" y="887666"/>
                </a:lnTo>
                <a:lnTo>
                  <a:pt x="3286087" y="1387729"/>
                </a:lnTo>
                <a:lnTo>
                  <a:pt x="6500838" y="1387729"/>
                </a:lnTo>
                <a:lnTo>
                  <a:pt x="6500838" y="8876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1"/>
          <p:cNvSpPr txBox="1"/>
          <p:nvPr>
            <p:ph type="title"/>
          </p:nvPr>
        </p:nvSpPr>
        <p:spPr>
          <a:xfrm>
            <a:off x="1745360" y="353390"/>
            <a:ext cx="5657215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4 : MATURATION DE L'ARN MESSAGER</a:t>
            </a:r>
            <a:endParaRPr sz="2800"/>
          </a:p>
        </p:txBody>
      </p:sp>
      <p:sp>
        <p:nvSpPr>
          <p:cNvPr id="213" name="Google Shape;213;p21"/>
          <p:cNvSpPr txBox="1"/>
          <p:nvPr/>
        </p:nvSpPr>
        <p:spPr>
          <a:xfrm>
            <a:off x="571474" y="1642998"/>
            <a:ext cx="8072755" cy="3182923"/>
          </a:xfrm>
          <a:prstGeom prst="rect">
            <a:avLst/>
          </a:prstGeom>
          <a:solidFill>
            <a:srgbClr val="C4BC96"/>
          </a:solidFill>
          <a:ln>
            <a:noFill/>
          </a:ln>
        </p:spPr>
        <p:txBody>
          <a:bodyPr anchorCtr="0" anchor="t" bIns="0" lIns="0" spcFirstLastPara="1" rIns="0" wrap="square" tIns="50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67994" lvl="1" marL="55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LE CAPPING EN	5‘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7994" lvl="1" marL="55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COUPURE NUCLEOLYTIQUE ET POLYADENYLATION EN 3'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45720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>
                <a:srgbClr val="FF0000"/>
              </a:buClr>
              <a:buSzPts val="3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67994" lvl="1" marL="55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AutoNum type="arabicPlain"/>
            </a:pPr>
            <a:r>
              <a:rPr b="1" i="0" lang="en-US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L'EPISSAGE "Splicing"</a:t>
            </a:r>
            <a:endParaRPr b="1" i="0" sz="2400" u="none" cap="none" strike="noStrik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2"/>
          <p:cNvSpPr txBox="1"/>
          <p:nvPr>
            <p:ph type="title"/>
          </p:nvPr>
        </p:nvSpPr>
        <p:spPr>
          <a:xfrm>
            <a:off x="1745360" y="318008"/>
            <a:ext cx="565404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4 : MATURATION DE L'ARN MESSAGER</a:t>
            </a:r>
            <a:endParaRPr sz="2800"/>
          </a:p>
        </p:txBody>
      </p:sp>
      <p:sp>
        <p:nvSpPr>
          <p:cNvPr id="219" name="Google Shape;219;p22"/>
          <p:cNvSpPr txBox="1"/>
          <p:nvPr/>
        </p:nvSpPr>
        <p:spPr>
          <a:xfrm>
            <a:off x="78739" y="1616709"/>
            <a:ext cx="4915535" cy="4111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-342900" lvl="0" marL="3556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Tous les ARNm sont transcrits à partir de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gène de structure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C’est à dire des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gènes  codant pour des protéines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transcription  aboutie à la synthèse d’un </a:t>
            </a:r>
            <a:r>
              <a:rPr b="1"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ARN pré  messager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(ARN immature ou transcrit  primitif) qui correspond à la copie fidèle  d’un brin d’ADN en ARN (exons et introns  compris)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750"/>
              <a:buFont typeface="Calibri"/>
              <a:buNone/>
            </a:pPr>
            <a:r>
              <a:t/>
            </a:r>
            <a:endParaRPr sz="2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Avant la sortie du noyau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le transcrit  primitif va subir une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série de modification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qui vont le 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rendre traductible par les  ribosomes.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2"/>
          <p:cNvSpPr/>
          <p:nvPr/>
        </p:nvSpPr>
        <p:spPr>
          <a:xfrm>
            <a:off x="5143500" y="2000250"/>
            <a:ext cx="3857625" cy="255524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3"/>
          <p:cNvSpPr txBox="1"/>
          <p:nvPr>
            <p:ph type="title"/>
          </p:nvPr>
        </p:nvSpPr>
        <p:spPr>
          <a:xfrm>
            <a:off x="2150745" y="114122"/>
            <a:ext cx="4846955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 : MATURATION DE L'ARN MESSAGER</a:t>
            </a:r>
            <a:endParaRPr/>
          </a:p>
        </p:txBody>
      </p:sp>
      <p:sp>
        <p:nvSpPr>
          <p:cNvPr id="226" name="Google Shape;226;p23"/>
          <p:cNvSpPr txBox="1"/>
          <p:nvPr/>
        </p:nvSpPr>
        <p:spPr>
          <a:xfrm>
            <a:off x="78739" y="845946"/>
            <a:ext cx="7950834" cy="57556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3048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4-1 : LE CAPPING EN	5'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3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Première étape de la maturation, elle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      en      la      fixation      d’un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3826509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 chapeau » ou «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 </a:t>
            </a: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» à l’extrémité  5</a:t>
            </a:r>
            <a:r>
              <a:rPr b="1"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 </a:t>
            </a: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l’ARNm. Ce chapeau est un  nucléotide: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l'acide guanilique méthylé  sur    l'azote    en    position    7    de  la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just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guanine</a:t>
            </a: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Cette fixation est de type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endParaRPr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355600" marR="0" rtl="0" algn="just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- 5</a:t>
            </a:r>
            <a:r>
              <a:rPr lang="en-US" sz="19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 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triphosphate</a:t>
            </a:r>
            <a:r>
              <a:rPr b="1"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38290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présence du cap est indispensable  à la traduction ultérieure de l’ARNm.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Arial"/>
              <a:buNone/>
            </a:pPr>
            <a:r>
              <a:t/>
            </a:r>
            <a:endParaRPr sz="26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584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Rôle de la coiffe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07949" lvl="1" marL="550545" marR="0" rtl="0" algn="l">
              <a:lnSpc>
                <a:spcPct val="100000"/>
              </a:lnSpc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Aide la cellule à différencier l’ARNm des autres types d’ARN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107949" lvl="1" marL="4699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 lie à une protéine (CBC) pour l’exportation de l’ARNm vers le  cytoplasme</a:t>
            </a:r>
            <a:endParaRPr b="0" i="0" sz="180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7" name="Google Shape;227;p23"/>
          <p:cNvSpPr/>
          <p:nvPr/>
        </p:nvSpPr>
        <p:spPr>
          <a:xfrm>
            <a:off x="4453128" y="2150405"/>
            <a:ext cx="4223385" cy="275367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4"/>
          <p:cNvSpPr txBox="1"/>
          <p:nvPr/>
        </p:nvSpPr>
        <p:spPr>
          <a:xfrm>
            <a:off x="78739" y="264921"/>
            <a:ext cx="8989060" cy="3582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: MATURATION DE L'ARN MESSAGER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50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4-2 : COUPURE NUCLEOLYTIQUE ET POLYADENYLATION EN 3'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3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 transcrit primitif subit une </a:t>
            </a:r>
            <a:r>
              <a:rPr b="1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action nucléolytique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 élimine tous  les nucléotides en aval du dernier exon.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</a:pPr>
            <a:r>
              <a:t/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6985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	séquence	</a:t>
            </a:r>
            <a:r>
              <a:rPr b="1"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AAUAAA	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	une	séquence	de	reconnaissance	pour  cette coupure.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"/>
          <p:cNvSpPr txBox="1"/>
          <p:nvPr/>
        </p:nvSpPr>
        <p:spPr>
          <a:xfrm>
            <a:off x="78739" y="975106"/>
            <a:ext cx="8984615" cy="419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0" marR="21653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Poyadénylation en 3’</a:t>
            </a:r>
            <a:endParaRPr sz="2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49149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⬥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Après synthèse, les ARNm sont clivés en aval d’une séquence AAUAAA  (site de reconnaissance pour la coupure)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L'enzyme </a:t>
            </a:r>
            <a:r>
              <a:rPr b="1"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polyA polymérase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 allonger l'extrémité 3' de l'ARNm par une séquence de  plusieurs bases A.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505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⇨</a:t>
            </a: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250 A chez les mammifères et 100 chez les eucaryotes .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-342900" lvl="0" marL="355600" marR="72771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⬥"/>
            </a:pP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La protéine PABP (PolyA Binding Protein) se fixe à la queue polyA au  niveau de sa partie N-terminale (1 tous les 10-20pb)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245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indent="0" lvl="0" marL="9271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⇨</a:t>
            </a:r>
            <a:r>
              <a:rPr lang="en-US" sz="1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rôle de protection???, stabilisation??? initiation de la traduction???</a:t>
            </a:r>
            <a:endParaRPr sz="18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8" name="Google Shape;238;p25"/>
          <p:cNvSpPr txBox="1"/>
          <p:nvPr>
            <p:ph type="title"/>
          </p:nvPr>
        </p:nvSpPr>
        <p:spPr>
          <a:xfrm>
            <a:off x="1397888" y="16256"/>
            <a:ext cx="6346190" cy="6356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63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4 : MATURATION DE L'ARN MESSAGER</a:t>
            </a:r>
            <a:endParaRPr sz="20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/>
              <a:t>4-2 : COUPURE NUCLEOLYTIQUE ET POLYADENYLATION EN 3'</a:t>
            </a:r>
            <a:endParaRPr sz="2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6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 : MATURATION DE L'ARN MESSAGER</a:t>
            </a:r>
            <a:endParaRPr/>
          </a:p>
          <a:p>
            <a:pPr indent="0" lvl="0" marL="381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4-3 : L'EPISSAGE "Splicing":</a:t>
            </a:r>
            <a:endParaRPr/>
          </a:p>
        </p:txBody>
      </p:sp>
      <p:sp>
        <p:nvSpPr>
          <p:cNvPr id="244" name="Google Shape;244;p26"/>
          <p:cNvSpPr txBox="1"/>
          <p:nvPr/>
        </p:nvSpPr>
        <p:spPr>
          <a:xfrm>
            <a:off x="221691" y="1158366"/>
            <a:ext cx="5344160" cy="36474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C'est une étape importante de la maturation de l'ARNm.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8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L'épissage élimine toutes les séquences introniques du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l">
              <a:lnSpc>
                <a:spcPct val="108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transcrit primaire avec ligature ordonnée des exons.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L'épissage nécessite: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5895" lvl="0" marL="175895" marR="5080" rtl="0" algn="l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 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séquences consensus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aux extrémités des introns  GU en 5' et AG en 3'.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0" marL="139065" marR="0" rtl="0" algn="l">
              <a:lnSpc>
                <a:spcPct val="10805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L'intervention de protéines et de Sn ARN qui forment le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0" rtl="0" algn="l">
              <a:lnSpc>
                <a:spcPct val="1080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spliceosome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0650" lvl="0" marL="13271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 ARN qui ont une activité catalytique:	</a:t>
            </a: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Ribozymes.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processus de maturation aboutissent à un ARNm  mature, cytoplasmique et traductible.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45" name="Google Shape;245;p26"/>
          <p:cNvGrpSpPr/>
          <p:nvPr/>
        </p:nvGrpSpPr>
        <p:grpSpPr>
          <a:xfrm>
            <a:off x="5710301" y="770508"/>
            <a:ext cx="3081655" cy="4600575"/>
            <a:chOff x="5710301" y="770508"/>
            <a:chExt cx="3081655" cy="4600575"/>
          </a:xfrm>
        </p:grpSpPr>
        <p:sp>
          <p:nvSpPr>
            <p:cNvPr id="246" name="Google Shape;246;p26"/>
            <p:cNvSpPr/>
            <p:nvPr/>
          </p:nvSpPr>
          <p:spPr>
            <a:xfrm>
              <a:off x="5762782" y="967895"/>
              <a:ext cx="2846487" cy="428700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6"/>
            <p:cNvSpPr/>
            <p:nvPr/>
          </p:nvSpPr>
          <p:spPr>
            <a:xfrm>
              <a:off x="5710301" y="770508"/>
              <a:ext cx="3081655" cy="4600575"/>
            </a:xfrm>
            <a:custGeom>
              <a:rect b="b" l="l" r="r" t="t"/>
              <a:pathLst>
                <a:path extrusionOk="0" h="4600575" w="3081654">
                  <a:moveTo>
                    <a:pt x="0" y="4600575"/>
                  </a:moveTo>
                  <a:lnTo>
                    <a:pt x="3081274" y="4600575"/>
                  </a:lnTo>
                  <a:lnTo>
                    <a:pt x="3081274" y="0"/>
                  </a:lnTo>
                  <a:lnTo>
                    <a:pt x="0" y="0"/>
                  </a:lnTo>
                  <a:lnTo>
                    <a:pt x="0" y="4600575"/>
                  </a:lnTo>
                  <a:close/>
                </a:path>
              </a:pathLst>
            </a:custGeom>
            <a:noFill/>
            <a:ln cap="flat" cmpd="sng" w="9525">
              <a:solidFill>
                <a:srgbClr val="0D0D0D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8" name="Google Shape;248;p26"/>
          <p:cNvSpPr txBox="1"/>
          <p:nvPr/>
        </p:nvSpPr>
        <p:spPr>
          <a:xfrm>
            <a:off x="3306317" y="6335369"/>
            <a:ext cx="2531745" cy="3917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COURS GENETIQUE I / Pr Ouldim Karim /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2012 / TRANSCRIPTION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26"/>
          <p:cNvSpPr/>
          <p:nvPr/>
        </p:nvSpPr>
        <p:spPr>
          <a:xfrm>
            <a:off x="221691" y="4880019"/>
            <a:ext cx="5156358" cy="139478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7"/>
          <p:cNvSpPr txBox="1"/>
          <p:nvPr>
            <p:ph type="title"/>
          </p:nvPr>
        </p:nvSpPr>
        <p:spPr>
          <a:xfrm>
            <a:off x="532587" y="2585465"/>
            <a:ext cx="3435985" cy="1123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980440" lvl="0" marL="1019810" marR="3429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 : MATURATION DE L'ARN  MESSAGER</a:t>
            </a:r>
            <a:endParaRPr/>
          </a:p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4-3 : L'EPISSAGE "Splicing":</a:t>
            </a:r>
            <a:endParaRPr/>
          </a:p>
        </p:txBody>
      </p:sp>
      <p:sp>
        <p:nvSpPr>
          <p:cNvPr id="255" name="Google Shape;255;p27"/>
          <p:cNvSpPr/>
          <p:nvPr/>
        </p:nvSpPr>
        <p:spPr>
          <a:xfrm>
            <a:off x="4316580" y="1412831"/>
            <a:ext cx="4492518" cy="429162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8"/>
          <p:cNvSpPr txBox="1"/>
          <p:nvPr>
            <p:ph type="title"/>
          </p:nvPr>
        </p:nvSpPr>
        <p:spPr>
          <a:xfrm>
            <a:off x="2061210" y="21717"/>
            <a:ext cx="496252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58419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 : MATURATION DE L'ARN MESSAGER</a:t>
            </a:r>
            <a:endParaRPr/>
          </a:p>
          <a:p>
            <a:pPr indent="0" lvl="0" marL="6096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4-3 : L'EPISSAGE "Splicing":</a:t>
            </a:r>
            <a:endParaRPr/>
          </a:p>
        </p:txBody>
      </p:sp>
      <p:sp>
        <p:nvSpPr>
          <p:cNvPr id="261" name="Google Shape;261;p28"/>
          <p:cNvSpPr txBox="1"/>
          <p:nvPr/>
        </p:nvSpPr>
        <p:spPr>
          <a:xfrm>
            <a:off x="243941" y="720674"/>
            <a:ext cx="8655050" cy="97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43175">
            <a:spAutoFit/>
          </a:bodyPr>
          <a:lstStyle/>
          <a:p>
            <a:pPr indent="0" lvl="0" marL="190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L'épissage alternatif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14000"/>
              </a:lnSpc>
              <a:spcBef>
                <a:spcPts val="24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plusieurs maturations différentes produisent des ARNm différents à partir du même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42900" marR="0" rtl="0" algn="ctr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transcrit primaire.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28"/>
          <p:cNvSpPr/>
          <p:nvPr/>
        </p:nvSpPr>
        <p:spPr>
          <a:xfrm>
            <a:off x="899591" y="1916810"/>
            <a:ext cx="7314356" cy="418261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29"/>
          <p:cNvSpPr txBox="1"/>
          <p:nvPr>
            <p:ph type="title"/>
          </p:nvPr>
        </p:nvSpPr>
        <p:spPr>
          <a:xfrm>
            <a:off x="1745360" y="383870"/>
            <a:ext cx="5657215" cy="878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4 : MATURATION DE L'ARN MESSAGER</a:t>
            </a:r>
            <a:endParaRPr sz="28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4-3 : L'EPISSAGE "Splicing":</a:t>
            </a:r>
            <a:endParaRPr sz="2800"/>
          </a:p>
        </p:txBody>
      </p:sp>
      <p:sp>
        <p:nvSpPr>
          <p:cNvPr id="268" name="Google Shape;268;p29"/>
          <p:cNvSpPr txBox="1"/>
          <p:nvPr>
            <p:ph idx="1" type="body"/>
          </p:nvPr>
        </p:nvSpPr>
        <p:spPr>
          <a:xfrm>
            <a:off x="483234" y="1527927"/>
            <a:ext cx="8177530" cy="2790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7150">
            <a:spAutoFit/>
          </a:bodyPr>
          <a:lstStyle/>
          <a:p>
            <a:pPr indent="0" lvl="0" marL="214249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 ARNm mature comprend:</a:t>
            </a:r>
            <a:endParaRPr/>
          </a:p>
          <a:p>
            <a:pPr indent="-289560" lvl="0" marL="354965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rabicPlain"/>
            </a:pPr>
            <a:r>
              <a:rPr b="1" lang="en-US"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Cap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87020" lvl="0" marL="351790" marR="5080" rtl="0" algn="l">
              <a:lnSpc>
                <a:spcPct val="100000"/>
              </a:lnSpc>
              <a:spcBef>
                <a:spcPts val="53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rabicPlain"/>
            </a:pPr>
            <a:r>
              <a:rPr b="1" lang="en-US"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Une séquence « Leader » en 5’ non traduite</a:t>
            </a:r>
            <a:r>
              <a:rPr lang="en-US" sz="2200"/>
              <a:t>. Elle porte l’information  nécessaire à l’initiation de la traduction.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89560" lvl="0" marL="354965" rtl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rabicPlain"/>
            </a:pPr>
            <a:r>
              <a:rPr b="1" lang="en-US"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Une séquence codante sera traduite en AA pour former le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0" lvl="0" marL="35179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polypeptide</a:t>
            </a:r>
            <a:r>
              <a:rPr lang="en-US" sz="2200"/>
              <a:t>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289560" lvl="0" marL="354965" rtl="0" algn="l">
              <a:lnSpc>
                <a:spcPct val="100000"/>
              </a:lnSpc>
              <a:spcBef>
                <a:spcPts val="525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Calibri"/>
              <a:buAutoNum type="arabicPlain" startAt="4"/>
            </a:pPr>
            <a:r>
              <a:rPr b="1" lang="en-US" sz="22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Une séquence « queue » non traduite.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9"/>
          <p:cNvSpPr/>
          <p:nvPr/>
        </p:nvSpPr>
        <p:spPr>
          <a:xfrm>
            <a:off x="1760369" y="4437088"/>
            <a:ext cx="5154705" cy="1879434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"/>
          <p:cNvSpPr/>
          <p:nvPr/>
        </p:nvSpPr>
        <p:spPr>
          <a:xfrm>
            <a:off x="22225" y="1438211"/>
            <a:ext cx="9099600" cy="4608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0"/>
          <p:cNvSpPr/>
          <p:nvPr/>
        </p:nvSpPr>
        <p:spPr>
          <a:xfrm>
            <a:off x="44450" y="1123886"/>
            <a:ext cx="9099550" cy="46085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4"/>
          <p:cNvSpPr txBox="1"/>
          <p:nvPr>
            <p:ph type="title"/>
          </p:nvPr>
        </p:nvSpPr>
        <p:spPr>
          <a:xfrm>
            <a:off x="2926842" y="319862"/>
            <a:ext cx="3292475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LA TRANSCRIPTION</a:t>
            </a:r>
            <a:endParaRPr sz="3200"/>
          </a:p>
        </p:txBody>
      </p:sp>
      <p:sp>
        <p:nvSpPr>
          <p:cNvPr id="68" name="Google Shape;68;p4"/>
          <p:cNvSpPr txBox="1"/>
          <p:nvPr/>
        </p:nvSpPr>
        <p:spPr>
          <a:xfrm>
            <a:off x="878839" y="1545081"/>
            <a:ext cx="7731125" cy="42170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85725">
            <a:spAutoFit/>
          </a:bodyPr>
          <a:lstStyle/>
          <a:p>
            <a:pPr indent="0" lvl="0" marL="12700" marR="8255" rtl="0" algn="just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transcription est l'ensemble des opérations qui  permettent la copie d'un 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brin d'ADN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un 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brin d'ARN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C’est la 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première étape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du déchiffrage de l’information  génétique. L’ARN sert ensuite de 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matrice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pour produire les  séquences d’AA caractéristiques des protéines.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2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508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Chez les eucaryotes, </a:t>
            </a:r>
            <a:r>
              <a:rPr b="1"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 transcription a lieu dans le noyau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,  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ARNm traversent ensuite la membrane nucléaire pour  être </a:t>
            </a:r>
            <a:r>
              <a:rPr lang="en-US" sz="25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traduits dans le cytoplasme</a:t>
            </a:r>
            <a:r>
              <a:rPr lang="en-US" sz="2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"/>
          <p:cNvSpPr txBox="1"/>
          <p:nvPr>
            <p:ph type="title"/>
          </p:nvPr>
        </p:nvSpPr>
        <p:spPr>
          <a:xfrm>
            <a:off x="1911476" y="383870"/>
            <a:ext cx="5326380" cy="4521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1 : LES DIFFERENTES CLASSES D'ARN</a:t>
            </a:r>
            <a:endParaRPr sz="2800"/>
          </a:p>
        </p:txBody>
      </p:sp>
      <p:sp>
        <p:nvSpPr>
          <p:cNvPr id="74" name="Google Shape;74;p5"/>
          <p:cNvSpPr txBox="1"/>
          <p:nvPr/>
        </p:nvSpPr>
        <p:spPr>
          <a:xfrm>
            <a:off x="357162" y="1786001"/>
            <a:ext cx="8472805" cy="3714750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anchorCtr="0" anchor="t" bIns="0" lIns="0" spcFirstLastPara="1" rIns="0" wrap="square" tIns="12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90525" lvl="1" marL="48133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lain"/>
            </a:pP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L'ARN MESSAGER : ARNm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27000" lvl="2" marL="434340" marR="127635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rabicPlain"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Propriétés communes aux ARNm des procaryotes et des eucaryotes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1-1-2 : Propriétés propres aux ARNm eucaryotes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0525" lvl="1" marL="481330" marR="0" rtl="0" algn="l">
              <a:lnSpc>
                <a:spcPct val="100000"/>
              </a:lnSpc>
              <a:spcBef>
                <a:spcPts val="136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lain"/>
            </a:pPr>
            <a:r>
              <a:rPr b="1" i="0" lang="en-US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: LES AUTRES ARN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2290952" y="264921"/>
            <a:ext cx="4559935" cy="7575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-233679" lvl="0" marL="233679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lain"/>
            </a:pPr>
            <a:r>
              <a:rPr lang="en-US"/>
              <a:t>: LES DIFFERENTES CLASSES D'ARN</a:t>
            </a:r>
            <a:endParaRPr/>
          </a:p>
          <a:p>
            <a:pPr indent="-815975" lvl="1" marL="81597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AutoNum type="arabicPlain"/>
            </a:pPr>
            <a:r>
              <a:rPr b="1" lang="en-US" sz="2400">
                <a:latin typeface="Calibri"/>
                <a:ea typeface="Calibri"/>
                <a:cs typeface="Calibri"/>
                <a:sym typeface="Calibri"/>
              </a:rPr>
              <a:t>: L'ARN MESSAGER : ARNm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6"/>
          <p:cNvSpPr txBox="1"/>
          <p:nvPr/>
        </p:nvSpPr>
        <p:spPr>
          <a:xfrm>
            <a:off x="535940" y="1651457"/>
            <a:ext cx="6528434" cy="43662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478790" lvl="2" marL="4908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lain"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Propriétés communes aux ARNm des procaryotes et des eucaryotes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Calibri"/>
              <a:buNone/>
            </a:pPr>
            <a:r>
              <a:t/>
            </a:r>
            <a:endParaRPr b="0" i="0" sz="1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3" marL="7562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Structure mono caténaire simple brin	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 AUGCUUAG --3</a:t>
            </a:r>
            <a:r>
              <a:rPr b="1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Calibri"/>
              <a:buNone/>
            </a:pPr>
            <a:r>
              <a:t/>
            </a:r>
            <a:endParaRPr b="0" i="0" sz="16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7019" lvl="3" marL="7562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Capacité de se lier aux ribosomes pour former les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polysomes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Calibri"/>
              <a:buNone/>
            </a:pPr>
            <a:r>
              <a:t/>
            </a:r>
            <a:endParaRPr b="0" i="0" sz="1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3" marL="756285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Polarité de la molécule: les ARNm se lient dans le sens 5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→3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Calibri"/>
              <a:buNone/>
            </a:pPr>
            <a:r>
              <a:t/>
            </a:r>
            <a:endParaRPr b="0" i="0" sz="165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1469" lvl="3" marL="8007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 deux 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séquences non codantes 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5' et 3‘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Calibri"/>
              <a:buNone/>
            </a:pPr>
            <a:r>
              <a:t/>
            </a:r>
            <a:endParaRPr b="0" i="0" sz="1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78790" lvl="2" marL="49085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AutoNum type="arabicPlain"/>
            </a:pP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Propriétés propres aux ARNm eucaryotes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2" marL="91440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Calibri"/>
              <a:buNone/>
            </a:pPr>
            <a:r>
              <a:t/>
            </a:r>
            <a:endParaRPr b="0" i="0" sz="1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3" marL="756285" marR="0" rtl="0" algn="l">
              <a:lnSpc>
                <a:spcPct val="10812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Synthèse	sous	forme	d'un	précurseur	</a:t>
            </a:r>
            <a:r>
              <a:rPr b="1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	Premessager</a:t>
            </a: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	hn	ARN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756285" marR="0" rtl="0" algn="l">
              <a:lnSpc>
                <a:spcPct val="10812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hétérogènes), ARNm immature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None/>
            </a:pPr>
            <a:r>
              <a:t/>
            </a:r>
            <a:endParaRPr sz="15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7019" lvl="3" marL="75628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Une stabilité et une durée de vie plus longue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3" marL="137160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Clr>
                <a:schemeClr val="dk1"/>
              </a:buClr>
              <a:buSzPts val="1550"/>
              <a:buFont typeface="Calibri"/>
              <a:buNone/>
            </a:pPr>
            <a:r>
              <a:t/>
            </a:r>
            <a:endParaRPr b="0" i="0" sz="15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1469" lvl="3" marL="80073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Diversité et hétérogénéité.</a:t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6"/>
          <p:cNvSpPr txBox="1"/>
          <p:nvPr/>
        </p:nvSpPr>
        <p:spPr>
          <a:xfrm>
            <a:off x="7180326" y="4578172"/>
            <a:ext cx="446405" cy="269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(ARN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6"/>
          <p:cNvSpPr txBox="1"/>
          <p:nvPr/>
        </p:nvSpPr>
        <p:spPr>
          <a:xfrm>
            <a:off x="7742681" y="4578172"/>
            <a:ext cx="863600" cy="2692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nucléaires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/>
          <p:nvPr>
            <p:ph type="title"/>
          </p:nvPr>
        </p:nvSpPr>
        <p:spPr>
          <a:xfrm>
            <a:off x="2290952" y="114046"/>
            <a:ext cx="4559935" cy="3911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 : LES DIFFERENTES CLASSES D'ARN</a:t>
            </a:r>
            <a:endParaRPr/>
          </a:p>
        </p:txBody>
      </p:sp>
      <p:sp>
        <p:nvSpPr>
          <p:cNvPr id="88" name="Google Shape;88;p7"/>
          <p:cNvSpPr txBox="1"/>
          <p:nvPr/>
        </p:nvSpPr>
        <p:spPr>
          <a:xfrm>
            <a:off x="535940" y="845946"/>
            <a:ext cx="8073390" cy="49491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1-2 : LES AUTRES ARN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ARN ribosomiques: ARNr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3050"/>
              <a:buFont typeface="Calibri"/>
              <a:buNone/>
            </a:pPr>
            <a:r>
              <a:t/>
            </a:r>
            <a:endParaRPr sz="3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ARN de transfert: ARNt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chemeClr val="dk1"/>
              </a:buClr>
              <a:buSzPts val="3350"/>
              <a:buFont typeface="Calibri"/>
              <a:buNone/>
            </a:pPr>
            <a:r>
              <a:t/>
            </a:r>
            <a:endParaRPr sz="33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55600" marR="5080" rtl="0" algn="l">
              <a:lnSpc>
                <a:spcPct val="10807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-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ARN fonctionnels , en particulier Les petits ARN: </a:t>
            </a:r>
            <a:r>
              <a:rPr b="1"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Sn  ARN U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None/>
            </a:pPr>
            <a:r>
              <a:t/>
            </a:r>
            <a:endParaRPr sz="36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355600" marR="5715" rtl="0" algn="just">
              <a:lnSpc>
                <a:spcPct val="9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 Sn RNA U (U1, U2, U3…..U6) sont ainsi désignés parcequ’ils sont riches  en uracile. Ils ont une longueur de 100 à 300 nucléotides et ils s’associent  à des protéines pour former les Sn RNP (ribonucléoprotéines) Ils jouent  ainsi un rôle essentiel dans la maturation de l’ARNm.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/>
          <p:nvPr>
            <p:ph type="title"/>
          </p:nvPr>
        </p:nvSpPr>
        <p:spPr>
          <a:xfrm>
            <a:off x="1844420" y="232994"/>
            <a:ext cx="5461000" cy="878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45870" lvl="0" marL="125793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2 : L'ENZYME DE LA TRANSCRIPTION:  L'ARN POLYMERASE</a:t>
            </a:r>
            <a:endParaRPr sz="2800"/>
          </a:p>
        </p:txBody>
      </p:sp>
      <p:sp>
        <p:nvSpPr>
          <p:cNvPr id="94" name="Google Shape;94;p8"/>
          <p:cNvSpPr txBox="1"/>
          <p:nvPr/>
        </p:nvSpPr>
        <p:spPr>
          <a:xfrm>
            <a:off x="535940" y="2444623"/>
            <a:ext cx="5438140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2-1 : L’ARN	POLYMERASE	PROCARYOTE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8"/>
          <p:cNvSpPr txBox="1"/>
          <p:nvPr/>
        </p:nvSpPr>
        <p:spPr>
          <a:xfrm>
            <a:off x="535940" y="4188333"/>
            <a:ext cx="5751830" cy="4222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2-2 : LES ARN POLYMERASES EUCARYOTES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"/>
          <p:cNvSpPr txBox="1"/>
          <p:nvPr>
            <p:ph type="title"/>
          </p:nvPr>
        </p:nvSpPr>
        <p:spPr>
          <a:xfrm>
            <a:off x="1844420" y="78993"/>
            <a:ext cx="5460365" cy="878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-1245870" lvl="0" marL="1257935" marR="508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2 : L'ENZYME DE LA TRANSCRIPTION:  L'ARN POLYMERASE</a:t>
            </a:r>
            <a:endParaRPr sz="2800"/>
          </a:p>
        </p:txBody>
      </p:sp>
      <p:sp>
        <p:nvSpPr>
          <p:cNvPr id="101" name="Google Shape;101;p9"/>
          <p:cNvSpPr txBox="1"/>
          <p:nvPr/>
        </p:nvSpPr>
        <p:spPr>
          <a:xfrm>
            <a:off x="421640" y="1659382"/>
            <a:ext cx="7983855" cy="31311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225">
            <a:spAutoFit/>
          </a:bodyPr>
          <a:lstStyle/>
          <a:p>
            <a:pPr indent="0" lvl="0" marL="12700" marR="5080" rtl="0" algn="l">
              <a:lnSpc>
                <a:spcPct val="1241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copie d’un ARN à partir d’un brin d’ADN est catalysée par  l’enzyme : </a:t>
            </a:r>
            <a:r>
              <a:rPr b="1" lang="en-US" sz="2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ARN polymérase</a:t>
            </a: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t/>
            </a:r>
            <a:endParaRPr sz="3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marR="627380" rtl="0" algn="l">
              <a:lnSpc>
                <a:spcPct val="1008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Comme l’ADN polymérase, l’ARN polymérase permet la  </a:t>
            </a:r>
            <a:r>
              <a:rPr lang="en-US" sz="2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polymérisation dans le sens 5</a:t>
            </a:r>
            <a:r>
              <a:rPr lang="en-US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′ </a:t>
            </a:r>
            <a:r>
              <a:rPr lang="en-US" sz="2600">
                <a:solidFill>
                  <a:srgbClr val="FF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2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′</a:t>
            </a:r>
            <a:endParaRPr sz="2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30"/>
              </a:spcBef>
              <a:spcAft>
                <a:spcPts val="0"/>
              </a:spcAft>
              <a:buNone/>
            </a:pPr>
            <a:r>
              <a:t/>
            </a:r>
            <a:endParaRPr sz="375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27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 contre l’ARN polymérase </a:t>
            </a:r>
            <a:r>
              <a:rPr b="1" lang="en-US" sz="2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ne nécessite par d’amorce</a:t>
            </a:r>
            <a:r>
              <a:rPr lang="en-US" sz="2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2020-12-09T07:41:02Z</dcterms:created>
  <dc:creator>karim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2020-12-09T00:00:00Z</vt:filetime>
  </property>
</Properties>
</file>