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0" r:id="rId3"/>
    <p:sldId id="257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6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8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589120" y="2514600"/>
            <a:ext cx="8915040" cy="226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5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5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2" name="Freeform 6"/>
          <p:cNvSpPr/>
          <p:nvPr/>
        </p:nvSpPr>
        <p:spPr>
          <a:xfrm>
            <a:off x="0" y="4323960"/>
            <a:ext cx="1744200" cy="778320"/>
          </a:xfrm>
          <a:custGeom>
            <a:avLst/>
            <a:gdLst>
              <a:gd name="textAreaLeft" fmla="*/ 0 w 1744200"/>
              <a:gd name="textAreaRight" fmla="*/ 1744560 w 1744200"/>
              <a:gd name="textAreaTop" fmla="*/ 0 h 778320"/>
              <a:gd name="textAreaBottom" fmla="*/ 778680 h 778320"/>
            </a:gdLst>
            <a:ahLst/>
            <a:cxnLst/>
            <a:rect l="textAreaLeft" t="textAreaTop" r="textAreaRight" b="textAreaBottom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sldNum" idx="3"/>
          </p:nvPr>
        </p:nvSpPr>
        <p:spPr>
          <a:xfrm>
            <a:off x="531720" y="45295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798810F-8B86-4F46-8936-91FBA3DB3DB1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de sec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07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8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9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0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1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2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3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4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5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6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7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8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19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20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1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2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3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4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5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6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7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8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9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0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1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32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2589120" y="2058840"/>
            <a:ext cx="8915040" cy="1468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body"/>
          </p:nvPr>
        </p:nvSpPr>
        <p:spPr>
          <a:xfrm>
            <a:off x="2589120" y="3530160"/>
            <a:ext cx="8915040" cy="860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0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35" name="PlaceHolder 3"/>
          <p:cNvSpPr>
            <a:spLocks noGrp="1"/>
          </p:cNvSpPr>
          <p:nvPr>
            <p:ph type="dt" idx="28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PlaceHolder 4"/>
          <p:cNvSpPr>
            <a:spLocks noGrp="1"/>
          </p:cNvSpPr>
          <p:nvPr>
            <p:ph type="ftr" idx="29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37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sldNum" idx="30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EAB253F-3190-49AA-85A4-A2B78D59B39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4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5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5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6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8" name="PlaceHolder 3"/>
          <p:cNvSpPr>
            <a:spLocks noGrp="1"/>
          </p:cNvSpPr>
          <p:nvPr>
            <p:ph type="body"/>
          </p:nvPr>
        </p:nvSpPr>
        <p:spPr>
          <a:xfrm>
            <a:off x="7190640" y="2126160"/>
            <a:ext cx="431352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69" name="PlaceHolder 4"/>
          <p:cNvSpPr>
            <a:spLocks noGrp="1"/>
          </p:cNvSpPr>
          <p:nvPr>
            <p:ph type="dt" idx="31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PlaceHolder 5"/>
          <p:cNvSpPr>
            <a:spLocks noGrp="1"/>
          </p:cNvSpPr>
          <p:nvPr>
            <p:ph type="ftr" idx="32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72" name="PlaceHolder 6"/>
          <p:cNvSpPr>
            <a:spLocks noGrp="1"/>
          </p:cNvSpPr>
          <p:nvPr>
            <p:ph type="sldNum" idx="33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D0B785-0A4A-4ACF-AEDA-1FAE2F29761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ais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3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3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2939400" y="1972800"/>
            <a:ext cx="399240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body"/>
          </p:nvPr>
        </p:nvSpPr>
        <p:spPr>
          <a:xfrm>
            <a:off x="2589120" y="2548800"/>
            <a:ext cx="434268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3" name="PlaceHolder 4"/>
          <p:cNvSpPr>
            <a:spLocks noGrp="1"/>
          </p:cNvSpPr>
          <p:nvPr>
            <p:ph type="body"/>
          </p:nvPr>
        </p:nvSpPr>
        <p:spPr>
          <a:xfrm>
            <a:off x="7506720" y="1969560"/>
            <a:ext cx="3998520" cy="5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4" name="PlaceHolder 5"/>
          <p:cNvSpPr>
            <a:spLocks noGrp="1"/>
          </p:cNvSpPr>
          <p:nvPr>
            <p:ph type="body"/>
          </p:nvPr>
        </p:nvSpPr>
        <p:spPr>
          <a:xfrm>
            <a:off x="7166880" y="2545560"/>
            <a:ext cx="4338360" cy="3353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405" name="PlaceHolder 6"/>
          <p:cNvSpPr>
            <a:spLocks noGrp="1"/>
          </p:cNvSpPr>
          <p:nvPr>
            <p:ph type="dt" idx="3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PlaceHolder 7"/>
          <p:cNvSpPr>
            <a:spLocks noGrp="1"/>
          </p:cNvSpPr>
          <p:nvPr>
            <p:ph type="ftr" idx="3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07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08" name="PlaceHolder 8"/>
          <p:cNvSpPr>
            <a:spLocks noGrp="1"/>
          </p:cNvSpPr>
          <p:nvPr>
            <p:ph type="sldNum" idx="36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EE2D5D0-DB49-4011-AFF4-C4AA29177F02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10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1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2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3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4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5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6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7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8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9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0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1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22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23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4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5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6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7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8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9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0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1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2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3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4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35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dt" idx="3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ftr" idx="3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39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40" name="PlaceHolder 4"/>
          <p:cNvSpPr>
            <a:spLocks noGrp="1"/>
          </p:cNvSpPr>
          <p:nvPr>
            <p:ph type="sldNum" idx="39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691B8D9-7039-4C93-9FAA-BF0769D72D20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1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42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3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4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5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6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7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8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9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0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1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2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3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54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55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6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7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8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9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0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1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2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3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4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5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6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67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8" name="PlaceHolder 1"/>
          <p:cNvSpPr>
            <a:spLocks noGrp="1"/>
          </p:cNvSpPr>
          <p:nvPr>
            <p:ph type="dt" idx="4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ftr" idx="4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70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 type="sldNum" idx="42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21AAC68-CFB0-47AA-8659-2823AB575E7A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Click to edit the title text format</a:t>
            </a:r>
          </a:p>
        </p:txBody>
      </p:sp>
      <p:sp>
        <p:nvSpPr>
          <p:cNvPr id="47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u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47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8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0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2589120" y="446040"/>
            <a:ext cx="3504960" cy="975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0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6323040" y="446040"/>
            <a:ext cx="5181120" cy="5414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body"/>
          </p:nvPr>
        </p:nvSpPr>
        <p:spPr>
          <a:xfrm>
            <a:off x="2589120" y="1598760"/>
            <a:ext cx="3504960" cy="426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04" name="PlaceHolder 4"/>
          <p:cNvSpPr>
            <a:spLocks noGrp="1"/>
          </p:cNvSpPr>
          <p:nvPr>
            <p:ph type="dt" idx="4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PlaceHolder 5"/>
          <p:cNvSpPr>
            <a:spLocks noGrp="1"/>
          </p:cNvSpPr>
          <p:nvPr>
            <p:ph type="ftr" idx="4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06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7" name="PlaceHolder 6"/>
          <p:cNvSpPr>
            <a:spLocks noGrp="1"/>
          </p:cNvSpPr>
          <p:nvPr>
            <p:ph type="sldNum" idx="45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02F901E-5BF3-490E-91FF-3B3444C364B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50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52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52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3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35" name="PlaceHolder 1"/>
          <p:cNvSpPr>
            <a:spLocks noGrp="1"/>
          </p:cNvSpPr>
          <p:nvPr>
            <p:ph type="title"/>
          </p:nvPr>
        </p:nvSpPr>
        <p:spPr>
          <a:xfrm>
            <a:off x="2589120" y="4800600"/>
            <a:ext cx="8915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24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36" name="PlaceHolder 2"/>
          <p:cNvSpPr>
            <a:spLocks noGrp="1"/>
          </p:cNvSpPr>
          <p:nvPr>
            <p:ph type="body"/>
          </p:nvPr>
        </p:nvSpPr>
        <p:spPr>
          <a:xfrm>
            <a:off x="2589120" y="635040"/>
            <a:ext cx="8915040" cy="3854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/>
                </a:solidFill>
                <a:effectLst/>
                <a:uFillTx/>
                <a:latin typeface="Century Gothic"/>
              </a:rPr>
              <a:t>Cliquez sur l'icône pour ajouter une image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7" name="PlaceHolder 3"/>
          <p:cNvSpPr>
            <a:spLocks noGrp="1"/>
          </p:cNvSpPr>
          <p:nvPr>
            <p:ph type="body"/>
          </p:nvPr>
        </p:nvSpPr>
        <p:spPr>
          <a:xfrm>
            <a:off x="2589120" y="5367240"/>
            <a:ext cx="8915040" cy="493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538" name="PlaceHolder 4"/>
          <p:cNvSpPr>
            <a:spLocks noGrp="1"/>
          </p:cNvSpPr>
          <p:nvPr>
            <p:ph type="dt" idx="4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5"/>
          <p:cNvSpPr>
            <a:spLocks noGrp="1"/>
          </p:cNvSpPr>
          <p:nvPr>
            <p:ph type="ftr" idx="4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40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1" name="PlaceHolder 6"/>
          <p:cNvSpPr>
            <a:spLocks noGrp="1"/>
          </p:cNvSpPr>
          <p:nvPr>
            <p:ph type="sldNum" idx="4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A3D761-7132-46EA-B4CD-ED13696F10C6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et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36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2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3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7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48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49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1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2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5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6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7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0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61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589120" y="609480"/>
            <a:ext cx="8915040" cy="3116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4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5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6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6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91AFA64-FA91-4C02-B08E-BB8E7FC8064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itation avec légend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69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0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1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2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3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4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5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6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7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8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9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0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81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82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3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4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5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6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7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8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9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0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1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2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93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94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274920" y="3505320"/>
            <a:ext cx="7536240" cy="3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6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2589120" y="4354200"/>
            <a:ext cx="8915040" cy="155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dt" idx="7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ftr" idx="8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00" name="Freeform 11"/>
          <p:cNvSpPr/>
          <p:nvPr/>
        </p:nvSpPr>
        <p:spPr>
          <a:xfrm flipV="1">
            <a:off x="-3960" y="31780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sldNum" idx="9"/>
          </p:nvPr>
        </p:nvSpPr>
        <p:spPr>
          <a:xfrm>
            <a:off x="531720" y="324396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D21CADF-5C7F-4677-9284-93992BAEE4FE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TextBox 13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14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05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6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7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8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9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0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1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2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3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4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5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6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17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18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9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0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1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2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3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4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5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6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7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8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9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30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589120" y="2438280"/>
            <a:ext cx="8915040" cy="2724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10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11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3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12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EC74A9B-39E2-4642-BB2B-5A677EF7D5B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rte nom citation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3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3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4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5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5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6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2850120" y="609480"/>
            <a:ext cx="8393400" cy="289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13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 idx="14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69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 idx="15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0DA3D02-2CAE-4DE3-A6FF-5332531D828C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TextBox 16"/>
          <p:cNvSpPr/>
          <p:nvPr/>
        </p:nvSpPr>
        <p:spPr>
          <a:xfrm>
            <a:off x="2467800" y="6480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“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Box 17"/>
          <p:cNvSpPr/>
          <p:nvPr/>
        </p:nvSpPr>
        <p:spPr>
          <a:xfrm>
            <a:off x="11115000" y="290520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/>
                </a:solidFill>
                <a:effectLst/>
                <a:uFillTx/>
                <a:latin typeface="Arial"/>
              </a:rPr>
              <a:t>”</a:t>
            </a:r>
            <a:endParaRPr lang="en-GB" sz="8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rai ou faux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1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1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1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2589120" y="627480"/>
            <a:ext cx="8915040" cy="2879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48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4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2589120" y="4343400"/>
            <a:ext cx="8915040" cy="8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chemeClr val="accent1"/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2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2589120" y="5181480"/>
            <a:ext cx="8915040" cy="72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dt" idx="16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ftr" idx="17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05" name="Freeform 11"/>
          <p:cNvSpPr/>
          <p:nvPr/>
        </p:nvSpPr>
        <p:spPr>
          <a:xfrm flipV="1">
            <a:off x="-3960" y="491184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sldNum" idx="18"/>
          </p:nvPr>
        </p:nvSpPr>
        <p:spPr>
          <a:xfrm>
            <a:off x="531720" y="498312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B4F713A-0C8A-43E6-B567-2609B0411D0D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08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9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0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1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2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3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4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5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6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7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8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9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20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21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2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3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4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5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6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7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8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9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0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1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2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33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8858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dt" idx="19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ftr" idx="20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38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39" name="PlaceHolder 5"/>
          <p:cNvSpPr>
            <a:spLocks noGrp="1"/>
          </p:cNvSpPr>
          <p:nvPr>
            <p:ph type="sldNum" idx="21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BC889E3-FEA4-4801-BEE8-3965396B5E55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41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2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3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4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5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6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7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8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9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0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1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2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53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54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5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6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7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8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9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0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1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2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3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4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5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66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9294840" y="627480"/>
            <a:ext cx="22071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2589120" y="627480"/>
            <a:ext cx="6476760" cy="52833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dt" idx="22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ftr" idx="23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71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72" name="PlaceHolder 5"/>
          <p:cNvSpPr>
            <a:spLocks noGrp="1"/>
          </p:cNvSpPr>
          <p:nvPr>
            <p:ph type="sldNum" idx="24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9EBE105-33DC-402D-8547-8B321CDC69B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gradFill rotWithShape="0">
          <a:gsLst>
            <a:gs pos="0">
              <a:srgbClr val="FFFFFF"/>
            </a:gs>
            <a:gs pos="100000">
              <a:srgbClr val="DFE7C4"/>
            </a:gs>
          </a:gsLst>
          <a:path path="circle">
            <a:fillToRect l="25000" t="25000" r="75000" b="7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" name="Group 22"/>
          <p:cNvGrpSpPr/>
          <p:nvPr/>
        </p:nvGrpSpPr>
        <p:grpSpPr>
          <a:xfrm>
            <a:off x="0" y="228600"/>
            <a:ext cx="2851200" cy="6638400"/>
            <a:chOff x="0" y="228600"/>
            <a:chExt cx="2851200" cy="6638400"/>
          </a:xfrm>
        </p:grpSpPr>
        <p:sp>
          <p:nvSpPr>
            <p:cNvPr id="274" name="Freeform 11"/>
            <p:cNvSpPr/>
            <p:nvPr/>
          </p:nvSpPr>
          <p:spPr>
            <a:xfrm>
              <a:off x="0" y="2575080"/>
              <a:ext cx="100440" cy="625680"/>
            </a:xfrm>
            <a:custGeom>
              <a:avLst/>
              <a:gdLst>
                <a:gd name="textAreaLeft" fmla="*/ 0 w 100440"/>
                <a:gd name="textAreaRight" fmla="*/ 100800 w 100440"/>
                <a:gd name="textAreaTop" fmla="*/ 0 h 625680"/>
                <a:gd name="textAreaBottom" fmla="*/ 626040 h 625680"/>
              </a:gdLst>
              <a:ahLst/>
              <a:cxnLst/>
              <a:rect l="textAreaLeft" t="textAreaTop" r="textAreaRight" b="textAreaBottom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5" name="Freeform 12"/>
            <p:cNvSpPr/>
            <p:nvPr/>
          </p:nvSpPr>
          <p:spPr>
            <a:xfrm>
              <a:off x="128520" y="3156480"/>
              <a:ext cx="646200" cy="2322000"/>
            </a:xfrm>
            <a:custGeom>
              <a:avLst/>
              <a:gdLst>
                <a:gd name="textAreaLeft" fmla="*/ 0 w 646200"/>
                <a:gd name="textAreaRight" fmla="*/ 646560 w 646200"/>
                <a:gd name="textAreaTop" fmla="*/ 0 h 2322000"/>
                <a:gd name="textAreaBottom" fmla="*/ 2322360 h 2322000"/>
              </a:gdLst>
              <a:ahLst/>
              <a:cxnLst/>
              <a:rect l="textAreaLeft" t="textAreaTop" r="textAreaRight" b="textAreaBottom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6" name="Freeform 13"/>
            <p:cNvSpPr/>
            <p:nvPr/>
          </p:nvSpPr>
          <p:spPr>
            <a:xfrm>
              <a:off x="807120" y="5447160"/>
              <a:ext cx="609120" cy="1419840"/>
            </a:xfrm>
            <a:custGeom>
              <a:avLst/>
              <a:gdLst>
                <a:gd name="textAreaLeft" fmla="*/ 0 w 609120"/>
                <a:gd name="textAreaRight" fmla="*/ 609480 w 609120"/>
                <a:gd name="textAreaTop" fmla="*/ 0 h 1419840"/>
                <a:gd name="textAreaBottom" fmla="*/ 1420200 h 1419840"/>
              </a:gdLst>
              <a:ahLst/>
              <a:cxnLst/>
              <a:rect l="textAreaLeft" t="textAreaTop" r="textAreaRight" b="textAreaBottom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7" name="Freeform 14"/>
            <p:cNvSpPr/>
            <p:nvPr/>
          </p:nvSpPr>
          <p:spPr>
            <a:xfrm>
              <a:off x="959760" y="6503760"/>
              <a:ext cx="171000" cy="363240"/>
            </a:xfrm>
            <a:custGeom>
              <a:avLst/>
              <a:gdLst>
                <a:gd name="textAreaLeft" fmla="*/ 0 w 171000"/>
                <a:gd name="textAreaRight" fmla="*/ 171360 w 171000"/>
                <a:gd name="textAreaTop" fmla="*/ 0 h 363240"/>
                <a:gd name="textAreaBottom" fmla="*/ 363600 h 363240"/>
              </a:gdLst>
              <a:ahLst/>
              <a:cxnLst/>
              <a:rect l="textAreaLeft" t="textAreaTop" r="textAreaRight" b="textAreaBottom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8" name="Freeform 15"/>
            <p:cNvSpPr/>
            <p:nvPr/>
          </p:nvSpPr>
          <p:spPr>
            <a:xfrm>
              <a:off x="100800" y="3201120"/>
              <a:ext cx="821520" cy="3328200"/>
            </a:xfrm>
            <a:custGeom>
              <a:avLst/>
              <a:gdLst>
                <a:gd name="textAreaLeft" fmla="*/ 0 w 821520"/>
                <a:gd name="textAreaRight" fmla="*/ 821880 w 821520"/>
                <a:gd name="textAreaTop" fmla="*/ 0 h 3328200"/>
                <a:gd name="textAreaBottom" fmla="*/ 3328560 h 3328200"/>
              </a:gdLst>
              <a:ahLst/>
              <a:cxnLst/>
              <a:rect l="textAreaLeft" t="textAreaTop" r="textAreaRight" b="textAreaBottom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9" name="Freeform 16"/>
            <p:cNvSpPr/>
            <p:nvPr/>
          </p:nvSpPr>
          <p:spPr>
            <a:xfrm>
              <a:off x="22320" y="228600"/>
              <a:ext cx="105840" cy="2927520"/>
            </a:xfrm>
            <a:custGeom>
              <a:avLst/>
              <a:gdLst>
                <a:gd name="textAreaLeft" fmla="*/ 0 w 105840"/>
                <a:gd name="textAreaRight" fmla="*/ 106200 w 105840"/>
                <a:gd name="textAreaTop" fmla="*/ 0 h 2927520"/>
                <a:gd name="textAreaBottom" fmla="*/ 2927880 h 2927520"/>
              </a:gdLst>
              <a:ahLst/>
              <a:cxnLst/>
              <a:rect l="textAreaLeft" t="textAreaTop" r="textAreaRight" b="textAreaBottom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0" name="Freeform 17"/>
            <p:cNvSpPr/>
            <p:nvPr/>
          </p:nvSpPr>
          <p:spPr>
            <a:xfrm>
              <a:off x="78120" y="2944080"/>
              <a:ext cx="77760" cy="493560"/>
            </a:xfrm>
            <a:custGeom>
              <a:avLst/>
              <a:gdLst>
                <a:gd name="textAreaLeft" fmla="*/ 0 w 77760"/>
                <a:gd name="textAreaRight" fmla="*/ 78120 w 77760"/>
                <a:gd name="textAreaTop" fmla="*/ 0 h 493560"/>
                <a:gd name="textAreaBottom" fmla="*/ 493920 h 49356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1" name="Freeform 18"/>
            <p:cNvSpPr/>
            <p:nvPr/>
          </p:nvSpPr>
          <p:spPr>
            <a:xfrm>
              <a:off x="769680" y="5478840"/>
              <a:ext cx="189720" cy="1024560"/>
            </a:xfrm>
            <a:custGeom>
              <a:avLst/>
              <a:gdLst>
                <a:gd name="textAreaLeft" fmla="*/ 0 w 189720"/>
                <a:gd name="textAreaRight" fmla="*/ 190080 w 189720"/>
                <a:gd name="textAreaTop" fmla="*/ 0 h 1024560"/>
                <a:gd name="textAreaBottom" fmla="*/ 1024920 h 1024560"/>
              </a:gdLst>
              <a:ahLst/>
              <a:cxnLst/>
              <a:rect l="textAreaLeft" t="textAreaTop" r="textAreaRight" b="textAreaBottom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2" name="Freeform 19"/>
            <p:cNvSpPr/>
            <p:nvPr/>
          </p:nvSpPr>
          <p:spPr>
            <a:xfrm>
              <a:off x="775440" y="1398960"/>
              <a:ext cx="2075760" cy="4047840"/>
            </a:xfrm>
            <a:custGeom>
              <a:avLst/>
              <a:gdLst>
                <a:gd name="textAreaLeft" fmla="*/ 0 w 2075760"/>
                <a:gd name="textAreaRight" fmla="*/ 2076120 w 2075760"/>
                <a:gd name="textAreaTop" fmla="*/ 0 h 4047840"/>
                <a:gd name="textAreaBottom" fmla="*/ 4048200 h 4047840"/>
              </a:gdLst>
              <a:ahLst/>
              <a:cxnLst/>
              <a:rect l="textAreaLeft" t="textAreaTop" r="textAreaRight" b="textAreaBottom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3" name="Freeform 20"/>
            <p:cNvSpPr/>
            <p:nvPr/>
          </p:nvSpPr>
          <p:spPr>
            <a:xfrm>
              <a:off x="922680" y="6530040"/>
              <a:ext cx="161640" cy="336960"/>
            </a:xfrm>
            <a:custGeom>
              <a:avLst/>
              <a:gdLst>
                <a:gd name="textAreaLeft" fmla="*/ 0 w 161640"/>
                <a:gd name="textAreaRight" fmla="*/ 162000 w 161640"/>
                <a:gd name="textAreaTop" fmla="*/ 0 h 336960"/>
                <a:gd name="textAreaBottom" fmla="*/ 337320 h 336960"/>
              </a:gdLst>
              <a:ahLst/>
              <a:cxnLst/>
              <a:rect l="textAreaLeft" t="textAreaTop" r="textAreaRight" b="textAreaBottom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4" name="Freeform 21"/>
            <p:cNvSpPr/>
            <p:nvPr/>
          </p:nvSpPr>
          <p:spPr>
            <a:xfrm>
              <a:off x="769680" y="5359320"/>
              <a:ext cx="37080" cy="221400"/>
            </a:xfrm>
            <a:custGeom>
              <a:avLst/>
              <a:gdLst>
                <a:gd name="textAreaLeft" fmla="*/ 0 w 37080"/>
                <a:gd name="textAreaRight" fmla="*/ 37440 w 37080"/>
                <a:gd name="textAreaTop" fmla="*/ 0 h 221400"/>
                <a:gd name="textAreaBottom" fmla="*/ 221760 h 22140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5" name="Freeform 22"/>
            <p:cNvSpPr/>
            <p:nvPr/>
          </p:nvSpPr>
          <p:spPr>
            <a:xfrm>
              <a:off x="849960" y="6244560"/>
              <a:ext cx="238320" cy="622080"/>
            </a:xfrm>
            <a:custGeom>
              <a:avLst/>
              <a:gdLst>
                <a:gd name="textAreaLeft" fmla="*/ 0 w 238320"/>
                <a:gd name="textAreaRight" fmla="*/ 238680 w 238320"/>
                <a:gd name="textAreaTop" fmla="*/ 0 h 622080"/>
                <a:gd name="textAreaBottom" fmla="*/ 622440 h 622080"/>
              </a:gdLst>
              <a:ahLst/>
              <a:cxnLst/>
              <a:rect l="textAreaLeft" t="textAreaTop" r="textAreaRight" b="textAreaBottom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grpSp>
        <p:nvGrpSpPr>
          <p:cNvPr id="286" name="Group 9"/>
          <p:cNvGrpSpPr/>
          <p:nvPr/>
        </p:nvGrpSpPr>
        <p:grpSpPr>
          <a:xfrm>
            <a:off x="27360" y="-720"/>
            <a:ext cx="2356200" cy="6853680"/>
            <a:chOff x="27360" y="-720"/>
            <a:chExt cx="2356200" cy="6853680"/>
          </a:xfrm>
        </p:grpSpPr>
        <p:sp>
          <p:nvSpPr>
            <p:cNvPr id="287" name="Freeform 27"/>
            <p:cNvSpPr/>
            <p:nvPr/>
          </p:nvSpPr>
          <p:spPr>
            <a:xfrm>
              <a:off x="27360" y="-720"/>
              <a:ext cx="493920" cy="4400640"/>
            </a:xfrm>
            <a:custGeom>
              <a:avLst/>
              <a:gdLst>
                <a:gd name="textAreaLeft" fmla="*/ 0 w 493920"/>
                <a:gd name="textAreaRight" fmla="*/ 494280 w 493920"/>
                <a:gd name="textAreaTop" fmla="*/ 0 h 4400640"/>
                <a:gd name="textAreaBottom" fmla="*/ 4401000 h 4400640"/>
              </a:gdLst>
              <a:ahLst/>
              <a:cxnLst/>
              <a:rect l="textAreaLeft" t="textAreaTop" r="textAreaRight" b="textAreaBottom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8" name="Freeform 28"/>
            <p:cNvSpPr/>
            <p:nvPr/>
          </p:nvSpPr>
          <p:spPr>
            <a:xfrm>
              <a:off x="550440" y="4316400"/>
              <a:ext cx="423000" cy="1580400"/>
            </a:xfrm>
            <a:custGeom>
              <a:avLst/>
              <a:gdLst>
                <a:gd name="textAreaLeft" fmla="*/ 0 w 423000"/>
                <a:gd name="textAreaRight" fmla="*/ 423360 w 423000"/>
                <a:gd name="textAreaTop" fmla="*/ 0 h 1580400"/>
                <a:gd name="textAreaBottom" fmla="*/ 1580760 h 1580400"/>
              </a:gdLst>
              <a:ahLst/>
              <a:cxnLst/>
              <a:rect l="textAreaLeft" t="textAreaTop" r="textAreaRight" b="textAreaBottom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9" name="Freeform 29"/>
            <p:cNvSpPr/>
            <p:nvPr/>
          </p:nvSpPr>
          <p:spPr>
            <a:xfrm>
              <a:off x="1006200" y="5862600"/>
              <a:ext cx="430560" cy="990360"/>
            </a:xfrm>
            <a:custGeom>
              <a:avLst/>
              <a:gdLst>
                <a:gd name="textAreaLeft" fmla="*/ 0 w 430560"/>
                <a:gd name="textAreaRight" fmla="*/ 430920 w 430560"/>
                <a:gd name="textAreaTop" fmla="*/ 0 h 990360"/>
                <a:gd name="textAreaBottom" fmla="*/ 990720 h 990360"/>
              </a:gdLst>
              <a:ahLst/>
              <a:cxnLst/>
              <a:rect l="textAreaLeft" t="textAreaTop" r="textAreaRight" b="textAreaBottom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0" name="Freeform 30"/>
            <p:cNvSpPr/>
            <p:nvPr/>
          </p:nvSpPr>
          <p:spPr>
            <a:xfrm>
              <a:off x="521640" y="4364280"/>
              <a:ext cx="551520" cy="2235600"/>
            </a:xfrm>
            <a:custGeom>
              <a:avLst/>
              <a:gdLst>
                <a:gd name="textAreaLeft" fmla="*/ 0 w 551520"/>
                <a:gd name="textAreaRight" fmla="*/ 551880 w 551520"/>
                <a:gd name="textAreaTop" fmla="*/ 0 h 2235600"/>
                <a:gd name="textAreaBottom" fmla="*/ 2235960 h 2235600"/>
              </a:gdLst>
              <a:ahLst/>
              <a:cxnLst/>
              <a:rect l="textAreaLeft" t="textAreaTop" r="textAreaRight" b="textAreaBottom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1" name="Freeform 31"/>
            <p:cNvSpPr/>
            <p:nvPr/>
          </p:nvSpPr>
          <p:spPr>
            <a:xfrm>
              <a:off x="468000" y="1289160"/>
              <a:ext cx="173880" cy="3026880"/>
            </a:xfrm>
            <a:custGeom>
              <a:avLst/>
              <a:gdLst>
                <a:gd name="textAreaLeft" fmla="*/ 0 w 173880"/>
                <a:gd name="textAreaRight" fmla="*/ 174240 w 173880"/>
                <a:gd name="textAreaTop" fmla="*/ 0 h 3026880"/>
                <a:gd name="textAreaBottom" fmla="*/ 3027240 h 3026880"/>
              </a:gdLst>
              <a:ahLst/>
              <a:cxnLst/>
              <a:rect l="textAreaLeft" t="textAreaTop" r="textAreaRight" b="textAreaBottom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2" name="Freeform 32"/>
            <p:cNvSpPr/>
            <p:nvPr/>
          </p:nvSpPr>
          <p:spPr>
            <a:xfrm>
              <a:off x="1111680" y="6571440"/>
              <a:ext cx="133920" cy="281160"/>
            </a:xfrm>
            <a:custGeom>
              <a:avLst/>
              <a:gdLst>
                <a:gd name="textAreaLeft" fmla="*/ 0 w 133920"/>
                <a:gd name="textAreaRight" fmla="*/ 134280 w 133920"/>
                <a:gd name="textAreaTop" fmla="*/ 0 h 281160"/>
                <a:gd name="textAreaBottom" fmla="*/ 281520 h 281160"/>
              </a:gdLst>
              <a:ahLst/>
              <a:cxnLst/>
              <a:rect l="textAreaLeft" t="textAreaTop" r="textAreaRight" b="textAreaBottom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3" name="Freeform 33"/>
            <p:cNvSpPr/>
            <p:nvPr/>
          </p:nvSpPr>
          <p:spPr>
            <a:xfrm>
              <a:off x="502560" y="4107600"/>
              <a:ext cx="82080" cy="511200"/>
            </a:xfrm>
            <a:custGeom>
              <a:avLst/>
              <a:gdLst>
                <a:gd name="textAreaLeft" fmla="*/ 0 w 82080"/>
                <a:gd name="textAreaRight" fmla="*/ 82440 w 82080"/>
                <a:gd name="textAreaTop" fmla="*/ 0 h 511200"/>
                <a:gd name="textAreaBottom" fmla="*/ 511560 h 511200"/>
              </a:gdLst>
              <a:ahLst/>
              <a:cxnLst/>
              <a:rect l="textAreaLeft" t="textAreaTop" r="textAreaRight" b="textAreaBottom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4" name="Freeform 34"/>
            <p:cNvSpPr/>
            <p:nvPr/>
          </p:nvSpPr>
          <p:spPr>
            <a:xfrm>
              <a:off x="973800" y="3145680"/>
              <a:ext cx="1409760" cy="2716560"/>
            </a:xfrm>
            <a:custGeom>
              <a:avLst/>
              <a:gdLst>
                <a:gd name="textAreaLeft" fmla="*/ 0 w 1409760"/>
                <a:gd name="textAreaRight" fmla="*/ 1410120 w 1409760"/>
                <a:gd name="textAreaTop" fmla="*/ 0 h 2716560"/>
                <a:gd name="textAreaBottom" fmla="*/ 2716920 h 2716560"/>
              </a:gdLst>
              <a:ahLst/>
              <a:cxnLst/>
              <a:rect l="textAreaLeft" t="textAreaTop" r="textAreaRight" b="textAreaBottom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5" name="Freeform 35"/>
            <p:cNvSpPr/>
            <p:nvPr/>
          </p:nvSpPr>
          <p:spPr>
            <a:xfrm>
              <a:off x="1073520" y="6600240"/>
              <a:ext cx="120240" cy="252720"/>
            </a:xfrm>
            <a:custGeom>
              <a:avLst/>
              <a:gdLst>
                <a:gd name="textAreaLeft" fmla="*/ 0 w 120240"/>
                <a:gd name="textAreaRight" fmla="*/ 120600 w 120240"/>
                <a:gd name="textAreaTop" fmla="*/ 0 h 252720"/>
                <a:gd name="textAreaBottom" fmla="*/ 253080 h 252720"/>
              </a:gdLst>
              <a:ahLst/>
              <a:cxnLst/>
              <a:rect l="textAreaLeft" t="textAreaTop" r="textAreaRight" b="textAreaBottom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6" name="Freeform 36"/>
            <p:cNvSpPr/>
            <p:nvPr/>
          </p:nvSpPr>
          <p:spPr>
            <a:xfrm>
              <a:off x="973800" y="5897160"/>
              <a:ext cx="137520" cy="673920"/>
            </a:xfrm>
            <a:custGeom>
              <a:avLst/>
              <a:gdLst>
                <a:gd name="textAreaLeft" fmla="*/ 0 w 137520"/>
                <a:gd name="textAreaRight" fmla="*/ 137880 w 137520"/>
                <a:gd name="textAreaTop" fmla="*/ 0 h 673920"/>
                <a:gd name="textAreaBottom" fmla="*/ 674280 h 673920"/>
              </a:gdLst>
              <a:ahLst/>
              <a:cxnLst/>
              <a:rect l="textAreaLeft" t="textAreaTop" r="textAreaRight" b="textAreaBottom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7" name="Freeform 37"/>
            <p:cNvSpPr/>
            <p:nvPr/>
          </p:nvSpPr>
          <p:spPr>
            <a:xfrm>
              <a:off x="973800" y="5772600"/>
              <a:ext cx="37800" cy="227520"/>
            </a:xfrm>
            <a:custGeom>
              <a:avLst/>
              <a:gdLst>
                <a:gd name="textAreaLeft" fmla="*/ 0 w 37800"/>
                <a:gd name="textAreaRight" fmla="*/ 38160 w 37800"/>
                <a:gd name="textAreaTop" fmla="*/ 0 h 227520"/>
                <a:gd name="textAreaBottom" fmla="*/ 227880 h 227520"/>
              </a:gdLst>
              <a:ahLst/>
              <a:cxnLst/>
              <a:rect l="textAreaLeft" t="textAreaTop" r="textAreaRight" b="textAreaBottom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8" name="Freeform 38"/>
            <p:cNvSpPr/>
            <p:nvPr/>
          </p:nvSpPr>
          <p:spPr>
            <a:xfrm>
              <a:off x="1006200" y="6322680"/>
              <a:ext cx="210240" cy="530280"/>
            </a:xfrm>
            <a:custGeom>
              <a:avLst/>
              <a:gdLst>
                <a:gd name="textAreaLeft" fmla="*/ 0 w 210240"/>
                <a:gd name="textAreaRight" fmla="*/ 210600 w 210240"/>
                <a:gd name="textAreaTop" fmla="*/ 0 h 530280"/>
                <a:gd name="textAreaBottom" fmla="*/ 530640 h 530280"/>
              </a:gdLst>
              <a:ahLst/>
              <a:cxnLst/>
              <a:rect l="textAreaLeft" t="textAreaTop" r="textAreaRight" b="textAreaBottom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457200">
                <a:lnSpc>
                  <a:spcPct val="100000"/>
                </a:lnSpc>
              </a:pPr>
              <a:endParaRPr lang="fr-FR" sz="1800" b="0" u="none" strike="noStrik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99" name="Rectangle 6"/>
          <p:cNvSpPr/>
          <p:nvPr/>
        </p:nvSpPr>
        <p:spPr>
          <a:xfrm>
            <a:off x="0" y="0"/>
            <a:ext cx="182520" cy="685764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38160" dist="25560" dir="5400000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2593080" y="624240"/>
            <a:ext cx="891144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Modifiez le style du titre</a:t>
            </a:r>
            <a:endParaRPr lang="en-US" sz="36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2589120" y="2133720"/>
            <a:ext cx="8915040" cy="377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Cliquez pour modifier les styles du texte du masque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6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Deuxième niveau</a:t>
            </a:r>
            <a:endParaRPr lang="en-US" sz="16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4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Troisième niveau</a:t>
            </a:r>
            <a:endParaRPr lang="en-US" sz="14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Quatrième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2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Cinquième niveau</a:t>
            </a:r>
            <a:endParaRPr lang="en-US" sz="12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dt" idx="25"/>
          </p:nvPr>
        </p:nvSpPr>
        <p:spPr>
          <a:xfrm>
            <a:off x="10361520" y="6130440"/>
            <a:ext cx="1145880" cy="370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GB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ftr" idx="26"/>
          </p:nvPr>
        </p:nvSpPr>
        <p:spPr>
          <a:xfrm>
            <a:off x="2589120" y="6135840"/>
            <a:ext cx="76197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04" name="Freeform 11"/>
          <p:cNvSpPr/>
          <p:nvPr/>
        </p:nvSpPr>
        <p:spPr>
          <a:xfrm flipV="1">
            <a:off x="-3960" y="713880"/>
            <a:ext cx="1588320" cy="506880"/>
          </a:xfrm>
          <a:custGeom>
            <a:avLst/>
            <a:gdLst>
              <a:gd name="textAreaLeft" fmla="*/ 0 w 1588320"/>
              <a:gd name="textAreaRight" fmla="*/ 1588680 w 1588320"/>
              <a:gd name="textAreaTop" fmla="*/ 360 h 506880"/>
              <a:gd name="textAreaBottom" fmla="*/ 507600 h 506880"/>
            </a:gdLst>
            <a:ahLst/>
            <a:cxnLst/>
            <a:rect l="textAreaLeft" t="textAreaTop" r="textAreaRight" b="textAreaBottom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</a:pPr>
            <a:endParaRPr lang="fr-FR" sz="18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05" name="PlaceHolder 5"/>
          <p:cNvSpPr>
            <a:spLocks noGrp="1"/>
          </p:cNvSpPr>
          <p:nvPr>
            <p:ph type="sldNum" idx="27"/>
          </p:nvPr>
        </p:nvSpPr>
        <p:spPr>
          <a:xfrm>
            <a:off x="531720" y="787680"/>
            <a:ext cx="7794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4A1AC2-F31D-491A-BF48-6E7FED54859B}" type="slidenum">
              <a:rPr lang="fr-FR" sz="2000" b="0" u="none" strike="noStrike">
                <a:solidFill>
                  <a:srgbClr val="FEFFFF"/>
                </a:solidFill>
                <a:effectLst/>
                <a:uFillTx/>
                <a:latin typeface="Century Gothic"/>
              </a:rPr>
              <a:t>‹N°›</a:t>
            </a:fld>
            <a:endParaRPr lang="en-GB" sz="2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746360" y="621905"/>
            <a:ext cx="9757800" cy="182989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fr-FR" sz="5400" dirty="0">
                <a:solidFill>
                  <a:srgbClr val="00B0F0"/>
                </a:solidFill>
                <a:latin typeface="Century Gothic"/>
              </a:rPr>
              <a:t>OBLIGATORY AERONAUTICAL</a:t>
            </a:r>
            <a:r>
              <a:rPr lang="fr-FR" sz="54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 PHRASEOLOGY</a:t>
            </a:r>
            <a:endParaRPr lang="en-US" sz="54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 type="subTitle"/>
          </p:nvPr>
        </p:nvSpPr>
        <p:spPr>
          <a:xfrm>
            <a:off x="1052640" y="4560840"/>
            <a:ext cx="8915040" cy="2474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en-GB" sz="1800" b="0" u="none" strike="noStrik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entury Gothic"/>
            </a:endParaRPr>
          </a:p>
        </p:txBody>
      </p:sp>
      <p:pic>
        <p:nvPicPr>
          <p:cNvPr id="544" name="Picture 2" descr="GROUND TRAFFIC Phraseology"/>
          <p:cNvPicPr/>
          <p:nvPr/>
        </p:nvPicPr>
        <p:blipFill>
          <a:blip r:embed="rId2"/>
          <a:stretch/>
        </p:blipFill>
        <p:spPr>
          <a:xfrm>
            <a:off x="5040165" y="2695135"/>
            <a:ext cx="2735280" cy="3540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2522136" y="624240"/>
            <a:ext cx="8982384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d’atterris</a:t>
            </a:r>
            <a:r>
              <a:rPr lang="fr-FR" sz="3200" dirty="0">
                <a:solidFill>
                  <a:srgbClr val="00B0F0"/>
                </a:solidFill>
                <a:latin typeface="Century Gothic"/>
              </a:rPr>
              <a:t>s</a:t>
            </a: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age 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/>
          </p:nvPr>
        </p:nvSpPr>
        <p:spPr>
          <a:xfrm>
            <a:off x="2522136" y="1718268"/>
            <a:ext cx="8982024" cy="262225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atterrissage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to land)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Manouvres particuliers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/>
          </p:nvPr>
        </p:nvSpPr>
        <p:spPr>
          <a:xfrm>
            <a:off x="2592720" y="1708220"/>
            <a:ext cx="8911440" cy="42026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Faites un atterrissage complet </a:t>
            </a:r>
            <a:r>
              <a:rPr lang="fr-FR" sz="1800" b="1" u="none" strike="noStrike">
                <a:solidFill>
                  <a:srgbClr val="FF0000"/>
                </a:solidFill>
                <a:effectLst/>
                <a:uFillTx/>
                <a:latin typeface="Century Gothic"/>
              </a:rPr>
              <a:t>(Make a full stop landing)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Atterrissage complet </a:t>
            </a:r>
            <a:r>
              <a:rPr lang="fr-FR" sz="1800" b="1" u="none" strike="noStrike">
                <a:solidFill>
                  <a:srgbClr val="FF0000"/>
                </a:solidFill>
                <a:effectLst/>
                <a:uFillTx/>
                <a:latin typeface="Century Gothic"/>
              </a:rPr>
              <a:t>(Full stop landing)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1" u="none" strike="noStrike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2361362" y="441218"/>
            <a:ext cx="8861803" cy="975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Circuit de l’aérodrome (tour de piste)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pic>
        <p:nvPicPr>
          <p:cNvPr id="569" name="Picture 2" descr="Aerodrome Traffic Circuit | SKYbrary Aviation Safety"/>
          <p:cNvPicPr/>
          <p:nvPr/>
        </p:nvPicPr>
        <p:blipFill>
          <a:blip r:embed="rId2"/>
          <a:stretch/>
        </p:blipFill>
        <p:spPr>
          <a:xfrm>
            <a:off x="2632668" y="1647930"/>
            <a:ext cx="7419972" cy="381579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/>
          <p:cNvSpPr>
            <a:spLocks noGrp="1"/>
          </p:cNvSpPr>
          <p:nvPr>
            <p:ph type="title"/>
          </p:nvPr>
        </p:nvSpPr>
        <p:spPr>
          <a:xfrm>
            <a:off x="2713054" y="321547"/>
            <a:ext cx="8791465" cy="126137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fr-FR" sz="3600" dirty="0">
                <a:solidFill>
                  <a:srgbClr val="00B0F0"/>
                </a:solidFill>
              </a:rPr>
              <a:t>Dans le circuit de l’aérodrome (tour de piste)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7" name="PlaceHolder 2"/>
          <p:cNvSpPr>
            <a:spLocks noGrp="1"/>
          </p:cNvSpPr>
          <p:nvPr>
            <p:ph/>
          </p:nvPr>
        </p:nvSpPr>
        <p:spPr>
          <a:xfrm>
            <a:off x="2592720" y="1708220"/>
            <a:ext cx="8911440" cy="35668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Vent arrière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 de vent arrière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(End of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downwind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Dernier virage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Turning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final)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Finale (Finale)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(Final)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212B48-E5B4-D0A9-1D43-5379CA9FF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351" y="955836"/>
            <a:ext cx="10369900" cy="1280520"/>
          </a:xfrm>
        </p:spPr>
        <p:txBody>
          <a:bodyPr/>
          <a:lstStyle/>
          <a:p>
            <a:pPr algn="ctr"/>
            <a:r>
              <a:rPr lang="fr-FR" sz="3200" dirty="0">
                <a:solidFill>
                  <a:srgbClr val="00B0F0"/>
                </a:solidFill>
              </a:rPr>
              <a:t>A lire attentivement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4E6370-AC77-91FD-5466-C69A6EE6335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1889090" y="1828801"/>
            <a:ext cx="9645575" cy="3778180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9953B84-27B4-DD55-F9EC-13691453F82E}"/>
              </a:ext>
            </a:extLst>
          </p:cNvPr>
          <p:cNvSpPr txBox="1"/>
          <p:nvPr/>
        </p:nvSpPr>
        <p:spPr>
          <a:xfrm>
            <a:off x="2431702" y="2481943"/>
            <a:ext cx="7672510" cy="2465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Les phrases suivantes en rouge doivent être apprises, et vous devez comprendre le contexte de la phrase.</a:t>
            </a:r>
            <a:endParaRPr lang="fr-FR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Les phrases sont imposées par l’Europe et s’appliquent à un certain nombre de personnel, y compris les pompiers qui travaillent dans un aéroport international</a:t>
            </a:r>
            <a:endParaRPr lang="fr-FR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 y aura un test à faire.</a:t>
            </a:r>
            <a:endParaRPr lang="fr-FR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FR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Le fait de ne pas obtenir la note requise peut entraîner le retrait de votre permis de conduire à l’aéroport</a:t>
            </a:r>
          </a:p>
        </p:txBody>
      </p:sp>
    </p:spTree>
    <p:extLst>
      <p:ext uri="{BB962C8B-B14F-4D97-AF65-F5344CB8AC3E}">
        <p14:creationId xmlns:p14="http://schemas.microsoft.com/office/powerpoint/2010/main" val="1291061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icture 2" descr="How Pilots &amp; Ground Crew Communicate Aviation runs on precision. Every word  exchanged between pilots and ground crew can make the difference between  smooth operations and serious risk. 🗣️ How communication happens:"/>
          <p:cNvPicPr/>
          <p:nvPr/>
        </p:nvPicPr>
        <p:blipFill>
          <a:blip r:embed="rId2"/>
          <a:stretch/>
        </p:blipFill>
        <p:spPr>
          <a:xfrm>
            <a:off x="3215520" y="105120"/>
            <a:ext cx="5285160" cy="730512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2703006" y="453418"/>
            <a:ext cx="8349337" cy="80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Alignement avec attente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47" name="PlaceHolder 2"/>
          <p:cNvSpPr>
            <a:spLocks noGrp="1"/>
          </p:cNvSpPr>
          <p:nvPr>
            <p:ph/>
          </p:nvPr>
        </p:nvSpPr>
        <p:spPr>
          <a:xfrm>
            <a:off x="2592720" y="1657978"/>
            <a:ext cx="8911440" cy="425286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Alignez vous et attendez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</a:t>
            </a:r>
            <a:r>
              <a:rPr lang="fr-FR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’</a:t>
            </a: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attends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Remontez piste 01alignez-vous et attendez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01,line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remonte la piste 01 je m’</a:t>
            </a:r>
            <a:r>
              <a:rPr lang="fr-FR" sz="1800" dirty="0">
                <a:solidFill>
                  <a:schemeClr val="dk1">
                    <a:lumMod val="75000"/>
                    <a:lumOff val="25000"/>
                  </a:schemeClr>
                </a:solidFill>
                <a:latin typeface="Century Gothic"/>
              </a:rPr>
              <a:t>aligne </a:t>
            </a: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et j’attends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backtracking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2592474" y="773723"/>
            <a:ext cx="9123061" cy="116118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0000"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Multi-Alignements (un avion s’ali</a:t>
            </a:r>
            <a:r>
              <a:rPr lang="fr-FR" sz="3600" dirty="0">
                <a:solidFill>
                  <a:srgbClr val="00B0F0"/>
                </a:solidFill>
                <a:latin typeface="Century Gothic"/>
              </a:rPr>
              <a:t>gn</a:t>
            </a:r>
            <a:r>
              <a:rPr lang="fr-FR" sz="36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e derrière un autre avion)</a:t>
            </a:r>
            <a:br>
              <a:rPr sz="3600" dirty="0">
                <a:solidFill>
                  <a:srgbClr val="00B0F0"/>
                </a:solidFill>
              </a:rPr>
            </a:br>
            <a:endParaRPr lang="en-US" sz="360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2522136" y="1778558"/>
            <a:ext cx="9042864" cy="292952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Alignez vous et attendez piste 01 numéro 2 au départ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m’aligne et j’attends piste 01 numéro 2 au départ 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waiting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number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2 for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departure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2669262" y="533520"/>
            <a:ext cx="8835258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Autorisation de décollage</a:t>
            </a:r>
            <a:br>
              <a:rPr sz="3600" dirty="0"/>
            </a:b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2736001" y="1607736"/>
            <a:ext cx="8835258" cy="410951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décollage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Piste 01, je décolle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01 </a:t>
            </a: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take-off)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m’aligne piste 01et je décolle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Lining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up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and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taking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ATC: Alignez vous piste 01 </a:t>
            </a: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autorisé décollage immédiat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(Line up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01,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for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immediate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2662812" y="594095"/>
            <a:ext cx="8841347" cy="98349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6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Options sur atterissage</a:t>
            </a:r>
            <a:endParaRPr lang="en-US" sz="36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2589120" y="1688122"/>
            <a:ext cx="8915040" cy="433071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toucher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touché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touch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and go)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exercice d’autorotation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pratice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autorotation)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option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Piste 01 autorisé option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option)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Remettez le gaz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Go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Je remets le gaz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Going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around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2682910" y="624240"/>
            <a:ext cx="882161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Interruption de décollage</a:t>
            </a:r>
            <a:endParaRPr lang="en-US" sz="3200" b="0" u="none" strike="noStrike" dirty="0">
              <a:solidFill>
                <a:srgbClr val="00B0F0"/>
              </a:solidFill>
              <a:effectLst/>
              <a:uFillTx/>
              <a:latin typeface="Century Gothic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2589120" y="1637881"/>
            <a:ext cx="8915040" cy="427295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Stoppez immédiatement ( indicatif d’avion) Stoppez immédiatement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(Stop Immediately 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callsign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) Stop Immediately 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Je stoppe </a:t>
            </a: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immédiatement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Stopping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Immediately)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/>
                </a:solidFill>
                <a:effectLst/>
                <a:uFillTx/>
                <a:latin typeface="Century Gothic"/>
              </a:rPr>
              <a:t>AVION: J’interrompe le décollage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Aborting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take-off)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2502040" y="624240"/>
            <a:ext cx="9002480" cy="128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fr-FR" sz="3200" b="0" u="none" strike="noStrike" dirty="0">
                <a:solidFill>
                  <a:srgbClr val="00B0F0"/>
                </a:solidFill>
                <a:effectLst/>
                <a:uFillTx/>
                <a:latin typeface="Century Gothic"/>
              </a:rPr>
              <a:t>Approche (dernière phase de l’approche avant finale et atterrissage</a:t>
            </a:r>
            <a:r>
              <a:rPr lang="fr-FR" sz="3600" b="0" u="none" strike="noStrike" dirty="0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Century Gothic"/>
              </a:rPr>
              <a:t>)</a:t>
            </a:r>
            <a:endParaRPr lang="en-US" sz="3600" b="0" u="none" strike="noStrike" dirty="0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/>
          </p:nvPr>
        </p:nvSpPr>
        <p:spPr>
          <a:xfrm>
            <a:off x="2421653" y="1904760"/>
            <a:ext cx="9082507" cy="400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(exemple ILS)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 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 : Autorisé approche ILS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Avion: Demande une approche ILS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Request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ILS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0" u="none" strike="noStrike" dirty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Century Gothic"/>
              </a:rPr>
              <a:t>ATC: Autorisé approche piste 01 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(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Cleared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approach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</a:t>
            </a:r>
            <a:r>
              <a:rPr lang="fr-FR" sz="1800" b="1" u="none" strike="noStrike" dirty="0" err="1">
                <a:solidFill>
                  <a:srgbClr val="FF0000"/>
                </a:solidFill>
                <a:effectLst/>
                <a:uFillTx/>
                <a:latin typeface="Century Gothic"/>
              </a:rPr>
              <a:t>runway</a:t>
            </a:r>
            <a:r>
              <a:rPr lang="fr-FR" sz="1800" b="1" u="none" strike="noStrike" dirty="0">
                <a:solidFill>
                  <a:srgbClr val="FF0000"/>
                </a:solidFill>
                <a:effectLst/>
                <a:uFillTx/>
                <a:latin typeface="Century Gothic"/>
              </a:rPr>
              <a:t> 01) 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1001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fr-FR" sz="1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entury Gothic"/>
              </a:rPr>
              <a:t>Phrases obligatoires à apprendre en rouge</a:t>
            </a: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  <a:p>
            <a:pPr indent="0" defTabSz="457200">
              <a:lnSpc>
                <a:spcPct val="100000"/>
              </a:lnSpc>
              <a:spcBef>
                <a:spcPts val="1001"/>
              </a:spcBef>
              <a:buNone/>
            </a:pPr>
            <a:endParaRPr lang="en-US" sz="1800" b="0" u="none" strike="noStrike" dirty="0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</a:majorFont>
      <a:minorFont>
        <a:latin typeface="Century Gothic" panose="020B0502020202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  <a:tileRect/>
        </a:gradFill>
      </a:fillStyleLst>
      <a:lnStyleLst>
        <a:ln w="9525" cap="rnd" cmpd="sng" algn="ctr">
          <a:prstDash val="solid"/>
        </a:ln>
        <a:ln w="15875" cap="rnd" cmpd="sng" algn="ctr">
          <a:prstDash val="solid"/>
        </a:ln>
        <a:ln w="22225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305</TotalTime>
  <Words>620</Words>
  <Application>Microsoft Office PowerPoint</Application>
  <PresentationFormat>Grand écran</PresentationFormat>
  <Paragraphs>80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Symbol</vt:lpstr>
      <vt:lpstr>Times New Roman</vt:lpstr>
      <vt:lpstr>Wingdings</vt:lpstr>
      <vt:lpstr>Wingdings 3</vt:lpstr>
      <vt:lpstr>Brin</vt:lpstr>
      <vt:lpstr>OBLIGATORY AERONAUTICAL PHRASEOLOGY</vt:lpstr>
      <vt:lpstr>A lire attentivement </vt:lpstr>
      <vt:lpstr>Présentation PowerPoint</vt:lpstr>
      <vt:lpstr>Alignement avec attente </vt:lpstr>
      <vt:lpstr>Multi-Alignements (un avion s’aligne derrière un autre avion) </vt:lpstr>
      <vt:lpstr>Autorisation de décollage </vt:lpstr>
      <vt:lpstr>Options sur atterissage</vt:lpstr>
      <vt:lpstr>Interruption de décollage</vt:lpstr>
      <vt:lpstr>Approche (dernière phase de l’approche avant finale et atterrissage)</vt:lpstr>
      <vt:lpstr>Autorisation d’atterrissage </vt:lpstr>
      <vt:lpstr>Manouvres particuliers</vt:lpstr>
      <vt:lpstr>Circuit de l’aérodrome (tour de piste)</vt:lpstr>
      <vt:lpstr>Dans le circuit de l’aérodrome (tour de piste)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Peter Vaughan</dc:creator>
  <dc:description/>
  <cp:lastModifiedBy>Peter Vaughan</cp:lastModifiedBy>
  <cp:revision>9</cp:revision>
  <dcterms:created xsi:type="dcterms:W3CDTF">2026-02-02T17:40:48Z</dcterms:created>
  <dcterms:modified xsi:type="dcterms:W3CDTF">2026-02-13T15:16:31Z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17</vt:i4>
  </property>
</Properties>
</file>