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3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75CFC-E30F-4D72-B595-03AD98977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350377-6406-4043-AB3E-C61912C63F9E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345E cleared to land runway 32L wind calm</a:t>
          </a:r>
        </a:p>
      </dgm:t>
    </dgm:pt>
    <dgm:pt modelId="{70B17002-32DC-4AF9-A28D-488648E5C22E}" type="parTrans" cxnId="{D7E75998-9E8A-46D4-9EBA-C1EA7AF96B0C}">
      <dgm:prSet/>
      <dgm:spPr/>
      <dgm:t>
        <a:bodyPr/>
        <a:lstStyle/>
        <a:p>
          <a:endParaRPr lang="en-US"/>
        </a:p>
      </dgm:t>
    </dgm:pt>
    <dgm:pt modelId="{AD2BA1F4-CBDF-47E3-BD8F-A83FEA7FBA88}" type="sibTrans" cxnId="{D7E75998-9E8A-46D4-9EBA-C1EA7AF96B0C}">
      <dgm:prSet/>
      <dgm:spPr/>
      <dgm:t>
        <a:bodyPr/>
        <a:lstStyle/>
        <a:p>
          <a:endParaRPr lang="en-US"/>
        </a:p>
      </dgm:t>
    </dgm:pt>
    <dgm:pt modelId="{FBBE74CA-E540-4515-BA21-4FDB49E07B55}">
      <dgm:prSet/>
      <dgm:spPr/>
      <dgm:t>
        <a:bodyPr/>
        <a:lstStyle/>
        <a:p>
          <a:r>
            <a:rPr lang="en-US"/>
            <a:t>ATC: F-QO cleared for touch and go runway 32R wind calm after landing right turn to EA</a:t>
          </a:r>
        </a:p>
      </dgm:t>
    </dgm:pt>
    <dgm:pt modelId="{8CDD7AC2-7C6F-4AD8-A5A8-2CDB23A0C3A0}" type="parTrans" cxnId="{DD2E99A0-07C0-44A7-8A82-B7947B153AEC}">
      <dgm:prSet/>
      <dgm:spPr/>
      <dgm:t>
        <a:bodyPr/>
        <a:lstStyle/>
        <a:p>
          <a:endParaRPr lang="en-US"/>
        </a:p>
      </dgm:t>
    </dgm:pt>
    <dgm:pt modelId="{2C0ACD78-A9C8-4F6A-A82F-F795EB022552}" type="sibTrans" cxnId="{DD2E99A0-07C0-44A7-8A82-B7947B153AEC}">
      <dgm:prSet/>
      <dgm:spPr/>
      <dgm:t>
        <a:bodyPr/>
        <a:lstStyle/>
        <a:p>
          <a:endParaRPr lang="en-US"/>
        </a:p>
      </dgm:t>
    </dgm:pt>
    <dgm:pt modelId="{5146BB82-3F63-4E94-8656-2B0947AB018B}">
      <dgm:prSet/>
      <dgm:spPr/>
      <dgm:t>
        <a:bodyPr/>
        <a:lstStyle/>
        <a:p>
          <a:r>
            <a:rPr lang="en-US"/>
            <a:t>ATC: Airbus 44T cleared option runway 32L wind calm (allows the aircraft to do a touch and go or a full stop landing or a go around at their discretion)</a:t>
          </a:r>
        </a:p>
      </dgm:t>
    </dgm:pt>
    <dgm:pt modelId="{D7584E9E-2AC1-4A39-8281-88E40B0990ED}" type="parTrans" cxnId="{38D00761-C841-4E4C-AD50-EF4DC8FEC4AA}">
      <dgm:prSet/>
      <dgm:spPr/>
      <dgm:t>
        <a:bodyPr/>
        <a:lstStyle/>
        <a:p>
          <a:endParaRPr lang="en-US"/>
        </a:p>
      </dgm:t>
    </dgm:pt>
    <dgm:pt modelId="{5FF2A10A-E39D-4524-8F3F-13351CA089E3}" type="sibTrans" cxnId="{38D00761-C841-4E4C-AD50-EF4DC8FEC4AA}">
      <dgm:prSet/>
      <dgm:spPr/>
      <dgm:t>
        <a:bodyPr/>
        <a:lstStyle/>
        <a:p>
          <a:endParaRPr lang="en-US"/>
        </a:p>
      </dgm:t>
    </dgm:pt>
    <dgm:pt modelId="{69F08DF2-A616-4233-BDEA-D1BD2F1E5A01}">
      <dgm:prSet/>
      <dgm:spPr/>
      <dgm:t>
        <a:bodyPr/>
        <a:lstStyle/>
        <a:p>
          <a:r>
            <a:rPr lang="en-US"/>
            <a:t>ATC: Speedbird 373 1</a:t>
          </a:r>
          <a:r>
            <a:rPr lang="en-US" baseline="30000"/>
            <a:t>st</a:t>
          </a:r>
          <a:r>
            <a:rPr lang="en-US"/>
            <a:t> left cross runway 14L on the other side contact ground 121.900</a:t>
          </a:r>
        </a:p>
      </dgm:t>
    </dgm:pt>
    <dgm:pt modelId="{16A0BB11-5B12-43BB-9D63-8E760583ADFF}" type="parTrans" cxnId="{A4CBF97A-F520-4C58-B359-C3AE03BC4C17}">
      <dgm:prSet/>
      <dgm:spPr/>
      <dgm:t>
        <a:bodyPr/>
        <a:lstStyle/>
        <a:p>
          <a:endParaRPr lang="en-US"/>
        </a:p>
      </dgm:t>
    </dgm:pt>
    <dgm:pt modelId="{EA820B96-B7FD-42EC-ACD1-FA2C1E9C3653}" type="sibTrans" cxnId="{A4CBF97A-F520-4C58-B359-C3AE03BC4C17}">
      <dgm:prSet/>
      <dgm:spPr/>
      <dgm:t>
        <a:bodyPr/>
        <a:lstStyle/>
        <a:p>
          <a:endParaRPr lang="en-US"/>
        </a:p>
      </dgm:t>
    </dgm:pt>
    <dgm:pt modelId="{594CEDFD-0496-43F2-A9E9-497E0D081B7C}">
      <dgm:prSet/>
      <dgm:spPr/>
      <dgm:t>
        <a:bodyPr/>
        <a:lstStyle/>
        <a:p>
          <a:r>
            <a:rPr lang="en-US"/>
            <a:t>ATC: Speedbird 373 vacate 1</a:t>
          </a:r>
          <a:r>
            <a:rPr lang="en-US" baseline="30000"/>
            <a:t>st</a:t>
          </a:r>
          <a:r>
            <a:rPr lang="en-US"/>
            <a:t> left M4 expedite vacating traffic 4 miles final</a:t>
          </a:r>
        </a:p>
      </dgm:t>
    </dgm:pt>
    <dgm:pt modelId="{896006F9-93C0-43B7-8E5F-62FC52EEAB3B}" type="parTrans" cxnId="{EFB257F1-4BA6-4316-BF9A-B9A69A75792E}">
      <dgm:prSet/>
      <dgm:spPr/>
      <dgm:t>
        <a:bodyPr/>
        <a:lstStyle/>
        <a:p>
          <a:endParaRPr lang="en-US"/>
        </a:p>
      </dgm:t>
    </dgm:pt>
    <dgm:pt modelId="{57DE1CB4-8817-4F6E-B4D5-E52F0E99733D}" type="sibTrans" cxnId="{EFB257F1-4BA6-4316-BF9A-B9A69A75792E}">
      <dgm:prSet/>
      <dgm:spPr/>
      <dgm:t>
        <a:bodyPr/>
        <a:lstStyle/>
        <a:p>
          <a:endParaRPr lang="en-US"/>
        </a:p>
      </dgm:t>
    </dgm:pt>
    <dgm:pt modelId="{3079A92E-3D29-4B2D-9506-5B9D8A1C699A}" type="pres">
      <dgm:prSet presAssocID="{9D175CFC-E30F-4D72-B595-03AD9897793F}" presName="linear" presStyleCnt="0">
        <dgm:presLayoutVars>
          <dgm:animLvl val="lvl"/>
          <dgm:resizeHandles val="exact"/>
        </dgm:presLayoutVars>
      </dgm:prSet>
      <dgm:spPr/>
    </dgm:pt>
    <dgm:pt modelId="{96822B97-504D-422C-8479-DA834FAF4A28}" type="pres">
      <dgm:prSet presAssocID="{6E350377-6406-4043-AB3E-C61912C63F9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F19F24-BE97-4D8E-A225-BF53621FE434}" type="pres">
      <dgm:prSet presAssocID="{AD2BA1F4-CBDF-47E3-BD8F-A83FEA7FBA88}" presName="spacer" presStyleCnt="0"/>
      <dgm:spPr/>
    </dgm:pt>
    <dgm:pt modelId="{89EFAA3F-5434-41D8-AD85-1F2FCC689BC4}" type="pres">
      <dgm:prSet presAssocID="{FBBE74CA-E540-4515-BA21-4FDB49E07B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9F616A-11CF-4D02-BAC8-24AAA54F0254}" type="pres">
      <dgm:prSet presAssocID="{2C0ACD78-A9C8-4F6A-A82F-F795EB022552}" presName="spacer" presStyleCnt="0"/>
      <dgm:spPr/>
    </dgm:pt>
    <dgm:pt modelId="{7EC13348-74EB-4784-B9D2-190535CFF57D}" type="pres">
      <dgm:prSet presAssocID="{5146BB82-3F63-4E94-8656-2B0947AB01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116B00B-5EA5-41CE-A192-5467FAF1F743}" type="pres">
      <dgm:prSet presAssocID="{5FF2A10A-E39D-4524-8F3F-13351CA089E3}" presName="spacer" presStyleCnt="0"/>
      <dgm:spPr/>
    </dgm:pt>
    <dgm:pt modelId="{1385E170-7CEB-4A05-AB1C-21BEA4C62BFC}" type="pres">
      <dgm:prSet presAssocID="{69F08DF2-A616-4233-BDEA-D1BD2F1E5A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8C750E-DB3F-4135-B79A-248DEC9BB3BA}" type="pres">
      <dgm:prSet presAssocID="{EA820B96-B7FD-42EC-ACD1-FA2C1E9C3653}" presName="spacer" presStyleCnt="0"/>
      <dgm:spPr/>
    </dgm:pt>
    <dgm:pt modelId="{38996D32-42D4-4623-BCB2-74CA49C34625}" type="pres">
      <dgm:prSet presAssocID="{594CEDFD-0496-43F2-A9E9-497E0D081B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A333C12-85E0-48B6-B4EF-39A108E52836}" type="presOf" srcId="{5146BB82-3F63-4E94-8656-2B0947AB018B}" destId="{7EC13348-74EB-4784-B9D2-190535CFF57D}" srcOrd="0" destOrd="0" presId="urn:microsoft.com/office/officeart/2005/8/layout/vList2"/>
    <dgm:cxn modelId="{CF47785B-6AB8-4CB9-82D7-9D255FA6CC38}" type="presOf" srcId="{6E350377-6406-4043-AB3E-C61912C63F9E}" destId="{96822B97-504D-422C-8479-DA834FAF4A28}" srcOrd="0" destOrd="0" presId="urn:microsoft.com/office/officeart/2005/8/layout/vList2"/>
    <dgm:cxn modelId="{38D00761-C841-4E4C-AD50-EF4DC8FEC4AA}" srcId="{9D175CFC-E30F-4D72-B595-03AD9897793F}" destId="{5146BB82-3F63-4E94-8656-2B0947AB018B}" srcOrd="2" destOrd="0" parTransId="{D7584E9E-2AC1-4A39-8281-88E40B0990ED}" sibTransId="{5FF2A10A-E39D-4524-8F3F-13351CA089E3}"/>
    <dgm:cxn modelId="{A4CBF97A-F520-4C58-B359-C3AE03BC4C17}" srcId="{9D175CFC-E30F-4D72-B595-03AD9897793F}" destId="{69F08DF2-A616-4233-BDEA-D1BD2F1E5A01}" srcOrd="3" destOrd="0" parTransId="{16A0BB11-5B12-43BB-9D63-8E760583ADFF}" sibTransId="{EA820B96-B7FD-42EC-ACD1-FA2C1E9C3653}"/>
    <dgm:cxn modelId="{63D3167F-6A0A-4476-BCE4-15B9C468525E}" type="presOf" srcId="{FBBE74CA-E540-4515-BA21-4FDB49E07B55}" destId="{89EFAA3F-5434-41D8-AD85-1F2FCC689BC4}" srcOrd="0" destOrd="0" presId="urn:microsoft.com/office/officeart/2005/8/layout/vList2"/>
    <dgm:cxn modelId="{D7E75998-9E8A-46D4-9EBA-C1EA7AF96B0C}" srcId="{9D175CFC-E30F-4D72-B595-03AD9897793F}" destId="{6E350377-6406-4043-AB3E-C61912C63F9E}" srcOrd="0" destOrd="0" parTransId="{70B17002-32DC-4AF9-A28D-488648E5C22E}" sibTransId="{AD2BA1F4-CBDF-47E3-BD8F-A83FEA7FBA88}"/>
    <dgm:cxn modelId="{DD2E99A0-07C0-44A7-8A82-B7947B153AEC}" srcId="{9D175CFC-E30F-4D72-B595-03AD9897793F}" destId="{FBBE74CA-E540-4515-BA21-4FDB49E07B55}" srcOrd="1" destOrd="0" parTransId="{8CDD7AC2-7C6F-4AD8-A5A8-2CDB23A0C3A0}" sibTransId="{2C0ACD78-A9C8-4F6A-A82F-F795EB022552}"/>
    <dgm:cxn modelId="{C107B3DB-B954-4434-9DE7-E7690C158CA9}" type="presOf" srcId="{594CEDFD-0496-43F2-A9E9-497E0D081B7C}" destId="{38996D32-42D4-4623-BCB2-74CA49C34625}" srcOrd="0" destOrd="0" presId="urn:microsoft.com/office/officeart/2005/8/layout/vList2"/>
    <dgm:cxn modelId="{6F0652F1-61F4-413B-9E46-449A3CE23441}" type="presOf" srcId="{9D175CFC-E30F-4D72-B595-03AD9897793F}" destId="{3079A92E-3D29-4B2D-9506-5B9D8A1C699A}" srcOrd="0" destOrd="0" presId="urn:microsoft.com/office/officeart/2005/8/layout/vList2"/>
    <dgm:cxn modelId="{EFB257F1-4BA6-4316-BF9A-B9A69A75792E}" srcId="{9D175CFC-E30F-4D72-B595-03AD9897793F}" destId="{594CEDFD-0496-43F2-A9E9-497E0D081B7C}" srcOrd="4" destOrd="0" parTransId="{896006F9-93C0-43B7-8E5F-62FC52EEAB3B}" sibTransId="{57DE1CB4-8817-4F6E-B4D5-E52F0E99733D}"/>
    <dgm:cxn modelId="{AEF71FF7-8401-4A4E-A63C-E49585DBBC05}" type="presOf" srcId="{69F08DF2-A616-4233-BDEA-D1BD2F1E5A01}" destId="{1385E170-7CEB-4A05-AB1C-21BEA4C62BFC}" srcOrd="0" destOrd="0" presId="urn:microsoft.com/office/officeart/2005/8/layout/vList2"/>
    <dgm:cxn modelId="{0F291510-471E-4AAD-A828-4000C976C87B}" type="presParOf" srcId="{3079A92E-3D29-4B2D-9506-5B9D8A1C699A}" destId="{96822B97-504D-422C-8479-DA834FAF4A28}" srcOrd="0" destOrd="0" presId="urn:microsoft.com/office/officeart/2005/8/layout/vList2"/>
    <dgm:cxn modelId="{F6E92F0C-1FD0-43B3-8933-6B930711F05D}" type="presParOf" srcId="{3079A92E-3D29-4B2D-9506-5B9D8A1C699A}" destId="{1CF19F24-BE97-4D8E-A225-BF53621FE434}" srcOrd="1" destOrd="0" presId="urn:microsoft.com/office/officeart/2005/8/layout/vList2"/>
    <dgm:cxn modelId="{A4D5CB44-5583-4365-916E-DA661D6C7735}" type="presParOf" srcId="{3079A92E-3D29-4B2D-9506-5B9D8A1C699A}" destId="{89EFAA3F-5434-41D8-AD85-1F2FCC689BC4}" srcOrd="2" destOrd="0" presId="urn:microsoft.com/office/officeart/2005/8/layout/vList2"/>
    <dgm:cxn modelId="{881EB07D-5817-4942-A2C7-2F34E2AB869F}" type="presParOf" srcId="{3079A92E-3D29-4B2D-9506-5B9D8A1C699A}" destId="{DF9F616A-11CF-4D02-BAC8-24AAA54F0254}" srcOrd="3" destOrd="0" presId="urn:microsoft.com/office/officeart/2005/8/layout/vList2"/>
    <dgm:cxn modelId="{9480B16F-9074-4571-A0CF-046DEFA47215}" type="presParOf" srcId="{3079A92E-3D29-4B2D-9506-5B9D8A1C699A}" destId="{7EC13348-74EB-4784-B9D2-190535CFF57D}" srcOrd="4" destOrd="0" presId="urn:microsoft.com/office/officeart/2005/8/layout/vList2"/>
    <dgm:cxn modelId="{2A20456B-A7A1-4947-AECB-97B06682BFE6}" type="presParOf" srcId="{3079A92E-3D29-4B2D-9506-5B9D8A1C699A}" destId="{5116B00B-5EA5-41CE-A192-5467FAF1F743}" srcOrd="5" destOrd="0" presId="urn:microsoft.com/office/officeart/2005/8/layout/vList2"/>
    <dgm:cxn modelId="{2CD4525F-9717-4F20-8D07-03E7D2F97D04}" type="presParOf" srcId="{3079A92E-3D29-4B2D-9506-5B9D8A1C699A}" destId="{1385E170-7CEB-4A05-AB1C-21BEA4C62BFC}" srcOrd="6" destOrd="0" presId="urn:microsoft.com/office/officeart/2005/8/layout/vList2"/>
    <dgm:cxn modelId="{D4DF1D59-4BDF-4513-946C-CCF34E2E97D3}" type="presParOf" srcId="{3079A92E-3D29-4B2D-9506-5B9D8A1C699A}" destId="{118C750E-DB3F-4135-B79A-248DEC9BB3BA}" srcOrd="7" destOrd="0" presId="urn:microsoft.com/office/officeart/2005/8/layout/vList2"/>
    <dgm:cxn modelId="{4171B39D-12FA-40FC-BDEF-899B4F7DC885}" type="presParOf" srcId="{3079A92E-3D29-4B2D-9506-5B9D8A1C699A}" destId="{38996D32-42D4-4623-BCB2-74CA49C346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DED35-C0E4-4CDD-913E-93326B06EC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DFCEE-5AD3-441B-986D-BC11843E3D9F}">
      <dgm:prSet/>
      <dgm:spPr/>
      <dgm:t>
        <a:bodyPr/>
        <a:lstStyle/>
        <a:p>
          <a:r>
            <a:rPr lang="en-US" b="1" dirty="0">
              <a:highlight>
                <a:srgbClr val="00FFFF"/>
              </a:highlight>
            </a:rPr>
            <a:t>ATC instructs to abort the take off prior to V1</a:t>
          </a:r>
          <a:endParaRPr lang="en-US" dirty="0">
            <a:highlight>
              <a:srgbClr val="00FFFF"/>
            </a:highlight>
          </a:endParaRPr>
        </a:p>
      </dgm:t>
    </dgm:pt>
    <dgm:pt modelId="{ECA3AF77-4536-4B5C-A990-E1291379F438}" type="parTrans" cxnId="{F08920BC-6F2E-4906-8F19-2C3633EE8556}">
      <dgm:prSet/>
      <dgm:spPr/>
      <dgm:t>
        <a:bodyPr/>
        <a:lstStyle/>
        <a:p>
          <a:endParaRPr lang="en-US"/>
        </a:p>
      </dgm:t>
    </dgm:pt>
    <dgm:pt modelId="{916F5FC9-C018-4CAB-880D-5443DCF161C9}" type="sibTrans" cxnId="{F08920BC-6F2E-4906-8F19-2C3633EE8556}">
      <dgm:prSet/>
      <dgm:spPr/>
      <dgm:t>
        <a:bodyPr/>
        <a:lstStyle/>
        <a:p>
          <a:endParaRPr lang="en-US"/>
        </a:p>
      </dgm:t>
    </dgm:pt>
    <dgm:pt modelId="{4226A0C4-EF0B-4EBB-B63F-C785377F40C1}">
      <dgm:prSet/>
      <dgm:spPr/>
      <dgm:t>
        <a:bodyPr/>
        <a:lstStyle/>
        <a:p>
          <a:r>
            <a:rPr lang="en-US" dirty="0"/>
            <a:t>Air France 44E Stop Immediately I say again stop immediately</a:t>
          </a:r>
        </a:p>
      </dgm:t>
    </dgm:pt>
    <dgm:pt modelId="{8C62B883-E24A-4C41-BC57-58FC7DDEFC1D}" type="parTrans" cxnId="{9E1EE830-25F6-4446-87BE-744F85579985}">
      <dgm:prSet/>
      <dgm:spPr/>
      <dgm:t>
        <a:bodyPr/>
        <a:lstStyle/>
        <a:p>
          <a:endParaRPr lang="en-US"/>
        </a:p>
      </dgm:t>
    </dgm:pt>
    <dgm:pt modelId="{9ABB4039-32A8-44C6-812E-C465AA0F0E31}" type="sibTrans" cxnId="{9E1EE830-25F6-4446-87BE-744F85579985}">
      <dgm:prSet/>
      <dgm:spPr/>
      <dgm:t>
        <a:bodyPr/>
        <a:lstStyle/>
        <a:p>
          <a:endParaRPr lang="en-US"/>
        </a:p>
      </dgm:t>
    </dgm:pt>
    <dgm:pt modelId="{A05DAF65-FAD2-45A8-AF7A-156506595845}">
      <dgm:prSet/>
      <dgm:spPr/>
      <dgm:t>
        <a:bodyPr/>
        <a:lstStyle/>
        <a:p>
          <a:r>
            <a:rPr lang="en-US" b="1" dirty="0">
              <a:highlight>
                <a:srgbClr val="00FFFF"/>
              </a:highlight>
            </a:rPr>
            <a:t>Pilot aborts the take off</a:t>
          </a:r>
          <a:endParaRPr lang="en-US" dirty="0">
            <a:highlight>
              <a:srgbClr val="00FFFF"/>
            </a:highlight>
          </a:endParaRPr>
        </a:p>
      </dgm:t>
    </dgm:pt>
    <dgm:pt modelId="{8EF5122D-3538-4DDE-94CB-29DDA02A2416}" type="parTrans" cxnId="{DCFE56E2-AF6A-43E8-ADA7-B055F0637373}">
      <dgm:prSet/>
      <dgm:spPr/>
      <dgm:t>
        <a:bodyPr/>
        <a:lstStyle/>
        <a:p>
          <a:endParaRPr lang="en-US"/>
        </a:p>
      </dgm:t>
    </dgm:pt>
    <dgm:pt modelId="{9044F0C7-A36D-4278-B167-15FB250D558E}" type="sibTrans" cxnId="{DCFE56E2-AF6A-43E8-ADA7-B055F0637373}">
      <dgm:prSet/>
      <dgm:spPr/>
      <dgm:t>
        <a:bodyPr/>
        <a:lstStyle/>
        <a:p>
          <a:endParaRPr lang="en-US"/>
        </a:p>
      </dgm:t>
    </dgm:pt>
    <dgm:pt modelId="{7B229FBC-3B8E-47FD-8D82-876E30B66DDA}">
      <dgm:prSet/>
      <dgm:spPr/>
      <dgm:t>
        <a:bodyPr/>
        <a:lstStyle/>
        <a:p>
          <a:r>
            <a:rPr lang="en-US" dirty="0"/>
            <a:t>Titan 55TR aborting the take-off, I say again aborting the take-off	</a:t>
          </a:r>
        </a:p>
      </dgm:t>
    </dgm:pt>
    <dgm:pt modelId="{8179311B-6B11-481D-BE2F-BFCB6E55A1B1}" type="parTrans" cxnId="{72472F35-0B14-4352-B763-12D6031A2C73}">
      <dgm:prSet/>
      <dgm:spPr/>
      <dgm:t>
        <a:bodyPr/>
        <a:lstStyle/>
        <a:p>
          <a:endParaRPr lang="en-US"/>
        </a:p>
      </dgm:t>
    </dgm:pt>
    <dgm:pt modelId="{9C0128FF-6D6C-443D-A8A7-2D3913AA99A5}" type="sibTrans" cxnId="{72472F35-0B14-4352-B763-12D6031A2C73}">
      <dgm:prSet/>
      <dgm:spPr/>
      <dgm:t>
        <a:bodyPr/>
        <a:lstStyle/>
        <a:p>
          <a:endParaRPr lang="en-US"/>
        </a:p>
      </dgm:t>
    </dgm:pt>
    <dgm:pt modelId="{0B6279AD-B264-4A3C-9A03-14888D90A7D5}" type="pres">
      <dgm:prSet presAssocID="{CF1DED35-C0E4-4CDD-913E-93326B06EC82}" presName="linear" presStyleCnt="0">
        <dgm:presLayoutVars>
          <dgm:animLvl val="lvl"/>
          <dgm:resizeHandles val="exact"/>
        </dgm:presLayoutVars>
      </dgm:prSet>
      <dgm:spPr/>
    </dgm:pt>
    <dgm:pt modelId="{F6FCFAC5-9689-4328-BBEF-CF2374F6C431}" type="pres">
      <dgm:prSet presAssocID="{A2BDFCEE-5AD3-441B-986D-BC11843E3D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3EB737-355A-4693-AE12-36C0136FE71A}" type="pres">
      <dgm:prSet presAssocID="{916F5FC9-C018-4CAB-880D-5443DCF161C9}" presName="spacer" presStyleCnt="0"/>
      <dgm:spPr/>
    </dgm:pt>
    <dgm:pt modelId="{224F7D8A-1A8E-4D6B-AB5E-4EDA6180CD31}" type="pres">
      <dgm:prSet presAssocID="{4226A0C4-EF0B-4EBB-B63F-C785377F40C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84AEB1-D27F-49DF-875F-EB52328201CE}" type="pres">
      <dgm:prSet presAssocID="{9ABB4039-32A8-44C6-812E-C465AA0F0E31}" presName="spacer" presStyleCnt="0"/>
      <dgm:spPr/>
    </dgm:pt>
    <dgm:pt modelId="{09CECF35-E185-4061-A47C-153DC38A78B8}" type="pres">
      <dgm:prSet presAssocID="{A05DAF65-FAD2-45A8-AF7A-15650659584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40D888-B5C9-4749-ADF9-F757AF34969D}" type="pres">
      <dgm:prSet presAssocID="{9044F0C7-A36D-4278-B167-15FB250D558E}" presName="spacer" presStyleCnt="0"/>
      <dgm:spPr/>
    </dgm:pt>
    <dgm:pt modelId="{69CD0287-98A8-4481-8F06-7A90051CDE85}" type="pres">
      <dgm:prSet presAssocID="{7B229FBC-3B8E-47FD-8D82-876E30B66D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1EE830-25F6-4446-87BE-744F85579985}" srcId="{CF1DED35-C0E4-4CDD-913E-93326B06EC82}" destId="{4226A0C4-EF0B-4EBB-B63F-C785377F40C1}" srcOrd="1" destOrd="0" parTransId="{8C62B883-E24A-4C41-BC57-58FC7DDEFC1D}" sibTransId="{9ABB4039-32A8-44C6-812E-C465AA0F0E31}"/>
    <dgm:cxn modelId="{72472F35-0B14-4352-B763-12D6031A2C73}" srcId="{CF1DED35-C0E4-4CDD-913E-93326B06EC82}" destId="{7B229FBC-3B8E-47FD-8D82-876E30B66DDA}" srcOrd="3" destOrd="0" parTransId="{8179311B-6B11-481D-BE2F-BFCB6E55A1B1}" sibTransId="{9C0128FF-6D6C-443D-A8A7-2D3913AA99A5}"/>
    <dgm:cxn modelId="{6B727A88-FD5C-4F28-A219-54E57A6BFC62}" type="presOf" srcId="{7B229FBC-3B8E-47FD-8D82-876E30B66DDA}" destId="{69CD0287-98A8-4481-8F06-7A90051CDE85}" srcOrd="0" destOrd="0" presId="urn:microsoft.com/office/officeart/2005/8/layout/vList2"/>
    <dgm:cxn modelId="{4BD5FF9A-687F-4A92-A981-92D28B9C2EE6}" type="presOf" srcId="{A2BDFCEE-5AD3-441B-986D-BC11843E3D9F}" destId="{F6FCFAC5-9689-4328-BBEF-CF2374F6C431}" srcOrd="0" destOrd="0" presId="urn:microsoft.com/office/officeart/2005/8/layout/vList2"/>
    <dgm:cxn modelId="{BC0C6EB9-7050-4611-A751-7DDC3E037115}" type="presOf" srcId="{CF1DED35-C0E4-4CDD-913E-93326B06EC82}" destId="{0B6279AD-B264-4A3C-9A03-14888D90A7D5}" srcOrd="0" destOrd="0" presId="urn:microsoft.com/office/officeart/2005/8/layout/vList2"/>
    <dgm:cxn modelId="{F08920BC-6F2E-4906-8F19-2C3633EE8556}" srcId="{CF1DED35-C0E4-4CDD-913E-93326B06EC82}" destId="{A2BDFCEE-5AD3-441B-986D-BC11843E3D9F}" srcOrd="0" destOrd="0" parTransId="{ECA3AF77-4536-4B5C-A990-E1291379F438}" sibTransId="{916F5FC9-C018-4CAB-880D-5443DCF161C9}"/>
    <dgm:cxn modelId="{575CEDCA-9825-44AF-8C96-03CAD12A4D7D}" type="presOf" srcId="{A05DAF65-FAD2-45A8-AF7A-156506595845}" destId="{09CECF35-E185-4061-A47C-153DC38A78B8}" srcOrd="0" destOrd="0" presId="urn:microsoft.com/office/officeart/2005/8/layout/vList2"/>
    <dgm:cxn modelId="{A02A0DD7-2ADB-4B32-B573-173ED44BFFF3}" type="presOf" srcId="{4226A0C4-EF0B-4EBB-B63F-C785377F40C1}" destId="{224F7D8A-1A8E-4D6B-AB5E-4EDA6180CD31}" srcOrd="0" destOrd="0" presId="urn:microsoft.com/office/officeart/2005/8/layout/vList2"/>
    <dgm:cxn modelId="{DCFE56E2-AF6A-43E8-ADA7-B055F0637373}" srcId="{CF1DED35-C0E4-4CDD-913E-93326B06EC82}" destId="{A05DAF65-FAD2-45A8-AF7A-156506595845}" srcOrd="2" destOrd="0" parTransId="{8EF5122D-3538-4DDE-94CB-29DDA02A2416}" sibTransId="{9044F0C7-A36D-4278-B167-15FB250D558E}"/>
    <dgm:cxn modelId="{8EBCD7B9-EF2C-44DC-9625-B095CC3E9CBF}" type="presParOf" srcId="{0B6279AD-B264-4A3C-9A03-14888D90A7D5}" destId="{F6FCFAC5-9689-4328-BBEF-CF2374F6C431}" srcOrd="0" destOrd="0" presId="urn:microsoft.com/office/officeart/2005/8/layout/vList2"/>
    <dgm:cxn modelId="{BCC8C02E-D34D-4C34-93B0-B39CA8370C5B}" type="presParOf" srcId="{0B6279AD-B264-4A3C-9A03-14888D90A7D5}" destId="{CA3EB737-355A-4693-AE12-36C0136FE71A}" srcOrd="1" destOrd="0" presId="urn:microsoft.com/office/officeart/2005/8/layout/vList2"/>
    <dgm:cxn modelId="{8B95EE1A-4833-4F7E-93AD-5DC717224B0D}" type="presParOf" srcId="{0B6279AD-B264-4A3C-9A03-14888D90A7D5}" destId="{224F7D8A-1A8E-4D6B-AB5E-4EDA6180CD31}" srcOrd="2" destOrd="0" presId="urn:microsoft.com/office/officeart/2005/8/layout/vList2"/>
    <dgm:cxn modelId="{22A0A63F-70F8-4209-8792-07C44ADB7C5E}" type="presParOf" srcId="{0B6279AD-B264-4A3C-9A03-14888D90A7D5}" destId="{C584AEB1-D27F-49DF-875F-EB52328201CE}" srcOrd="3" destOrd="0" presId="urn:microsoft.com/office/officeart/2005/8/layout/vList2"/>
    <dgm:cxn modelId="{97C93BE4-43D8-49AF-BEB8-07F790222C60}" type="presParOf" srcId="{0B6279AD-B264-4A3C-9A03-14888D90A7D5}" destId="{09CECF35-E185-4061-A47C-153DC38A78B8}" srcOrd="4" destOrd="0" presId="urn:microsoft.com/office/officeart/2005/8/layout/vList2"/>
    <dgm:cxn modelId="{EA57BC60-D210-43E3-ACE4-5616D8F132FC}" type="presParOf" srcId="{0B6279AD-B264-4A3C-9A03-14888D90A7D5}" destId="{4240D888-B5C9-4749-ADF9-F757AF34969D}" srcOrd="5" destOrd="0" presId="urn:microsoft.com/office/officeart/2005/8/layout/vList2"/>
    <dgm:cxn modelId="{CA58D7A2-DB2D-4CFD-AC24-350D1CB22F7A}" type="presParOf" srcId="{0B6279AD-B264-4A3C-9A03-14888D90A7D5}" destId="{69CD0287-98A8-4481-8F06-7A90051CDE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BA6F2-CE43-4A92-882C-1972A278CA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15E958-0ED1-4C1B-967C-556FBFD31B58}">
      <dgm:prSet/>
      <dgm:spPr/>
      <dgm:t>
        <a:bodyPr/>
        <a:lstStyle/>
        <a:p>
          <a:r>
            <a:rPr lang="en-US"/>
            <a:t>ATC: Speedbird 373 turn right heading 280° cleared ILS approach runway 32L</a:t>
          </a:r>
        </a:p>
      </dgm:t>
    </dgm:pt>
    <dgm:pt modelId="{D3D4D2D5-D250-4006-91AB-8A02291E7C65}" type="parTrans" cxnId="{887D5F8C-9587-4649-9686-B52F849BC9E3}">
      <dgm:prSet/>
      <dgm:spPr/>
      <dgm:t>
        <a:bodyPr/>
        <a:lstStyle/>
        <a:p>
          <a:endParaRPr lang="en-US"/>
        </a:p>
      </dgm:t>
    </dgm:pt>
    <dgm:pt modelId="{D0EE47D4-901E-4E11-97E1-5BA51E36890C}" type="sibTrans" cxnId="{887D5F8C-9587-4649-9686-B52F849BC9E3}">
      <dgm:prSet/>
      <dgm:spPr/>
      <dgm:t>
        <a:bodyPr/>
        <a:lstStyle/>
        <a:p>
          <a:endParaRPr lang="en-US"/>
        </a:p>
      </dgm:t>
    </dgm:pt>
    <dgm:pt modelId="{59FA230C-01BD-41A1-B477-ED233AC7030A}">
      <dgm:prSet/>
      <dgm:spPr/>
      <dgm:t>
        <a:bodyPr/>
        <a:lstStyle/>
        <a:p>
          <a:r>
            <a:rPr lang="en-US"/>
            <a:t>ATC: Speedbird 373 report established ILS</a:t>
          </a:r>
        </a:p>
      </dgm:t>
    </dgm:pt>
    <dgm:pt modelId="{F0694481-88DE-4DB2-93F5-0B57889BCAEE}" type="parTrans" cxnId="{53B20DC2-1A34-44AE-857C-5C75737FAEA4}">
      <dgm:prSet/>
      <dgm:spPr/>
      <dgm:t>
        <a:bodyPr/>
        <a:lstStyle/>
        <a:p>
          <a:endParaRPr lang="en-US"/>
        </a:p>
      </dgm:t>
    </dgm:pt>
    <dgm:pt modelId="{1C4A6BC7-26AE-4FB2-9969-5B61B310E52B}" type="sibTrans" cxnId="{53B20DC2-1A34-44AE-857C-5C75737FAEA4}">
      <dgm:prSet/>
      <dgm:spPr/>
      <dgm:t>
        <a:bodyPr/>
        <a:lstStyle/>
        <a:p>
          <a:endParaRPr lang="en-US"/>
        </a:p>
      </dgm:t>
    </dgm:pt>
    <dgm:pt modelId="{70B52B93-36C8-47E4-9C28-F1ABFE480352}">
      <dgm:prSet/>
      <dgm:spPr/>
      <dgm:t>
        <a:bodyPr/>
        <a:lstStyle/>
        <a:p>
          <a:r>
            <a:rPr lang="en-US"/>
            <a:t>ATC: Speedbird 373 report 4-mile final runway 32L</a:t>
          </a:r>
        </a:p>
      </dgm:t>
    </dgm:pt>
    <dgm:pt modelId="{E772013F-85DA-4597-920D-CAB1A75E6786}" type="parTrans" cxnId="{6B2B2677-32AB-48A1-8F57-77CE50505426}">
      <dgm:prSet/>
      <dgm:spPr/>
      <dgm:t>
        <a:bodyPr/>
        <a:lstStyle/>
        <a:p>
          <a:endParaRPr lang="en-US"/>
        </a:p>
      </dgm:t>
    </dgm:pt>
    <dgm:pt modelId="{ED155984-AA62-44F6-BB1D-6DB3BF22031E}" type="sibTrans" cxnId="{6B2B2677-32AB-48A1-8F57-77CE50505426}">
      <dgm:prSet/>
      <dgm:spPr/>
      <dgm:t>
        <a:bodyPr/>
        <a:lstStyle/>
        <a:p>
          <a:endParaRPr lang="en-US"/>
        </a:p>
      </dgm:t>
    </dgm:pt>
    <dgm:pt modelId="{282FFEED-1076-48FA-B06F-C27E3C892BD4}">
      <dgm:prSet/>
      <dgm:spPr/>
      <dgm:t>
        <a:bodyPr/>
        <a:lstStyle/>
        <a:p>
          <a:r>
            <a:rPr lang="en-US"/>
            <a:t>ATC: Speedbird 373 cleared to land runway 32L wind calm</a:t>
          </a:r>
        </a:p>
      </dgm:t>
    </dgm:pt>
    <dgm:pt modelId="{B288B12E-66A3-4135-9458-5B70B2058116}" type="parTrans" cxnId="{A5A214AF-C552-47B2-9D0A-03FB80461E7C}">
      <dgm:prSet/>
      <dgm:spPr/>
      <dgm:t>
        <a:bodyPr/>
        <a:lstStyle/>
        <a:p>
          <a:endParaRPr lang="en-US"/>
        </a:p>
      </dgm:t>
    </dgm:pt>
    <dgm:pt modelId="{4387E2DA-2402-4F7C-81B5-825A8197ABFE}" type="sibTrans" cxnId="{A5A214AF-C552-47B2-9D0A-03FB80461E7C}">
      <dgm:prSet/>
      <dgm:spPr/>
      <dgm:t>
        <a:bodyPr/>
        <a:lstStyle/>
        <a:p>
          <a:endParaRPr lang="en-US"/>
        </a:p>
      </dgm:t>
    </dgm:pt>
    <dgm:pt modelId="{CCEE9401-250D-4415-AF25-A97619362EB1}" type="pres">
      <dgm:prSet presAssocID="{249BA6F2-CE43-4A92-882C-1972A278CA4D}" presName="linear" presStyleCnt="0">
        <dgm:presLayoutVars>
          <dgm:animLvl val="lvl"/>
          <dgm:resizeHandles val="exact"/>
        </dgm:presLayoutVars>
      </dgm:prSet>
      <dgm:spPr/>
    </dgm:pt>
    <dgm:pt modelId="{BDB41F5A-331A-4839-A62D-2112315EB34E}" type="pres">
      <dgm:prSet presAssocID="{7615E958-0ED1-4C1B-967C-556FBFD31B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A9CB4C-0E37-4CCF-8FBB-A21DEDF0CDBE}" type="pres">
      <dgm:prSet presAssocID="{D0EE47D4-901E-4E11-97E1-5BA51E36890C}" presName="spacer" presStyleCnt="0"/>
      <dgm:spPr/>
    </dgm:pt>
    <dgm:pt modelId="{69BA9F3C-9267-40AF-8E8A-41D3957F4DEB}" type="pres">
      <dgm:prSet presAssocID="{59FA230C-01BD-41A1-B477-ED233AC703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59CCE2-A748-4FF5-A22A-85962C0ED5A4}" type="pres">
      <dgm:prSet presAssocID="{1C4A6BC7-26AE-4FB2-9969-5B61B310E52B}" presName="spacer" presStyleCnt="0"/>
      <dgm:spPr/>
    </dgm:pt>
    <dgm:pt modelId="{1FAAACEE-B87E-4B38-B1CD-1E2E70F6F3F2}" type="pres">
      <dgm:prSet presAssocID="{70B52B93-36C8-47E4-9C28-F1ABFE4803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F9B9A9-CE20-4B99-8ED8-489CFD62971E}" type="pres">
      <dgm:prSet presAssocID="{ED155984-AA62-44F6-BB1D-6DB3BF22031E}" presName="spacer" presStyleCnt="0"/>
      <dgm:spPr/>
    </dgm:pt>
    <dgm:pt modelId="{9EF14972-6A01-4A23-AD57-A8199BC5797C}" type="pres">
      <dgm:prSet presAssocID="{282FFEED-1076-48FA-B06F-C27E3C892B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373F0B-DED0-496B-93F4-80CE8CE200B3}" type="presOf" srcId="{249BA6F2-CE43-4A92-882C-1972A278CA4D}" destId="{CCEE9401-250D-4415-AF25-A97619362EB1}" srcOrd="0" destOrd="0" presId="urn:microsoft.com/office/officeart/2005/8/layout/vList2"/>
    <dgm:cxn modelId="{7D351B0C-8C47-4398-AA54-185803213BD1}" type="presOf" srcId="{282FFEED-1076-48FA-B06F-C27E3C892BD4}" destId="{9EF14972-6A01-4A23-AD57-A8199BC5797C}" srcOrd="0" destOrd="0" presId="urn:microsoft.com/office/officeart/2005/8/layout/vList2"/>
    <dgm:cxn modelId="{6B2B2677-32AB-48A1-8F57-77CE50505426}" srcId="{249BA6F2-CE43-4A92-882C-1972A278CA4D}" destId="{70B52B93-36C8-47E4-9C28-F1ABFE480352}" srcOrd="2" destOrd="0" parTransId="{E772013F-85DA-4597-920D-CAB1A75E6786}" sibTransId="{ED155984-AA62-44F6-BB1D-6DB3BF22031E}"/>
    <dgm:cxn modelId="{887D5F8C-9587-4649-9686-B52F849BC9E3}" srcId="{249BA6F2-CE43-4A92-882C-1972A278CA4D}" destId="{7615E958-0ED1-4C1B-967C-556FBFD31B58}" srcOrd="0" destOrd="0" parTransId="{D3D4D2D5-D250-4006-91AB-8A02291E7C65}" sibTransId="{D0EE47D4-901E-4E11-97E1-5BA51E36890C}"/>
    <dgm:cxn modelId="{814DDE93-6E02-4BAF-BA85-BA4A716ACFA6}" type="presOf" srcId="{59FA230C-01BD-41A1-B477-ED233AC7030A}" destId="{69BA9F3C-9267-40AF-8E8A-41D3957F4DEB}" srcOrd="0" destOrd="0" presId="urn:microsoft.com/office/officeart/2005/8/layout/vList2"/>
    <dgm:cxn modelId="{A5A214AF-C552-47B2-9D0A-03FB80461E7C}" srcId="{249BA6F2-CE43-4A92-882C-1972A278CA4D}" destId="{282FFEED-1076-48FA-B06F-C27E3C892BD4}" srcOrd="3" destOrd="0" parTransId="{B288B12E-66A3-4135-9458-5B70B2058116}" sibTransId="{4387E2DA-2402-4F7C-81B5-825A8197ABFE}"/>
    <dgm:cxn modelId="{53B20DC2-1A34-44AE-857C-5C75737FAEA4}" srcId="{249BA6F2-CE43-4A92-882C-1972A278CA4D}" destId="{59FA230C-01BD-41A1-B477-ED233AC7030A}" srcOrd="1" destOrd="0" parTransId="{F0694481-88DE-4DB2-93F5-0B57889BCAEE}" sibTransId="{1C4A6BC7-26AE-4FB2-9969-5B61B310E52B}"/>
    <dgm:cxn modelId="{5BD882DE-27E0-4021-83BD-3658D34B7B53}" type="presOf" srcId="{70B52B93-36C8-47E4-9C28-F1ABFE480352}" destId="{1FAAACEE-B87E-4B38-B1CD-1E2E70F6F3F2}" srcOrd="0" destOrd="0" presId="urn:microsoft.com/office/officeart/2005/8/layout/vList2"/>
    <dgm:cxn modelId="{B2FD38E2-CE8B-4BEC-9839-A9F3CB268455}" type="presOf" srcId="{7615E958-0ED1-4C1B-967C-556FBFD31B58}" destId="{BDB41F5A-331A-4839-A62D-2112315EB34E}" srcOrd="0" destOrd="0" presId="urn:microsoft.com/office/officeart/2005/8/layout/vList2"/>
    <dgm:cxn modelId="{F9862487-E7BF-4E3E-8B64-2825C9ED22CC}" type="presParOf" srcId="{CCEE9401-250D-4415-AF25-A97619362EB1}" destId="{BDB41F5A-331A-4839-A62D-2112315EB34E}" srcOrd="0" destOrd="0" presId="urn:microsoft.com/office/officeart/2005/8/layout/vList2"/>
    <dgm:cxn modelId="{71316314-CD6B-4B91-A8D0-63ABA60265DE}" type="presParOf" srcId="{CCEE9401-250D-4415-AF25-A97619362EB1}" destId="{B8A9CB4C-0E37-4CCF-8FBB-A21DEDF0CDBE}" srcOrd="1" destOrd="0" presId="urn:microsoft.com/office/officeart/2005/8/layout/vList2"/>
    <dgm:cxn modelId="{F98169B2-B49C-4030-B2BD-E2B00C02D754}" type="presParOf" srcId="{CCEE9401-250D-4415-AF25-A97619362EB1}" destId="{69BA9F3C-9267-40AF-8E8A-41D3957F4DEB}" srcOrd="2" destOrd="0" presId="urn:microsoft.com/office/officeart/2005/8/layout/vList2"/>
    <dgm:cxn modelId="{57CB0A89-33A4-47BF-9AA8-FB42AA568B56}" type="presParOf" srcId="{CCEE9401-250D-4415-AF25-A97619362EB1}" destId="{2659CCE2-A748-4FF5-A22A-85962C0ED5A4}" srcOrd="3" destOrd="0" presId="urn:microsoft.com/office/officeart/2005/8/layout/vList2"/>
    <dgm:cxn modelId="{8B3956EA-423A-4101-AD75-FA02B6A5FBDD}" type="presParOf" srcId="{CCEE9401-250D-4415-AF25-A97619362EB1}" destId="{1FAAACEE-B87E-4B38-B1CD-1E2E70F6F3F2}" srcOrd="4" destOrd="0" presId="urn:microsoft.com/office/officeart/2005/8/layout/vList2"/>
    <dgm:cxn modelId="{D04033C5-BD1C-4E32-A2B1-64C7B39F9AF2}" type="presParOf" srcId="{CCEE9401-250D-4415-AF25-A97619362EB1}" destId="{9EF9B9A9-CE20-4B99-8ED8-489CFD62971E}" srcOrd="5" destOrd="0" presId="urn:microsoft.com/office/officeart/2005/8/layout/vList2"/>
    <dgm:cxn modelId="{24572E55-F026-4D1A-9782-0D23821F7C94}" type="presParOf" srcId="{CCEE9401-250D-4415-AF25-A97619362EB1}" destId="{9EF14972-6A01-4A23-AD57-A8199BC579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22B97-504D-422C-8479-DA834FAF4A28}">
      <dsp:nvSpPr>
        <dsp:cNvPr id="0" name=""/>
        <dsp:cNvSpPr/>
      </dsp:nvSpPr>
      <dsp:spPr>
        <a:xfrm>
          <a:off x="0" y="45803"/>
          <a:ext cx="899570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ATC: </a:t>
          </a:r>
          <a:r>
            <a:rPr lang="en-US" sz="1700" kern="1200" dirty="0" err="1"/>
            <a:t>Speedbird</a:t>
          </a:r>
          <a:r>
            <a:rPr lang="en-US" sz="1700" kern="1200" dirty="0"/>
            <a:t> 345E cleared to land runway 32L wind calm</a:t>
          </a:r>
        </a:p>
      </dsp:txBody>
      <dsp:txXfrm>
        <a:off x="31556" y="77359"/>
        <a:ext cx="8932590" cy="583313"/>
      </dsp:txXfrm>
    </dsp:sp>
    <dsp:sp modelId="{89EFAA3F-5434-41D8-AD85-1F2FCC689BC4}">
      <dsp:nvSpPr>
        <dsp:cNvPr id="0" name=""/>
        <dsp:cNvSpPr/>
      </dsp:nvSpPr>
      <dsp:spPr>
        <a:xfrm>
          <a:off x="0" y="741188"/>
          <a:ext cx="899570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ATC: F-QO cleared for touch and go runway 32R wind calm after landing right turn to EA</a:t>
          </a:r>
        </a:p>
      </dsp:txBody>
      <dsp:txXfrm>
        <a:off x="31556" y="772744"/>
        <a:ext cx="8932590" cy="583313"/>
      </dsp:txXfrm>
    </dsp:sp>
    <dsp:sp modelId="{7EC13348-74EB-4784-B9D2-190535CFF57D}">
      <dsp:nvSpPr>
        <dsp:cNvPr id="0" name=""/>
        <dsp:cNvSpPr/>
      </dsp:nvSpPr>
      <dsp:spPr>
        <a:xfrm>
          <a:off x="0" y="1436573"/>
          <a:ext cx="899570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ATC: Airbus 44T cleared option runway 32L wind calm (allows the aircraft to do a touch and go or a full stop landing or a go around at their discretion)</a:t>
          </a:r>
        </a:p>
      </dsp:txBody>
      <dsp:txXfrm>
        <a:off x="31556" y="1468129"/>
        <a:ext cx="8932590" cy="583313"/>
      </dsp:txXfrm>
    </dsp:sp>
    <dsp:sp modelId="{1385E170-7CEB-4A05-AB1C-21BEA4C62BFC}">
      <dsp:nvSpPr>
        <dsp:cNvPr id="0" name=""/>
        <dsp:cNvSpPr/>
      </dsp:nvSpPr>
      <dsp:spPr>
        <a:xfrm>
          <a:off x="0" y="2131958"/>
          <a:ext cx="899570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ATC: Speedbird 373 1</a:t>
          </a:r>
          <a:r>
            <a:rPr lang="en-US" sz="1700" kern="1200" baseline="30000"/>
            <a:t>st</a:t>
          </a:r>
          <a:r>
            <a:rPr lang="en-US" sz="1700" kern="1200"/>
            <a:t> left cross runway 14L on the other side contact ground 121.900</a:t>
          </a:r>
        </a:p>
      </dsp:txBody>
      <dsp:txXfrm>
        <a:off x="31556" y="2163514"/>
        <a:ext cx="8932590" cy="583313"/>
      </dsp:txXfrm>
    </dsp:sp>
    <dsp:sp modelId="{38996D32-42D4-4623-BCB2-74CA49C34625}">
      <dsp:nvSpPr>
        <dsp:cNvPr id="0" name=""/>
        <dsp:cNvSpPr/>
      </dsp:nvSpPr>
      <dsp:spPr>
        <a:xfrm>
          <a:off x="0" y="2827343"/>
          <a:ext cx="899570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ATC: Speedbird 373 vacate 1</a:t>
          </a:r>
          <a:r>
            <a:rPr lang="en-US" sz="1700" kern="1200" baseline="30000"/>
            <a:t>st</a:t>
          </a:r>
          <a:r>
            <a:rPr lang="en-US" sz="1700" kern="1200"/>
            <a:t> left M4 expedite vacating traffic 4 miles final</a:t>
          </a:r>
        </a:p>
      </dsp:txBody>
      <dsp:txXfrm>
        <a:off x="31556" y="2858899"/>
        <a:ext cx="8932590" cy="58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CFAC5-9689-4328-BBEF-CF2374F6C431}">
      <dsp:nvSpPr>
        <dsp:cNvPr id="0" name=""/>
        <dsp:cNvSpPr/>
      </dsp:nvSpPr>
      <dsp:spPr>
        <a:xfrm>
          <a:off x="0" y="50376"/>
          <a:ext cx="6564897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highlight>
                <a:srgbClr val="00FFFF"/>
              </a:highlight>
            </a:rPr>
            <a:t>ATC instructs to abort the take off prior to V1</a:t>
          </a:r>
          <a:endParaRPr lang="en-US" sz="2100" kern="1200" dirty="0">
            <a:highlight>
              <a:srgbClr val="00FFFF"/>
            </a:highlight>
          </a:endParaRPr>
        </a:p>
      </dsp:txBody>
      <dsp:txXfrm>
        <a:off x="38981" y="89357"/>
        <a:ext cx="6486935" cy="720562"/>
      </dsp:txXfrm>
    </dsp:sp>
    <dsp:sp modelId="{224F7D8A-1A8E-4D6B-AB5E-4EDA6180CD31}">
      <dsp:nvSpPr>
        <dsp:cNvPr id="0" name=""/>
        <dsp:cNvSpPr/>
      </dsp:nvSpPr>
      <dsp:spPr>
        <a:xfrm>
          <a:off x="0" y="909381"/>
          <a:ext cx="6564897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Air France 44E Stop Immediately I say again stop immediately</a:t>
          </a:r>
        </a:p>
      </dsp:txBody>
      <dsp:txXfrm>
        <a:off x="38981" y="948362"/>
        <a:ext cx="6486935" cy="720562"/>
      </dsp:txXfrm>
    </dsp:sp>
    <dsp:sp modelId="{09CECF35-E185-4061-A47C-153DC38A78B8}">
      <dsp:nvSpPr>
        <dsp:cNvPr id="0" name=""/>
        <dsp:cNvSpPr/>
      </dsp:nvSpPr>
      <dsp:spPr>
        <a:xfrm>
          <a:off x="0" y="1768386"/>
          <a:ext cx="6564897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highlight>
                <a:srgbClr val="00FFFF"/>
              </a:highlight>
            </a:rPr>
            <a:t>Pilot aborts the take off</a:t>
          </a:r>
          <a:endParaRPr lang="en-US" sz="2100" kern="1200" dirty="0">
            <a:highlight>
              <a:srgbClr val="00FFFF"/>
            </a:highlight>
          </a:endParaRPr>
        </a:p>
      </dsp:txBody>
      <dsp:txXfrm>
        <a:off x="38981" y="1807367"/>
        <a:ext cx="6486935" cy="720562"/>
      </dsp:txXfrm>
    </dsp:sp>
    <dsp:sp modelId="{69CD0287-98A8-4481-8F06-7A90051CDE85}">
      <dsp:nvSpPr>
        <dsp:cNvPr id="0" name=""/>
        <dsp:cNvSpPr/>
      </dsp:nvSpPr>
      <dsp:spPr>
        <a:xfrm>
          <a:off x="0" y="2627391"/>
          <a:ext cx="6564897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Titan 55TR aborting the take-off, I say again aborting the take-off	</a:t>
          </a:r>
        </a:p>
      </dsp:txBody>
      <dsp:txXfrm>
        <a:off x="38981" y="2666372"/>
        <a:ext cx="6486935" cy="720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1F5A-331A-4839-A62D-2112315EB34E}">
      <dsp:nvSpPr>
        <dsp:cNvPr id="0" name=""/>
        <dsp:cNvSpPr/>
      </dsp:nvSpPr>
      <dsp:spPr>
        <a:xfrm>
          <a:off x="0" y="12966"/>
          <a:ext cx="555035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ATC: Speedbird 373 turn right heading 280° cleared ILS approach runway 32L</a:t>
          </a:r>
        </a:p>
      </dsp:txBody>
      <dsp:txXfrm>
        <a:off x="39580" y="52546"/>
        <a:ext cx="5471195" cy="731649"/>
      </dsp:txXfrm>
    </dsp:sp>
    <dsp:sp modelId="{69BA9F3C-9267-40AF-8E8A-41D3957F4DEB}">
      <dsp:nvSpPr>
        <dsp:cNvPr id="0" name=""/>
        <dsp:cNvSpPr/>
      </dsp:nvSpPr>
      <dsp:spPr>
        <a:xfrm>
          <a:off x="0" y="884256"/>
          <a:ext cx="555035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ATC: Speedbird 373 report established ILS</a:t>
          </a:r>
        </a:p>
      </dsp:txBody>
      <dsp:txXfrm>
        <a:off x="39580" y="923836"/>
        <a:ext cx="5471195" cy="731649"/>
      </dsp:txXfrm>
    </dsp:sp>
    <dsp:sp modelId="{1FAAACEE-B87E-4B38-B1CD-1E2E70F6F3F2}">
      <dsp:nvSpPr>
        <dsp:cNvPr id="0" name=""/>
        <dsp:cNvSpPr/>
      </dsp:nvSpPr>
      <dsp:spPr>
        <a:xfrm>
          <a:off x="0" y="1755546"/>
          <a:ext cx="555035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ATC: Speedbird 373 report 4-mile final runway 32L</a:t>
          </a:r>
        </a:p>
      </dsp:txBody>
      <dsp:txXfrm>
        <a:off x="39580" y="1795126"/>
        <a:ext cx="5471195" cy="731649"/>
      </dsp:txXfrm>
    </dsp:sp>
    <dsp:sp modelId="{9EF14972-6A01-4A23-AD57-A8199BC5797C}">
      <dsp:nvSpPr>
        <dsp:cNvPr id="0" name=""/>
        <dsp:cNvSpPr/>
      </dsp:nvSpPr>
      <dsp:spPr>
        <a:xfrm>
          <a:off x="0" y="2626836"/>
          <a:ext cx="555035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ATC: Speedbird 373 cleared to land runway 32L wind calm</a:t>
          </a:r>
        </a:p>
      </dsp:txBody>
      <dsp:txXfrm>
        <a:off x="39580" y="2666416"/>
        <a:ext cx="5471195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2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5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2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2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0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8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0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FAC5-E492-4325-8937-8C439DA54F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92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microsoft.com/office/2007/relationships/media" Target="../media/media25.mp3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12.jpeg"/><Relationship Id="rId11" Type="http://schemas.microsoft.com/office/2007/relationships/diagramDrawing" Target="../diagrams/drawing2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2.xml"/><Relationship Id="rId4" Type="http://schemas.openxmlformats.org/officeDocument/2006/relationships/audio" Target="../media/media25.mp3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p3"/><Relationship Id="rId13" Type="http://schemas.openxmlformats.org/officeDocument/2006/relationships/diagramColors" Target="../diagrams/colors3.xml"/><Relationship Id="rId3" Type="http://schemas.microsoft.com/office/2007/relationships/media" Target="../media/media27.mp3"/><Relationship Id="rId7" Type="http://schemas.microsoft.com/office/2007/relationships/media" Target="../media/media29.mp3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14.png"/><Relationship Id="rId2" Type="http://schemas.openxmlformats.org/officeDocument/2006/relationships/audio" Target="../media/media26.mp3"/><Relationship Id="rId16" Type="http://schemas.openxmlformats.org/officeDocument/2006/relationships/image" Target="../media/image4.png"/><Relationship Id="rId1" Type="http://schemas.microsoft.com/office/2007/relationships/media" Target="../media/media26.mp3"/><Relationship Id="rId6" Type="http://schemas.openxmlformats.org/officeDocument/2006/relationships/audio" Target="../media/media28.mp3"/><Relationship Id="rId11" Type="http://schemas.openxmlformats.org/officeDocument/2006/relationships/diagramLayout" Target="../diagrams/layout3.xml"/><Relationship Id="rId5" Type="http://schemas.microsoft.com/office/2007/relationships/media" Target="../media/media28.mp3"/><Relationship Id="rId15" Type="http://schemas.openxmlformats.org/officeDocument/2006/relationships/image" Target="../media/image1.jpg"/><Relationship Id="rId10" Type="http://schemas.openxmlformats.org/officeDocument/2006/relationships/diagramData" Target="../diagrams/data3.xml"/><Relationship Id="rId4" Type="http://schemas.openxmlformats.org/officeDocument/2006/relationships/audio" Target="../media/media27.mp3"/><Relationship Id="rId9" Type="http://schemas.openxmlformats.org/officeDocument/2006/relationships/slideLayout" Target="../slideLayouts/slideLayout2.xml"/><Relationship Id="rId14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diagramLayout" Target="../diagrams/layout1.xml"/><Relationship Id="rId18" Type="http://schemas.openxmlformats.org/officeDocument/2006/relationships/hyperlink" Target="https://pxhere.com/fr/photo/311791" TargetMode="External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diagramData" Target="../diagrams/data1.xml"/><Relationship Id="rId17" Type="http://schemas.openxmlformats.org/officeDocument/2006/relationships/image" Target="../media/image6.jpg"/><Relationship Id="rId2" Type="http://schemas.openxmlformats.org/officeDocument/2006/relationships/audio" Target="../media/media6.mp3"/><Relationship Id="rId16" Type="http://schemas.microsoft.com/office/2007/relationships/diagramDrawing" Target="../diagrams/drawing1.xml"/><Relationship Id="rId20" Type="http://schemas.openxmlformats.org/officeDocument/2006/relationships/image" Target="../media/image4.pn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5" Type="http://schemas.openxmlformats.org/officeDocument/2006/relationships/diagramColors" Target="../diagrams/colors1.xml"/><Relationship Id="rId10" Type="http://schemas.openxmlformats.org/officeDocument/2006/relationships/audio" Target="../media/media10.mp3"/><Relationship Id="rId19" Type="http://schemas.openxmlformats.org/officeDocument/2006/relationships/image" Target="../media/image1.jpg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2.mp3"/><Relationship Id="rId7" Type="http://schemas.openxmlformats.org/officeDocument/2006/relationships/image" Target="../media/image1.jp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5" Type="http://schemas.microsoft.com/office/2007/relationships/media" Target="../media/media15.mp3"/><Relationship Id="rId4" Type="http://schemas.openxmlformats.org/officeDocument/2006/relationships/audio" Target="../media/media14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13" Type="http://schemas.openxmlformats.org/officeDocument/2006/relationships/image" Target="../media/image4.png"/><Relationship Id="rId3" Type="http://schemas.microsoft.com/office/2007/relationships/media" Target="../media/media19.mp3"/><Relationship Id="rId7" Type="http://schemas.microsoft.com/office/2007/relationships/media" Target="../media/media21.mp3"/><Relationship Id="rId12" Type="http://schemas.openxmlformats.org/officeDocument/2006/relationships/image" Target="../media/image10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openxmlformats.org/officeDocument/2006/relationships/slideLayout" Target="../slideLayouts/slideLayout2.xml"/><Relationship Id="rId5" Type="http://schemas.microsoft.com/office/2007/relationships/media" Target="../media/media20.mp3"/><Relationship Id="rId10" Type="http://schemas.openxmlformats.org/officeDocument/2006/relationships/audio" Target="../media/media22.mp3"/><Relationship Id="rId4" Type="http://schemas.openxmlformats.org/officeDocument/2006/relationships/audio" Target="../media/media19.mp3"/><Relationship Id="rId9" Type="http://schemas.microsoft.com/office/2007/relationships/media" Target="../media/media2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CCEFEC-D8D8-8184-0BC1-497A25924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fr-FR" sz="4400" dirty="0"/>
              <a:t>ATC AND PILOT MESSAGES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9F8F65-458F-BF02-7BA1-19EE4B42A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endParaRPr lang="fr-FR" sz="1600" dirty="0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29C94B-0B4A-D2C3-9EC0-9C9A4758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374" y="1282360"/>
            <a:ext cx="6282919" cy="35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92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154FD-9B34-30B6-1F47-2C5F64E1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/>
              <a:t>Aircraft </a:t>
            </a:r>
            <a:r>
              <a:rPr lang="fr-FR" dirty="0" err="1"/>
              <a:t>backtracking</a:t>
            </a:r>
            <a:endParaRPr lang="fr-FR" dirty="0"/>
          </a:p>
        </p:txBody>
      </p:sp>
      <p:grpSp>
        <p:nvGrpSpPr>
          <p:cNvPr id="1039" name="Group 1034">
            <a:extLst>
              <a:ext uri="{FF2B5EF4-FFF2-40B4-BE49-F238E27FC236}">
                <a16:creationId xmlns:a16="http://schemas.microsoft.com/office/drawing/2014/main" id="{F2C08210-135F-434B-9B07-F3B4978C6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9130" y="2012810"/>
            <a:ext cx="4954206" cy="3453535"/>
            <a:chOff x="7807230" y="2012810"/>
            <a:chExt cx="3251252" cy="3459865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67A18BA-FBAA-4972-B2EE-86107FA7F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8776751E-B197-4182-95E7-62121266B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Backtrack | SKYbrary Aviation Safety">
            <a:extLst>
              <a:ext uri="{FF2B5EF4-FFF2-40B4-BE49-F238E27FC236}">
                <a16:creationId xmlns:a16="http://schemas.microsoft.com/office/drawing/2014/main" id="{FE11C08C-A09E-C3FE-4AEB-76212CE8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739" y="2890748"/>
            <a:ext cx="4613872" cy="16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EDDC8-D9AE-943A-97AC-EC4E2AE8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337" y="2015734"/>
            <a:ext cx="4158849" cy="3450613"/>
          </a:xfrm>
        </p:spPr>
        <p:txBody>
          <a:bodyPr>
            <a:normAutofit/>
          </a:bodyPr>
          <a:lstStyle/>
          <a:p>
            <a:r>
              <a:rPr lang="fr-FR" dirty="0"/>
              <a:t>The taxiways in </a:t>
            </a:r>
            <a:r>
              <a:rPr lang="fr-FR" dirty="0" err="1"/>
              <a:t>this</a:t>
            </a:r>
            <a:r>
              <a:rPr lang="fr-FR" dirty="0"/>
              <a:t> scenario are </a:t>
            </a:r>
            <a:r>
              <a:rPr lang="fr-FR" dirty="0" err="1"/>
              <a:t>closed</a:t>
            </a:r>
            <a:r>
              <a:rPr lang="fr-FR" dirty="0"/>
              <a:t> for </a:t>
            </a:r>
            <a:r>
              <a:rPr lang="fr-FR" dirty="0" err="1"/>
              <a:t>works</a:t>
            </a:r>
            <a:r>
              <a:rPr lang="fr-FR" dirty="0"/>
              <a:t>. The </a:t>
            </a:r>
            <a:r>
              <a:rPr lang="fr-FR" dirty="0" err="1"/>
              <a:t>aircraft</a:t>
            </a:r>
            <a:r>
              <a:rPr lang="fr-FR" dirty="0"/>
              <a:t> has to </a:t>
            </a:r>
            <a:r>
              <a:rPr lang="fr-FR" dirty="0" err="1"/>
              <a:t>backtrack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take</a:t>
            </a:r>
            <a:r>
              <a:rPr lang="fr-FR" dirty="0"/>
              <a:t> off.</a:t>
            </a:r>
          </a:p>
          <a:p>
            <a:r>
              <a:rPr lang="en-US" dirty="0"/>
              <a:t>ATC: Postman 55R from N8 enter backtrack line up and wait runway 32R</a:t>
            </a:r>
          </a:p>
          <a:p>
            <a:endParaRPr lang="en-US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voicertool_audio_Natasha_15-02-2026_at_16_38_16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C723830C-93E6-E877-379A-518614747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9654" y="35890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5FA74-E629-4004-2166-1EBC40C7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 err="1"/>
              <a:t>Aborting</a:t>
            </a:r>
            <a:r>
              <a:rPr lang="fr-FR" dirty="0"/>
              <a:t> the </a:t>
            </a:r>
            <a:r>
              <a:rPr lang="fr-FR" dirty="0" err="1"/>
              <a:t>take-OFF</a:t>
            </a:r>
            <a:endParaRPr lang="fr-FR" dirty="0"/>
          </a:p>
        </p:txBody>
      </p:sp>
      <p:pic>
        <p:nvPicPr>
          <p:cNvPr id="2050" name="Picture 2" descr="American B737-800 aborts takeoff after tires blow out: video - AeroTime">
            <a:extLst>
              <a:ext uri="{FF2B5EF4-FFF2-40B4-BE49-F238E27FC236}">
                <a16:creationId xmlns:a16="http://schemas.microsoft.com/office/drawing/2014/main" id="{DF2E307A-B1FF-27D2-60BE-EC5C44A2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436" y="2799644"/>
            <a:ext cx="3117867" cy="19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Espace réservé du contenu 2">
            <a:extLst>
              <a:ext uri="{FF2B5EF4-FFF2-40B4-BE49-F238E27FC236}">
                <a16:creationId xmlns:a16="http://schemas.microsoft.com/office/drawing/2014/main" id="{623715B8-3694-B51C-90EB-0D5B6FA8E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769849"/>
              </p:ext>
            </p:extLst>
          </p:nvPr>
        </p:nvGraphicFramePr>
        <p:xfrm>
          <a:off x="4228700" y="2103407"/>
          <a:ext cx="6564897" cy="347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voicertool_audio_Clara_15-02-2026_at_16_40_26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67BC25F6-23AC-DF40-CAD9-10CCC3D3B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54854" y="3185318"/>
            <a:ext cx="487363" cy="487363"/>
          </a:xfrm>
          <a:prstGeom prst="rect">
            <a:avLst/>
          </a:prstGeom>
        </p:spPr>
      </p:pic>
      <p:pic>
        <p:nvPicPr>
          <p:cNvPr id="5" name="voicertool_audio_Sam_15-02-2026_at_16_41_58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F23218FE-5255-62C1-1C67-1F9847ED11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54853" y="48661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51A3EE-CDE8-1A66-EC7D-6F1B67D8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FINAL Approach  radar image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8" descr="Une image contenant texte, capture d’écran, carte, logiciel&#10;&#10;Le contenu généré par l’IA peut être incorrect.">
            <a:extLst>
              <a:ext uri="{FF2B5EF4-FFF2-40B4-BE49-F238E27FC236}">
                <a16:creationId xmlns:a16="http://schemas.microsoft.com/office/drawing/2014/main" id="{A5E964F3-E7F1-B75F-0D18-DD39A67451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2" y="0"/>
            <a:ext cx="2953408" cy="61878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1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57F73D48-DC59-BC57-BB4D-D103DE80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fr-FR" dirty="0"/>
              <a:t>FINAL APPROACH ILS 32L AND LANDING LFBO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095" name="Espace réservé du contenu 2">
            <a:extLst>
              <a:ext uri="{FF2B5EF4-FFF2-40B4-BE49-F238E27FC236}">
                <a16:creationId xmlns:a16="http://schemas.microsoft.com/office/drawing/2014/main" id="{545B01C5-5672-D4AE-D7E0-9421A961A2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80" y="2015732"/>
          <a:ext cx="555035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3085" name="Group 3084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3086" name="Rectangle 3085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1" name="Picture 3090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93" name="Straight Connector 3092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voicertool_audio_Connor_15-02-2026_at_16_44_16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923772C5-0ED4-1248-CAD4-2FEDA8F90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6713" y="2217574"/>
            <a:ext cx="487363" cy="487363"/>
          </a:xfrm>
          <a:prstGeom prst="rect">
            <a:avLst/>
          </a:prstGeom>
        </p:spPr>
      </p:pic>
      <p:pic>
        <p:nvPicPr>
          <p:cNvPr id="6" name="voicertool_audio_Luna_15-02-2026_at_16_47_13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57E74C38-BFFA-9A5F-6302-32D1C769DB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1908" y="3909695"/>
            <a:ext cx="487363" cy="487363"/>
          </a:xfrm>
          <a:prstGeom prst="rect">
            <a:avLst/>
          </a:prstGeom>
        </p:spPr>
      </p:pic>
      <p:pic>
        <p:nvPicPr>
          <p:cNvPr id="7" name="voicertool_audio_Luna_15-02-2026_at_16_48_34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1077B726-15D9-2044-25F0-0852286B70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1907" y="4724413"/>
            <a:ext cx="487363" cy="487363"/>
          </a:xfrm>
          <a:prstGeom prst="rect">
            <a:avLst/>
          </a:prstGeom>
        </p:spPr>
      </p:pic>
      <p:pic>
        <p:nvPicPr>
          <p:cNvPr id="8" name="voicertool_audio_Ryan_16-02-2026_at_18_44_29_on_February_16th_2026">
            <a:hlinkClick r:id="" action="ppaction://media"/>
            <a:extLst>
              <a:ext uri="{FF2B5EF4-FFF2-40B4-BE49-F238E27FC236}">
                <a16:creationId xmlns:a16="http://schemas.microsoft.com/office/drawing/2014/main" id="{1CA6F054-218F-C31A-325B-C1EA3D28A5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1908" y="2985527"/>
            <a:ext cx="487363" cy="487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BEDD436-003F-C6D7-21BF-379D7D4A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29" y="800664"/>
            <a:ext cx="2925263" cy="44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500FF-9C5B-CBAD-C0A8-8BD45D74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/>
              <a:t>Intersection </a:t>
            </a:r>
            <a:r>
              <a:rPr lang="fr-FR" dirty="0" err="1"/>
              <a:t>conflict</a:t>
            </a:r>
            <a:endParaRPr lang="fr-FR" dirty="0"/>
          </a:p>
        </p:txBody>
      </p:sp>
      <p:pic>
        <p:nvPicPr>
          <p:cNvPr id="5" name="Image 4" descr="Une image contenant carte, diagramme, Plan, texte&#10;&#10;Le contenu généré par l’IA peut être incorrect.">
            <a:extLst>
              <a:ext uri="{FF2B5EF4-FFF2-40B4-BE49-F238E27FC236}">
                <a16:creationId xmlns:a16="http://schemas.microsoft.com/office/drawing/2014/main" id="{84DCB07E-931A-53BA-84D8-A47B38103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47" y="2174805"/>
            <a:ext cx="5692799" cy="313247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4C7F9-9C40-9CA5-60F2-331038A4E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149" y="2331218"/>
            <a:ext cx="3126705" cy="1989573"/>
          </a:xfrm>
        </p:spPr>
        <p:txBody>
          <a:bodyPr>
            <a:normAutofit/>
          </a:bodyPr>
          <a:lstStyle/>
          <a:p>
            <a:r>
              <a:rPr lang="en-US" dirty="0"/>
              <a:t>Fuel tanker kilo hold on P40 before N4 Iberia CRJ vacating runway 14L at N4 for T42 </a:t>
            </a:r>
            <a:endParaRPr lang="fr-FR" dirty="0"/>
          </a:p>
          <a:p>
            <a:endParaRPr lang="fr-FR" dirty="0"/>
          </a:p>
        </p:txBody>
      </p:sp>
      <p:pic>
        <p:nvPicPr>
          <p:cNvPr id="6" name="voicertool_audio_Ava_16-02-2026_at_17_52_01_on_February_16th_2026">
            <a:hlinkClick r:id="" action="ppaction://media"/>
            <a:extLst>
              <a:ext uri="{FF2B5EF4-FFF2-40B4-BE49-F238E27FC236}">
                <a16:creationId xmlns:a16="http://schemas.microsoft.com/office/drawing/2014/main" id="{0FBA9BA8-B1CF-6C07-972B-17A2A37B7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582" y="27122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2AB87E-4D38-007E-9624-422ED4AF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/>
              <a:t>Start push and taxi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C08210-135F-434B-9B07-F3B4978C6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9130" y="2012810"/>
            <a:ext cx="4954206" cy="3453535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7A18BA-FBAA-4972-B2EE-86107FA7F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76751E-B197-4182-95E7-62121266B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 descr="Une image contenant diagramme, capture d’écran, croquis, Plan&#10;&#10;Le contenu généré par l’IA peut être incorrect.">
            <a:extLst>
              <a:ext uri="{FF2B5EF4-FFF2-40B4-BE49-F238E27FC236}">
                <a16:creationId xmlns:a16="http://schemas.microsoft.com/office/drawing/2014/main" id="{903B612E-E67E-72B4-E782-BBA72E58E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83" y="2144097"/>
            <a:ext cx="4256004" cy="312435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CE89CB-7B3B-EAF8-3EB4-EF73453A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337" y="2015734"/>
            <a:ext cx="4158849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If DATALINK  has clearance</a:t>
            </a:r>
            <a:endParaRPr lang="fr-FR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Avion: </a:t>
            </a:r>
            <a:r>
              <a:rPr lang="en-US" sz="1800" dirty="0" err="1"/>
              <a:t>Speedbird</a:t>
            </a:r>
            <a:r>
              <a:rPr lang="en-US" sz="1800" dirty="0"/>
              <a:t> 373 on U30 with information A ready for push and start</a:t>
            </a:r>
            <a:endParaRPr lang="fr-FR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ATC: Push and start approved facing north</a:t>
            </a:r>
            <a:endParaRPr lang="fr-FR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ATC: </a:t>
            </a:r>
            <a:r>
              <a:rPr lang="en-US" sz="1800" dirty="0" err="1"/>
              <a:t>Speedbird</a:t>
            </a:r>
            <a:r>
              <a:rPr lang="en-US" sz="1800" dirty="0"/>
              <a:t> 373 taxi holding point N8 runway 14L via T60</a:t>
            </a:r>
            <a:endParaRPr lang="fr-FR" sz="1800" dirty="0"/>
          </a:p>
          <a:p>
            <a:pPr>
              <a:lnSpc>
                <a:spcPct val="110000"/>
              </a:lnSpc>
            </a:pPr>
            <a:r>
              <a:rPr lang="fr-FR" sz="1800" dirty="0"/>
              <a:t>ATC: </a:t>
            </a:r>
            <a:r>
              <a:rPr lang="fr-FR" sz="1800" dirty="0" err="1"/>
              <a:t>Speedbird</a:t>
            </a:r>
            <a:r>
              <a:rPr lang="fr-FR" sz="1800" dirty="0"/>
              <a:t> 373 contact the </a:t>
            </a:r>
            <a:r>
              <a:rPr lang="fr-FR" sz="1800" dirty="0" err="1"/>
              <a:t>tower</a:t>
            </a:r>
            <a:r>
              <a:rPr lang="fr-FR" sz="1800" dirty="0"/>
              <a:t> 118.10</a:t>
            </a:r>
          </a:p>
          <a:p>
            <a:pPr>
              <a:lnSpc>
                <a:spcPct val="110000"/>
              </a:lnSpc>
            </a:pPr>
            <a:endParaRPr lang="fr-FR" sz="1700" dirty="0"/>
          </a:p>
        </p:txBody>
      </p:sp>
      <p:pic>
        <p:nvPicPr>
          <p:cNvPr id="4" name="ttsmaker-file-2026-2-15-15-41-56">
            <a:hlinkClick r:id="" action="ppaction://media"/>
            <a:extLst>
              <a:ext uri="{FF2B5EF4-FFF2-40B4-BE49-F238E27FC236}">
                <a16:creationId xmlns:a16="http://schemas.microsoft.com/office/drawing/2014/main" id="{E200759F-6BEF-00D7-CE7B-9B2E1D1A9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60678" y="2581624"/>
            <a:ext cx="487363" cy="487363"/>
          </a:xfrm>
          <a:prstGeom prst="rect">
            <a:avLst/>
          </a:prstGeom>
        </p:spPr>
      </p:pic>
      <p:pic>
        <p:nvPicPr>
          <p:cNvPr id="5" name="ttsmaker-file-2026-2-15-15-44-46">
            <a:hlinkClick r:id="" action="ppaction://media"/>
            <a:extLst>
              <a:ext uri="{FF2B5EF4-FFF2-40B4-BE49-F238E27FC236}">
                <a16:creationId xmlns:a16="http://schemas.microsoft.com/office/drawing/2014/main" id="{D72F84FA-4AA4-7585-3460-9CB2BAF3FE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60678" y="3309494"/>
            <a:ext cx="487363" cy="487363"/>
          </a:xfrm>
          <a:prstGeom prst="rect">
            <a:avLst/>
          </a:prstGeom>
        </p:spPr>
      </p:pic>
      <p:pic>
        <p:nvPicPr>
          <p:cNvPr id="6" name="ttsmaker-file-2026-2-15-15-48-4">
            <a:hlinkClick r:id="" action="ppaction://media"/>
            <a:extLst>
              <a:ext uri="{FF2B5EF4-FFF2-40B4-BE49-F238E27FC236}">
                <a16:creationId xmlns:a16="http://schemas.microsoft.com/office/drawing/2014/main" id="{26E89844-DC9B-8068-7A20-34A5000203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60678" y="4037364"/>
            <a:ext cx="487363" cy="487363"/>
          </a:xfrm>
          <a:prstGeom prst="rect">
            <a:avLst/>
          </a:prstGeom>
        </p:spPr>
      </p:pic>
      <p:pic>
        <p:nvPicPr>
          <p:cNvPr id="9" name="ttsmaker-file-2026-2-15-15-54-42">
            <a:hlinkClick r:id="" action="ppaction://media"/>
            <a:extLst>
              <a:ext uri="{FF2B5EF4-FFF2-40B4-BE49-F238E27FC236}">
                <a16:creationId xmlns:a16="http://schemas.microsoft.com/office/drawing/2014/main" id="{F73FA37A-8865-2183-E988-5D862FADD8E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60678" y="46601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C3DA101-196F-0A26-922E-4155DE0B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77" y="834666"/>
            <a:ext cx="4176511" cy="729828"/>
          </a:xfrm>
        </p:spPr>
        <p:txBody>
          <a:bodyPr>
            <a:normAutofit/>
          </a:bodyPr>
          <a:lstStyle/>
          <a:p>
            <a:r>
              <a:rPr lang="fr-FR" dirty="0"/>
              <a:t>Landing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DBBF8ED8-0CC3-641A-EF2C-E301FB2071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80" y="2263934"/>
          <a:ext cx="8995702" cy="351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Image 4" descr="Une image contenant transport, plein air, avion, herbe&#10;&#10;Le contenu généré par l’IA peut être incorrect.">
            <a:extLst>
              <a:ext uri="{FF2B5EF4-FFF2-40B4-BE49-F238E27FC236}">
                <a16:creationId xmlns:a16="http://schemas.microsoft.com/office/drawing/2014/main" id="{E3176B15-1012-1A23-36C7-A9E8AA38B4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234582" y="209728"/>
            <a:ext cx="4085551" cy="2042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voicertool_audio_Libby_15-02-2026_at_16_07_55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53563900-A892-D30A-785B-AA0F756CF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4216" y="2252504"/>
            <a:ext cx="487363" cy="487363"/>
          </a:xfrm>
          <a:prstGeom prst="rect">
            <a:avLst/>
          </a:prstGeom>
        </p:spPr>
      </p:pic>
      <p:pic>
        <p:nvPicPr>
          <p:cNvPr id="7" name="voicertool_audio_Libby_15-02-2026_at_16_10_21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188CCB7F-C91C-16FB-5C82-9DFB8207AF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4726" y="2894074"/>
            <a:ext cx="487363" cy="487363"/>
          </a:xfrm>
          <a:prstGeom prst="rect">
            <a:avLst/>
          </a:prstGeom>
        </p:spPr>
      </p:pic>
      <p:pic>
        <p:nvPicPr>
          <p:cNvPr id="8" name="voicertool_audio_Ryan_15-02-2026_at_16_12_21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DC736934-8624-0E9C-A126-0931C154A5B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4215" y="3680429"/>
            <a:ext cx="487363" cy="487363"/>
          </a:xfrm>
          <a:prstGeom prst="rect">
            <a:avLst/>
          </a:prstGeom>
        </p:spPr>
      </p:pic>
      <p:pic>
        <p:nvPicPr>
          <p:cNvPr id="9" name="voicertool_audio_Ryan_15-02-2026_at_16_14_18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5EEC99DC-9DCE-4468-7814-FB8BD8A27C1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4725" y="4509745"/>
            <a:ext cx="487363" cy="487363"/>
          </a:xfrm>
          <a:prstGeom prst="rect">
            <a:avLst/>
          </a:prstGeom>
        </p:spPr>
      </p:pic>
      <p:pic>
        <p:nvPicPr>
          <p:cNvPr id="11" name="voicertool_audio_Ryan_15-02-2026_at_16_17_10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3BF0F0AA-79FC-1CD8-65A9-256107EB96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3914" y="51182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2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9" name="Straight Connector 1045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2EB373C-254E-BD6F-EE33-8A747F4E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fr-FR" dirty="0"/>
              <a:t>Go </a:t>
            </a:r>
            <a:r>
              <a:rPr lang="fr-FR" dirty="0" err="1"/>
              <a:t>around</a:t>
            </a:r>
            <a:endParaRPr lang="fr-FR" dirty="0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584BD8-8916-C916-75FB-4BC8AD6C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8" y="2026143"/>
            <a:ext cx="4230356" cy="32291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ATC instructs the aircraft</a:t>
            </a:r>
            <a:endParaRPr lang="fr-FR" dirty="0"/>
          </a:p>
          <a:p>
            <a:pPr>
              <a:lnSpc>
                <a:spcPct val="110000"/>
              </a:lnSpc>
            </a:pPr>
            <a:r>
              <a:rPr lang="en-US" dirty="0" err="1"/>
              <a:t>Speedbird</a:t>
            </a:r>
            <a:r>
              <a:rPr lang="en-US" dirty="0"/>
              <a:t> 373 go around (often due to runway being occupied)</a:t>
            </a:r>
            <a:endParaRPr lang="fr-FR" dirty="0"/>
          </a:p>
          <a:p>
            <a:pPr>
              <a:lnSpc>
                <a:spcPct val="110000"/>
              </a:lnSpc>
            </a:pPr>
            <a:r>
              <a:rPr lang="en-US" b="1" dirty="0"/>
              <a:t>Pilot aborts the landing</a:t>
            </a:r>
            <a:endParaRPr lang="fr-FR" dirty="0"/>
          </a:p>
          <a:p>
            <a:pPr>
              <a:lnSpc>
                <a:spcPct val="110000"/>
              </a:lnSpc>
            </a:pPr>
            <a:r>
              <a:rPr lang="en-US" dirty="0" err="1"/>
              <a:t>Speedbird</a:t>
            </a:r>
            <a:r>
              <a:rPr lang="en-US" dirty="0"/>
              <a:t> 373 going around</a:t>
            </a:r>
            <a:endParaRPr lang="fr-FR" dirty="0"/>
          </a:p>
          <a:p>
            <a:pPr marL="0" indent="0">
              <a:lnSpc>
                <a:spcPct val="110000"/>
              </a:lnSpc>
              <a:buNone/>
            </a:pPr>
            <a:endParaRPr lang="fr-FR" dirty="0"/>
          </a:p>
          <a:p>
            <a:pPr>
              <a:lnSpc>
                <a:spcPct val="110000"/>
              </a:lnSpc>
            </a:pP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BEC03E-5CCA-1539-3743-19C97EA6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6505" y="1758063"/>
            <a:ext cx="5951340" cy="33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1049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2" name="Straight Connector 1051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voicertool_audio_Ryan_16-02-2026_at_17_54_19_on_February_16th_2026">
            <a:hlinkClick r:id="" action="ppaction://media"/>
            <a:extLst>
              <a:ext uri="{FF2B5EF4-FFF2-40B4-BE49-F238E27FC236}">
                <a16:creationId xmlns:a16="http://schemas.microsoft.com/office/drawing/2014/main" id="{9B500947-5D1D-00EA-1C48-369156E7A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714" y="3828764"/>
            <a:ext cx="487363" cy="487363"/>
          </a:xfrm>
          <a:prstGeom prst="rect">
            <a:avLst/>
          </a:prstGeom>
        </p:spPr>
      </p:pic>
      <p:pic>
        <p:nvPicPr>
          <p:cNvPr id="6" name="voicertool_audio_Ryan_16-02-2026_at_17_55_55_on_February_16th_2026">
            <a:hlinkClick r:id="" action="ppaction://media"/>
            <a:extLst>
              <a:ext uri="{FF2B5EF4-FFF2-40B4-BE49-F238E27FC236}">
                <a16:creationId xmlns:a16="http://schemas.microsoft.com/office/drawing/2014/main" id="{7FC3D65D-5338-5FDC-D95C-2008CD71BA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0751" y="26118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F81F7-6C2D-FE44-869D-44615684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 err="1"/>
              <a:t>Take</a:t>
            </a:r>
            <a:r>
              <a:rPr lang="fr-FR" dirty="0"/>
              <a:t> off from n1 </a:t>
            </a:r>
            <a:r>
              <a:rPr lang="fr-FR" dirty="0" err="1"/>
              <a:t>runway</a:t>
            </a:r>
            <a:r>
              <a:rPr lang="fr-FR" dirty="0"/>
              <a:t> 32R LFBO AT N1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B8A23-8304-961E-D697-24B01BD5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fr-FR" sz="1700" b="1" dirty="0"/>
          </a:p>
          <a:p>
            <a:pPr>
              <a:lnSpc>
                <a:spcPct val="110000"/>
              </a:lnSpc>
            </a:pPr>
            <a:r>
              <a:rPr lang="en-US" sz="2400" dirty="0"/>
              <a:t>ATC: Atlantic 6B from N1 line up and wait runway 32R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ATC: Atlantic 6B behind the landing traffic from N1 line up and wait behind runway 32R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ATC: Atlantic 6B cleared for takeoff runway 32R wind calm</a:t>
            </a:r>
            <a:endParaRPr lang="fr-FR" sz="2400" dirty="0"/>
          </a:p>
          <a:p>
            <a:pPr>
              <a:lnSpc>
                <a:spcPct val="110000"/>
              </a:lnSpc>
            </a:pPr>
            <a:endParaRPr lang="fr-FR" sz="1700" dirty="0"/>
          </a:p>
        </p:txBody>
      </p:sp>
      <p:pic>
        <p:nvPicPr>
          <p:cNvPr id="6" name="Image 5" descr="Une image contenant diagramm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534B2D9A-29ED-3951-8C70-B54CF3BEAA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05" y="2430946"/>
            <a:ext cx="2926098" cy="2620188"/>
          </a:xfrm>
          <a:prstGeom prst="rect">
            <a:avLst/>
          </a:prstGeom>
        </p:spPr>
      </p:pic>
      <p:pic>
        <p:nvPicPr>
          <p:cNvPr id="7" name="MESSAGE A">
            <a:hlinkClick r:id="" action="ppaction://media"/>
            <a:extLst>
              <a:ext uri="{FF2B5EF4-FFF2-40B4-BE49-F238E27FC236}">
                <a16:creationId xmlns:a16="http://schemas.microsoft.com/office/drawing/2014/main" id="{AD27999B-8813-EE9C-8CEE-5AB2E581D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2175" y="2574925"/>
            <a:ext cx="487363" cy="487363"/>
          </a:xfrm>
          <a:prstGeom prst="rect">
            <a:avLst/>
          </a:prstGeom>
        </p:spPr>
      </p:pic>
      <p:pic>
        <p:nvPicPr>
          <p:cNvPr id="8" name="MESSAGE B">
            <a:hlinkClick r:id="" action="ppaction://media"/>
            <a:extLst>
              <a:ext uri="{FF2B5EF4-FFF2-40B4-BE49-F238E27FC236}">
                <a16:creationId xmlns:a16="http://schemas.microsoft.com/office/drawing/2014/main" id="{BE16D88D-FD77-9B99-4C2F-4C0D1079A6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4216" y="3552031"/>
            <a:ext cx="487363" cy="487363"/>
          </a:xfrm>
          <a:prstGeom prst="rect">
            <a:avLst/>
          </a:prstGeom>
        </p:spPr>
      </p:pic>
      <p:pic>
        <p:nvPicPr>
          <p:cNvPr id="9" name="MESSAGE C">
            <a:hlinkClick r:id="" action="ppaction://media"/>
            <a:extLst>
              <a:ext uri="{FF2B5EF4-FFF2-40B4-BE49-F238E27FC236}">
                <a16:creationId xmlns:a16="http://schemas.microsoft.com/office/drawing/2014/main" id="{83464F69-28B8-5C9E-6CF6-3712182D8A3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4216" y="45291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1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360FB-011C-927E-CE2A-3787C5A8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 err="1"/>
              <a:t>Immediate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off </a:t>
            </a:r>
            <a:r>
              <a:rPr lang="fr-FR" dirty="0" err="1"/>
              <a:t>runway</a:t>
            </a:r>
            <a:r>
              <a:rPr lang="fr-FR" dirty="0"/>
              <a:t> 32R LFBO AT N1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CC030-C9C2-8ECC-155A-6440B549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If another aircraft on final but spacing allows ATC will ask plane if ready for an immediate take off. If the reply is YES </a:t>
            </a:r>
            <a:r>
              <a:rPr lang="fr-FR" dirty="0">
                <a:solidFill>
                  <a:srgbClr val="FF0000"/>
                </a:solidFill>
              </a:rPr>
              <a:t>(Le contrôle aérien demandera à l'avion s'il est prêt pour un décollage immédiat ; si la réponse est OUI)</a:t>
            </a:r>
          </a:p>
          <a:p>
            <a:pPr>
              <a:lnSpc>
                <a:spcPct val="110000"/>
              </a:lnSpc>
            </a:pPr>
            <a:r>
              <a:rPr lang="en-US" dirty="0"/>
              <a:t>Atlantic 6B cleared for immediate takeoff runway 32R wind calm</a:t>
            </a:r>
          </a:p>
          <a:p>
            <a:pPr marL="0" indent="0">
              <a:lnSpc>
                <a:spcPct val="110000"/>
              </a:lnSpc>
              <a:buNone/>
            </a:pPr>
            <a:endParaRPr lang="fr-FR" dirty="0"/>
          </a:p>
          <a:p>
            <a:pPr marL="0" indent="0">
              <a:lnSpc>
                <a:spcPct val="110000"/>
              </a:lnSpc>
              <a:buNone/>
            </a:pPr>
            <a:endParaRPr lang="fr-FR" dirty="0"/>
          </a:p>
          <a:p>
            <a:pPr>
              <a:lnSpc>
                <a:spcPct val="110000"/>
              </a:lnSpc>
            </a:pPr>
            <a:endParaRPr lang="fr-FR" dirty="0"/>
          </a:p>
          <a:p>
            <a:pPr>
              <a:lnSpc>
                <a:spcPct val="110000"/>
              </a:lnSpc>
            </a:pPr>
            <a:endParaRPr lang="fr-FR" dirty="0"/>
          </a:p>
        </p:txBody>
      </p:sp>
      <p:pic>
        <p:nvPicPr>
          <p:cNvPr id="4" name="Image 3" descr="Une image contenant diagramm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7CBA1A6E-76A3-9478-E567-07FF48397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39" y="2173675"/>
            <a:ext cx="3500715" cy="3134731"/>
          </a:xfrm>
          <a:prstGeom prst="rect">
            <a:avLst/>
          </a:prstGeom>
        </p:spPr>
      </p:pic>
      <p:pic>
        <p:nvPicPr>
          <p:cNvPr id="5" name="MESSAGE D">
            <a:hlinkClick r:id="" action="ppaction://media"/>
            <a:extLst>
              <a:ext uri="{FF2B5EF4-FFF2-40B4-BE49-F238E27FC236}">
                <a16:creationId xmlns:a16="http://schemas.microsoft.com/office/drawing/2014/main" id="{73E590CC-83E4-8C30-C190-7F0467918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604" y="39783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54CF6-4272-8521-AFD2-14F1AA67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IDENTIFICATION OF AIRCRAFT ON RADAR BY APPROACH CONTROL LFBO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E0D3D-4DD7-689E-62C8-4B26ED218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Atlantic 6B radar identified contact approach 129.30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texte, capture d’écran, Police, reçu">
            <a:extLst>
              <a:ext uri="{FF2B5EF4-FFF2-40B4-BE49-F238E27FC236}">
                <a16:creationId xmlns:a16="http://schemas.microsoft.com/office/drawing/2014/main" id="{17A51380-94FC-88F6-6000-376F1D457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06" y="2749777"/>
            <a:ext cx="7326915" cy="219401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A99EBBB-C4FF-3FEA-91D6-E70F214C524D}"/>
              </a:ext>
            </a:extLst>
          </p:cNvPr>
          <p:cNvCxnSpPr>
            <a:cxnSpLocks/>
          </p:cNvCxnSpPr>
          <p:nvPr/>
        </p:nvCxnSpPr>
        <p:spPr>
          <a:xfrm flipH="1">
            <a:off x="6873073" y="2434212"/>
            <a:ext cx="1242646" cy="1822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voicertool_audio_Libby_15-02-2026_at_16_35_29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9FA906E6-66EA-D1C5-4D61-78160A1D4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464" y="20171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2DB9D-D5A1-2E4A-9883-6BB29D8A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aircraft</a:t>
            </a:r>
            <a:r>
              <a:rPr lang="fr-FR" dirty="0"/>
              <a:t> </a:t>
            </a:r>
            <a:r>
              <a:rPr lang="fr-FR" dirty="0" err="1"/>
              <a:t>taking</a:t>
            </a:r>
            <a:r>
              <a:rPr lang="fr-FR" dirty="0"/>
              <a:t> off from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runway</a:t>
            </a:r>
            <a:r>
              <a:rPr lang="fr-FR" dirty="0"/>
              <a:t> at </a:t>
            </a:r>
            <a:r>
              <a:rPr lang="fr-FR" dirty="0" err="1"/>
              <a:t>same</a:t>
            </a:r>
            <a:r>
              <a:rPr lang="fr-FR" dirty="0"/>
              <a:t> time </a:t>
            </a:r>
          </a:p>
        </p:txBody>
      </p:sp>
      <p:pic>
        <p:nvPicPr>
          <p:cNvPr id="5" name="Image 4" descr="Une image contenant texte, ligne, diagramme, Police&#10;&#10;Le contenu généré par l’IA peut être incorrect.">
            <a:extLst>
              <a:ext uri="{FF2B5EF4-FFF2-40B4-BE49-F238E27FC236}">
                <a16:creationId xmlns:a16="http://schemas.microsoft.com/office/drawing/2014/main" id="{DD14C1D9-449A-EFF5-6C8F-7C0D91FF0C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2" y="2419258"/>
            <a:ext cx="4360001" cy="268307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9122F-1996-CB9B-21DD-1246F49D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2090058"/>
            <a:ext cx="5925176" cy="33762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700" dirty="0" err="1"/>
              <a:t>Speedbird</a:t>
            </a:r>
            <a:r>
              <a:rPr lang="fr-FR" sz="1700" dirty="0"/>
              <a:t> 353 </a:t>
            </a:r>
            <a:r>
              <a:rPr lang="fr-FR" sz="1700" dirty="0" err="1"/>
              <a:t>is</a:t>
            </a:r>
            <a:r>
              <a:rPr lang="fr-FR" sz="1700" dirty="0"/>
              <a:t> </a:t>
            </a:r>
            <a:r>
              <a:rPr lang="fr-FR" sz="1700" dirty="0" err="1"/>
              <a:t>taxying</a:t>
            </a:r>
            <a:r>
              <a:rPr lang="fr-FR" sz="1700" dirty="0"/>
              <a:t> to N1 </a:t>
            </a:r>
            <a:r>
              <a:rPr lang="fr-FR" sz="1700" dirty="0" err="1"/>
              <a:t>runway</a:t>
            </a:r>
            <a:r>
              <a:rPr lang="fr-FR" sz="1700" dirty="0"/>
              <a:t> 32R</a:t>
            </a:r>
          </a:p>
          <a:p>
            <a:pPr>
              <a:lnSpc>
                <a:spcPct val="110000"/>
              </a:lnSpc>
            </a:pPr>
            <a:r>
              <a:rPr lang="fr-FR" sz="1700" dirty="0" err="1">
                <a:highlight>
                  <a:srgbClr val="00FFFF"/>
                </a:highlight>
              </a:rPr>
              <a:t>Easyjet</a:t>
            </a:r>
            <a:r>
              <a:rPr lang="fr-FR" sz="1700" dirty="0">
                <a:highlight>
                  <a:srgbClr val="00FFFF"/>
                </a:highlight>
              </a:rPr>
              <a:t> 34A </a:t>
            </a:r>
            <a:r>
              <a:rPr lang="fr-FR" sz="1700" dirty="0" err="1">
                <a:highlight>
                  <a:srgbClr val="00FFFF"/>
                </a:highlight>
              </a:rPr>
              <a:t>is</a:t>
            </a:r>
            <a:r>
              <a:rPr lang="fr-FR" sz="1700" dirty="0">
                <a:highlight>
                  <a:srgbClr val="00FFFF"/>
                </a:highlight>
              </a:rPr>
              <a:t> </a:t>
            </a:r>
            <a:r>
              <a:rPr lang="fr-FR" sz="1700" dirty="0" err="1">
                <a:highlight>
                  <a:srgbClr val="00FFFF"/>
                </a:highlight>
              </a:rPr>
              <a:t>following</a:t>
            </a:r>
            <a:r>
              <a:rPr lang="fr-FR" sz="1700" dirty="0">
                <a:highlight>
                  <a:srgbClr val="00FFFF"/>
                </a:highlight>
              </a:rPr>
              <a:t> </a:t>
            </a:r>
            <a:r>
              <a:rPr lang="fr-FR" sz="1700" dirty="0" err="1">
                <a:highlight>
                  <a:srgbClr val="00FFFF"/>
                </a:highlight>
              </a:rPr>
              <a:t>Speedbird</a:t>
            </a:r>
            <a:r>
              <a:rPr lang="fr-FR" sz="1700" dirty="0">
                <a:highlight>
                  <a:srgbClr val="00FFFF"/>
                </a:highlight>
              </a:rPr>
              <a:t> 353 but </a:t>
            </a:r>
            <a:r>
              <a:rPr lang="fr-FR" sz="1700" dirty="0" err="1">
                <a:highlight>
                  <a:srgbClr val="00FFFF"/>
                </a:highlight>
              </a:rPr>
              <a:t>wants</a:t>
            </a:r>
            <a:r>
              <a:rPr lang="fr-FR" sz="1700" dirty="0">
                <a:highlight>
                  <a:srgbClr val="00FFFF"/>
                </a:highlight>
              </a:rPr>
              <a:t> to </a:t>
            </a:r>
            <a:r>
              <a:rPr lang="fr-FR" sz="1700" dirty="0" err="1">
                <a:highlight>
                  <a:srgbClr val="00FFFF"/>
                </a:highlight>
              </a:rPr>
              <a:t>take</a:t>
            </a:r>
            <a:r>
              <a:rPr lang="fr-FR" sz="1700" dirty="0">
                <a:highlight>
                  <a:srgbClr val="00FFFF"/>
                </a:highlight>
              </a:rPr>
              <a:t> off from intersection N2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ATC:  </a:t>
            </a:r>
            <a:r>
              <a:rPr lang="en-US" sz="1700" dirty="0" err="1"/>
              <a:t>Easyjet</a:t>
            </a:r>
            <a:r>
              <a:rPr lang="en-US" sz="1700" dirty="0"/>
              <a:t> 34A N2 approved 2300 </a:t>
            </a:r>
            <a:r>
              <a:rPr lang="en-US" sz="1700" dirty="0" err="1"/>
              <a:t>metres</a:t>
            </a:r>
            <a:r>
              <a:rPr lang="en-US" sz="1700" dirty="0"/>
              <a:t> available</a:t>
            </a:r>
            <a:endParaRPr lang="fr-FR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ATC:  </a:t>
            </a:r>
            <a:r>
              <a:rPr lang="en-US" sz="1700" dirty="0" err="1"/>
              <a:t>Easyjet</a:t>
            </a:r>
            <a:r>
              <a:rPr lang="en-US" sz="1700" dirty="0"/>
              <a:t> 34A : From N2 line up and wait runway 32R 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ATC : </a:t>
            </a:r>
            <a:r>
              <a:rPr lang="en-US" sz="1700" dirty="0" err="1"/>
              <a:t>Speedbird</a:t>
            </a:r>
            <a:r>
              <a:rPr lang="en-US" sz="1700" dirty="0"/>
              <a:t> 353 From N1 line up and wait runway 32R number 2 for departure an </a:t>
            </a:r>
            <a:r>
              <a:rPr lang="en-US" sz="1700" dirty="0" err="1"/>
              <a:t>Easyjet</a:t>
            </a:r>
            <a:r>
              <a:rPr lang="en-US" sz="1700" dirty="0"/>
              <a:t> 319 at N2</a:t>
            </a:r>
            <a:endParaRPr lang="fr-FR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ATC: </a:t>
            </a:r>
            <a:r>
              <a:rPr lang="en-US" sz="1700" dirty="0" err="1"/>
              <a:t>Easyjet</a:t>
            </a:r>
            <a:r>
              <a:rPr lang="en-US" sz="1700" dirty="0"/>
              <a:t> 34A : From N2 line up cleared for take off runway 32R wind 280/12kts</a:t>
            </a:r>
            <a:endParaRPr lang="fr-FR" sz="1700" dirty="0"/>
          </a:p>
          <a:p>
            <a:pPr>
              <a:lnSpc>
                <a:spcPct val="110000"/>
              </a:lnSpc>
            </a:pPr>
            <a:endParaRPr lang="fr-FR" sz="1700" dirty="0"/>
          </a:p>
        </p:txBody>
      </p:sp>
      <p:pic>
        <p:nvPicPr>
          <p:cNvPr id="4" name="voicertool_audio_Abeo_15-02-2026_at_16_51_40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E19078A3-B82A-530C-B247-02CBD4CF0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15578" y="2090058"/>
            <a:ext cx="487363" cy="487363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216449-8E00-67DF-83C5-A712BD4CFE71}"/>
              </a:ext>
            </a:extLst>
          </p:cNvPr>
          <p:cNvCxnSpPr>
            <a:cxnSpLocks/>
          </p:cNvCxnSpPr>
          <p:nvPr/>
        </p:nvCxnSpPr>
        <p:spPr>
          <a:xfrm flipH="1">
            <a:off x="1567543" y="2634668"/>
            <a:ext cx="4528457" cy="574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voicertool_audio_Abeo_15-02-2026_at_16_54_51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F8E32E87-ACCF-AE63-C86A-8869A52260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80391" y="3075265"/>
            <a:ext cx="487363" cy="487363"/>
          </a:xfrm>
          <a:prstGeom prst="rect">
            <a:avLst/>
          </a:prstGeom>
        </p:spPr>
      </p:pic>
      <p:pic>
        <p:nvPicPr>
          <p:cNvPr id="13" name="voicertool_audio_Thomas_15-02-2026_at_16_57_05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9CD26A9B-8732-9C39-855D-B434D7430DE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80391" y="3573109"/>
            <a:ext cx="487363" cy="487363"/>
          </a:xfrm>
          <a:prstGeom prst="rect">
            <a:avLst/>
          </a:prstGeom>
        </p:spPr>
      </p:pic>
      <p:pic>
        <p:nvPicPr>
          <p:cNvPr id="14" name="voicertool_audio_Thomas_15-02-2026_at_17_03_54_on_February_15th_2026(1)">
            <a:hlinkClick r:id="" action="ppaction://media"/>
            <a:extLst>
              <a:ext uri="{FF2B5EF4-FFF2-40B4-BE49-F238E27FC236}">
                <a16:creationId xmlns:a16="http://schemas.microsoft.com/office/drawing/2014/main" id="{85A6DA35-D39A-44B4-EAB3-D3A4BE7B78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80391" y="4180620"/>
            <a:ext cx="487363" cy="487363"/>
          </a:xfrm>
          <a:prstGeom prst="rect">
            <a:avLst/>
          </a:prstGeom>
        </p:spPr>
      </p:pic>
      <p:pic>
        <p:nvPicPr>
          <p:cNvPr id="15" name="voicertool_audio_Thomas_15-02-2026_at_17_06_42_on_February_15th_2026">
            <a:hlinkClick r:id="" action="ppaction://media"/>
            <a:extLst>
              <a:ext uri="{FF2B5EF4-FFF2-40B4-BE49-F238E27FC236}">
                <a16:creationId xmlns:a16="http://schemas.microsoft.com/office/drawing/2014/main" id="{5659E578-FCCC-94D2-AB35-E612FEC1BBA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15578" y="47605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328</TotalTime>
  <Words>544</Words>
  <Application>Microsoft Office PowerPoint</Application>
  <PresentationFormat>Grand écran</PresentationFormat>
  <Paragraphs>54</Paragraphs>
  <Slides>13</Slides>
  <Notes>0</Notes>
  <HiddenSlides>0</HiddenSlides>
  <MMClips>29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Galerie</vt:lpstr>
      <vt:lpstr>ATC AND PILOT MESSAGES</vt:lpstr>
      <vt:lpstr>Intersection conflict</vt:lpstr>
      <vt:lpstr>Start push and taxi </vt:lpstr>
      <vt:lpstr>Landing</vt:lpstr>
      <vt:lpstr>Go around</vt:lpstr>
      <vt:lpstr>Take off from n1 runway 32R LFBO AT N1</vt:lpstr>
      <vt:lpstr>Immediate take off runway 32R LFBO AT N1</vt:lpstr>
      <vt:lpstr>IDENTIFICATION OF AIRCRAFT ON RADAR BY APPROACH CONTROL LFBO</vt:lpstr>
      <vt:lpstr>Two aircraft taking off from same runway at same time </vt:lpstr>
      <vt:lpstr>Aircraft backtracking</vt:lpstr>
      <vt:lpstr>Aborting the take-OFF</vt:lpstr>
      <vt:lpstr>FINAL Approach  radar image </vt:lpstr>
      <vt:lpstr>FINAL APPROACH ILS 32L AND LANDING LFBO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Vaughan</dc:creator>
  <cp:lastModifiedBy>Peter Vaughan</cp:lastModifiedBy>
  <cp:revision>7</cp:revision>
  <dcterms:created xsi:type="dcterms:W3CDTF">2026-02-11T14:21:58Z</dcterms:created>
  <dcterms:modified xsi:type="dcterms:W3CDTF">2026-02-16T17:50:06Z</dcterms:modified>
</cp:coreProperties>
</file>