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68" r:id="rId13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40285-C1A6-4180-A49B-067F65D151C3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80795-A800-4CBB-9C1A-B45E57ED9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9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80795-A800-4CBB-9C1A-B45E57ED989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15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6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8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5040" cy="226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5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5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2" name="Freeform 6"/>
          <p:cNvSpPr/>
          <p:nvPr/>
        </p:nvSpPr>
        <p:spPr>
          <a:xfrm>
            <a:off x="0" y="4323960"/>
            <a:ext cx="1744200" cy="778320"/>
          </a:xfrm>
          <a:custGeom>
            <a:avLst/>
            <a:gdLst>
              <a:gd name="textAreaLeft" fmla="*/ 0 w 1744200"/>
              <a:gd name="textAreaRight" fmla="*/ 1744560 w 1744200"/>
              <a:gd name="textAreaTop" fmla="*/ 0 h 778320"/>
              <a:gd name="textAreaBottom" fmla="*/ 778680 h 778320"/>
            </a:gdLst>
            <a:ahLst/>
            <a:cxnLst/>
            <a:rect l="textAreaLeft" t="textAreaTop" r="textAreaRight" b="textAreaBottom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3"/>
          </p:nvPr>
        </p:nvSpPr>
        <p:spPr>
          <a:xfrm>
            <a:off x="531720" y="45295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798810F-8B86-4F46-8936-91FBA3DB3DB1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de sec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07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8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9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0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1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2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3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4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5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6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7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8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19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20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1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2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3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4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5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6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7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8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9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0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1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32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2589120" y="2058840"/>
            <a:ext cx="8915040" cy="1468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body"/>
          </p:nvPr>
        </p:nvSpPr>
        <p:spPr>
          <a:xfrm>
            <a:off x="2589120" y="3530160"/>
            <a:ext cx="8915040" cy="860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0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35" name="PlaceHolder 3"/>
          <p:cNvSpPr>
            <a:spLocks noGrp="1"/>
          </p:cNvSpPr>
          <p:nvPr>
            <p:ph type="dt" idx="28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PlaceHolder 4"/>
          <p:cNvSpPr>
            <a:spLocks noGrp="1"/>
          </p:cNvSpPr>
          <p:nvPr>
            <p:ph type="ftr" idx="29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37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sldNum" idx="30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EAB253F-3190-49AA-85A4-A2B78D59B39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4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5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5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6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8" name="PlaceHolder 3"/>
          <p:cNvSpPr>
            <a:spLocks noGrp="1"/>
          </p:cNvSpPr>
          <p:nvPr>
            <p:ph type="body"/>
          </p:nvPr>
        </p:nvSpPr>
        <p:spPr>
          <a:xfrm>
            <a:off x="7190640" y="212616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9" name="PlaceHolder 4"/>
          <p:cNvSpPr>
            <a:spLocks noGrp="1"/>
          </p:cNvSpPr>
          <p:nvPr>
            <p:ph type="dt" idx="3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PlaceHolder 5"/>
          <p:cNvSpPr>
            <a:spLocks noGrp="1"/>
          </p:cNvSpPr>
          <p:nvPr>
            <p:ph type="ftr" idx="3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72" name="PlaceHolder 6"/>
          <p:cNvSpPr>
            <a:spLocks noGrp="1"/>
          </p:cNvSpPr>
          <p:nvPr>
            <p:ph type="sldNum" idx="33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D0B785-0A4A-4ACF-AEDA-1FAE2F29761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ais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2939400" y="1972800"/>
            <a:ext cx="399240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body"/>
          </p:nvPr>
        </p:nvSpPr>
        <p:spPr>
          <a:xfrm>
            <a:off x="2589120" y="2548800"/>
            <a:ext cx="434268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3" name="PlaceHolder 4"/>
          <p:cNvSpPr>
            <a:spLocks noGrp="1"/>
          </p:cNvSpPr>
          <p:nvPr>
            <p:ph type="body"/>
          </p:nvPr>
        </p:nvSpPr>
        <p:spPr>
          <a:xfrm>
            <a:off x="7506720" y="1969560"/>
            <a:ext cx="399852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4" name="PlaceHolder 5"/>
          <p:cNvSpPr>
            <a:spLocks noGrp="1"/>
          </p:cNvSpPr>
          <p:nvPr>
            <p:ph type="body"/>
          </p:nvPr>
        </p:nvSpPr>
        <p:spPr>
          <a:xfrm>
            <a:off x="7166880" y="2545560"/>
            <a:ext cx="433836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5" name="PlaceHolder 6"/>
          <p:cNvSpPr>
            <a:spLocks noGrp="1"/>
          </p:cNvSpPr>
          <p:nvPr>
            <p:ph type="dt" idx="3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PlaceHolder 7"/>
          <p:cNvSpPr>
            <a:spLocks noGrp="1"/>
          </p:cNvSpPr>
          <p:nvPr>
            <p:ph type="ftr" idx="3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07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8" name="PlaceHolder 8"/>
          <p:cNvSpPr>
            <a:spLocks noGrp="1"/>
          </p:cNvSpPr>
          <p:nvPr>
            <p:ph type="sldNum" idx="36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EE2D5D0-DB49-4011-AFF4-C4AA29177F02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1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2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2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3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dt" idx="3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ftr" idx="3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39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40" name="PlaceHolder 4"/>
          <p:cNvSpPr>
            <a:spLocks noGrp="1"/>
          </p:cNvSpPr>
          <p:nvPr>
            <p:ph type="sldNum" idx="39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691B8D9-7039-4C93-9FAA-BF0769D72D2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1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42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3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4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5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6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7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8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9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0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1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2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3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54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55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6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7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8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9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0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1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2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3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4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5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6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67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8" name="PlaceHolder 1"/>
          <p:cNvSpPr>
            <a:spLocks noGrp="1"/>
          </p:cNvSpPr>
          <p:nvPr>
            <p:ph type="dt" idx="4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ftr" idx="4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70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 type="sldNum" idx="42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21AAC68-CFB0-47AA-8659-2823AB575E7A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Click to edit the title text format</a:t>
            </a:r>
          </a:p>
        </p:txBody>
      </p:sp>
      <p:sp>
        <p:nvSpPr>
          <p:cNvPr id="47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u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7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8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0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2589120" y="446040"/>
            <a:ext cx="3504960" cy="975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6323040" y="446040"/>
            <a:ext cx="5181120" cy="5414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body"/>
          </p:nvPr>
        </p:nvSpPr>
        <p:spPr>
          <a:xfrm>
            <a:off x="2589120" y="1598760"/>
            <a:ext cx="3504960" cy="426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4" name="PlaceHolder 4"/>
          <p:cNvSpPr>
            <a:spLocks noGrp="1"/>
          </p:cNvSpPr>
          <p:nvPr>
            <p:ph type="dt" idx="4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PlaceHolder 5"/>
          <p:cNvSpPr>
            <a:spLocks noGrp="1"/>
          </p:cNvSpPr>
          <p:nvPr>
            <p:ph type="ftr" idx="4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06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7" name="PlaceHolder 6"/>
          <p:cNvSpPr>
            <a:spLocks noGrp="1"/>
          </p:cNvSpPr>
          <p:nvPr>
            <p:ph type="sldNum" idx="45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02F901E-5BF3-490E-91FF-3B3444C364B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50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52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52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3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35" name="PlaceHolder 1"/>
          <p:cNvSpPr>
            <a:spLocks noGrp="1"/>
          </p:cNvSpPr>
          <p:nvPr>
            <p:ph type="title"/>
          </p:nvPr>
        </p:nvSpPr>
        <p:spPr>
          <a:xfrm>
            <a:off x="2589120" y="4800600"/>
            <a:ext cx="8915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36" name="PlaceHolder 2"/>
          <p:cNvSpPr>
            <a:spLocks noGrp="1"/>
          </p:cNvSpPr>
          <p:nvPr>
            <p:ph type="body"/>
          </p:nvPr>
        </p:nvSpPr>
        <p:spPr>
          <a:xfrm>
            <a:off x="2589120" y="635040"/>
            <a:ext cx="8915040" cy="3854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Cliquez sur l'icône pour ajouter une image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7" name="PlaceHolder 3"/>
          <p:cNvSpPr>
            <a:spLocks noGrp="1"/>
          </p:cNvSpPr>
          <p:nvPr>
            <p:ph type="body"/>
          </p:nvPr>
        </p:nvSpPr>
        <p:spPr>
          <a:xfrm>
            <a:off x="2589120" y="5367240"/>
            <a:ext cx="8915040" cy="493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8" name="PlaceHolder 4"/>
          <p:cNvSpPr>
            <a:spLocks noGrp="1"/>
          </p:cNvSpPr>
          <p:nvPr>
            <p:ph type="dt" idx="4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5"/>
          <p:cNvSpPr>
            <a:spLocks noGrp="1"/>
          </p:cNvSpPr>
          <p:nvPr>
            <p:ph type="ftr" idx="4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40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1" name="PlaceHolder 6"/>
          <p:cNvSpPr>
            <a:spLocks noGrp="1"/>
          </p:cNvSpPr>
          <p:nvPr>
            <p:ph type="sldNum" idx="4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A3D761-7132-46EA-B4CD-ED13696F10C6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et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6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9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5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6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7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0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61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589120" y="609480"/>
            <a:ext cx="8915040" cy="3116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6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6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91AFA64-FA91-4C02-B08E-BB8E7FC8064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itation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6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8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8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9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274920" y="3505320"/>
            <a:ext cx="7536240" cy="3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dt" idx="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ftr" idx="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00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sldNum" idx="9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D21CADF-5C7F-4677-9284-93992BAEE4F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Box 13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14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0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1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1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3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89120" y="2438280"/>
            <a:ext cx="8915040" cy="2724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1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1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3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12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EC74A9B-39E2-4642-BB2B-5A677EF7D5B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 cita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3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5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6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1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 idx="1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69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 idx="15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0DA3D02-2CAE-4DE3-A6FF-5332531D828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TextBox 16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Box 17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rai ou faux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2589120" y="627480"/>
            <a:ext cx="8915040" cy="287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dt" idx="1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ftr" idx="1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0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sldNum" idx="1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B4F713A-0C8A-43E6-B567-2609B0411D0D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0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2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2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3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8858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dt" idx="19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ftr" idx="20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38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9" name="PlaceHolder 5"/>
          <p:cNvSpPr>
            <a:spLocks noGrp="1"/>
          </p:cNvSpPr>
          <p:nvPr>
            <p:ph type="sldNum" idx="21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BC889E3-FEA4-4801-BEE8-3965396B5E5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41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2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3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4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5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6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7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8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9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0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1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2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53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54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5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6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7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8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9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0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1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2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3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4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5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66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9294840" y="627480"/>
            <a:ext cx="22071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2589120" y="627480"/>
            <a:ext cx="64767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dt" idx="22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ftr" idx="23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72" name="PlaceHolder 5"/>
          <p:cNvSpPr>
            <a:spLocks noGrp="1"/>
          </p:cNvSpPr>
          <p:nvPr>
            <p:ph type="sldNum" idx="24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9EBE105-33DC-402D-8547-8B321CDC69B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dt" idx="25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ftr" idx="26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04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5" name="PlaceHolder 5"/>
          <p:cNvSpPr>
            <a:spLocks noGrp="1"/>
          </p:cNvSpPr>
          <p:nvPr>
            <p:ph type="sldNum" idx="27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4A1AC2-F31D-491A-BF48-6E7FED54859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746360" y="621905"/>
            <a:ext cx="9757800" cy="182989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fr-FR" sz="5400" dirty="0">
                <a:solidFill>
                  <a:srgbClr val="00B0F0"/>
                </a:solidFill>
                <a:latin typeface="Century Gothic"/>
              </a:rPr>
              <a:t>OBLIGATORY AERONAUTICAL</a:t>
            </a:r>
            <a:r>
              <a:rPr lang="fr-FR" sz="54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 PHRASEOLOGY</a:t>
            </a:r>
            <a:endParaRPr lang="en-US" sz="54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 type="subTitle"/>
          </p:nvPr>
        </p:nvSpPr>
        <p:spPr>
          <a:xfrm>
            <a:off x="1052640" y="4560840"/>
            <a:ext cx="8915040" cy="2474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en-GB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entury Gothic"/>
            </a:endParaRPr>
          </a:p>
        </p:txBody>
      </p:sp>
      <p:pic>
        <p:nvPicPr>
          <p:cNvPr id="544" name="Picture 2" descr="GROUND TRAFFIC Phraseology"/>
          <p:cNvPicPr/>
          <p:nvPr/>
        </p:nvPicPr>
        <p:blipFill>
          <a:blip r:embed="rId3"/>
          <a:stretch/>
        </p:blipFill>
        <p:spPr>
          <a:xfrm>
            <a:off x="5040165" y="2695135"/>
            <a:ext cx="2735280" cy="3540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Manouvres particuliers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/>
          </p:nvPr>
        </p:nvSpPr>
        <p:spPr>
          <a:xfrm>
            <a:off x="2592720" y="1708220"/>
            <a:ext cx="8911440" cy="293411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Faites un atterrissage complet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Make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 full stop landing)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Atterrissage complet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(Full stop landing)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2361362" y="441218"/>
            <a:ext cx="8861803" cy="975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Circuit de l’aérodrome (tour de piste)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pic>
        <p:nvPicPr>
          <p:cNvPr id="569" name="Picture 2" descr="Aerodrome Traffic Circuit | SKYbrary Aviation Safety"/>
          <p:cNvPicPr/>
          <p:nvPr/>
        </p:nvPicPr>
        <p:blipFill>
          <a:blip r:embed="rId2"/>
          <a:stretch/>
        </p:blipFill>
        <p:spPr>
          <a:xfrm>
            <a:off x="2632668" y="1647930"/>
            <a:ext cx="7419972" cy="381579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/>
          <p:cNvSpPr>
            <a:spLocks noGrp="1"/>
          </p:cNvSpPr>
          <p:nvPr>
            <p:ph type="title"/>
          </p:nvPr>
        </p:nvSpPr>
        <p:spPr>
          <a:xfrm>
            <a:off x="2713054" y="321547"/>
            <a:ext cx="8791465" cy="126137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Dans le circuit de l’aérodrome (tour de piste)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7" name="PlaceHolder 2"/>
          <p:cNvSpPr>
            <a:spLocks noGrp="1"/>
          </p:cNvSpPr>
          <p:nvPr>
            <p:ph/>
          </p:nvPr>
        </p:nvSpPr>
        <p:spPr>
          <a:xfrm>
            <a:off x="2592720" y="1708219"/>
            <a:ext cx="8911440" cy="449161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Vent arrière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 de vent arrière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(End of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Dernier virage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Turning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final)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Finale (Finale)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(Final)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icture 2" descr="How Pilots &amp; Ground Crew Communicate Aviation runs on precision. Every word  exchanged between pilots and ground crew can make the difference between  smooth operations and serious risk. 🗣️ How communication happens:"/>
          <p:cNvPicPr/>
          <p:nvPr/>
        </p:nvPicPr>
        <p:blipFill>
          <a:blip r:embed="rId2"/>
          <a:stretch/>
        </p:blipFill>
        <p:spPr>
          <a:xfrm>
            <a:off x="3215520" y="105120"/>
            <a:ext cx="5285160" cy="7305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2703006" y="453418"/>
            <a:ext cx="8349337" cy="80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Alignement avec attente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7" name="PlaceHolder 2"/>
          <p:cNvSpPr>
            <a:spLocks noGrp="1"/>
          </p:cNvSpPr>
          <p:nvPr>
            <p:ph/>
          </p:nvPr>
        </p:nvSpPr>
        <p:spPr>
          <a:xfrm>
            <a:off x="2592720" y="1657978"/>
            <a:ext cx="8911440" cy="425286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Alignez vous et attendez piste 01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’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attends piste 01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Remontez piste 01alignez-vous et attendez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01,line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remonte la piste 01 je m’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aligne 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et j’attends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4"/>
    </mc:Choice>
    <mc:Fallback xmlns="">
      <p:transition spd="slow" advTm="367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2592474" y="773723"/>
            <a:ext cx="9123061" cy="116118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Multi-Alignements (un avion s’ali</a:t>
            </a:r>
            <a:r>
              <a:rPr lang="fr-FR" sz="3600" dirty="0">
                <a:solidFill>
                  <a:srgbClr val="00B0F0"/>
                </a:solidFill>
                <a:latin typeface="Century Gothic"/>
              </a:rPr>
              <a:t>gn</a:t>
            </a: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e derrière un autre avion)</a:t>
            </a:r>
            <a:br>
              <a:rPr sz="3600" dirty="0">
                <a:solidFill>
                  <a:srgbClr val="00B0F0"/>
                </a:solidFill>
              </a:rPr>
            </a:br>
            <a:endParaRPr lang="en-US" sz="36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2522136" y="1778557"/>
            <a:ext cx="9042864" cy="40193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Alignez vous et attendez piste 01 numéro 2 au départ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j’attends piste 01 numéro 2 au départ 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2669262" y="533520"/>
            <a:ext cx="8835258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de décollage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2736001" y="1607736"/>
            <a:ext cx="8835258" cy="410951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77500" lnSpcReduction="20000"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décollage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Piste 01, je décolle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01 </a:t>
            </a: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m’aligne piste 01et je décolle </a:t>
            </a:r>
            <a:endParaRPr lang="fr-FR" sz="2600" b="1" dirty="0">
              <a:solidFill>
                <a:srgbClr val="FF0000"/>
              </a:solidFill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and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01 </a:t>
            </a: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 immédiat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immediate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2662812" y="594095"/>
            <a:ext cx="8841347" cy="98349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Options sur atterissage</a:t>
            </a:r>
            <a:endParaRPr lang="en-US" sz="36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2589120" y="1286190"/>
            <a:ext cx="8915040" cy="497771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toucher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touché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exercice d’autorotation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pratice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autorotation)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option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option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Remettez le gaz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Go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remets le gaz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Going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Interruption de décollage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2589120" y="1637881"/>
            <a:ext cx="8915040" cy="427295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Stoppez immédiatement ( indicatif d’avion) Stoppez immédiatement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(Stop Immediately (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callsign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 Stop Immediately 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stoppe </a:t>
            </a: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immédiatement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Stopping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Immediately)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J’interrompe le décollage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Aborting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2502040" y="624240"/>
            <a:ext cx="900248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Approche (dernière phase de l’approche avant finale et atterrissage</a:t>
            </a:r>
            <a:r>
              <a:rPr lang="fr-FR" sz="3600" b="0" u="none" strike="noStrike" dirty="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/>
          </p:nvPr>
        </p:nvSpPr>
        <p:spPr>
          <a:xfrm>
            <a:off x="2421653" y="1637881"/>
            <a:ext cx="9082507" cy="436098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(exemple ILS) piste 01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 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 : Autorisé approche ILS piste 01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une approche ILS piste 01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piste 01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 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2522136" y="624240"/>
            <a:ext cx="8982384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d’atterris</a:t>
            </a:r>
            <a:r>
              <a:rPr lang="fr-FR" sz="3200" dirty="0">
                <a:solidFill>
                  <a:srgbClr val="00B0F0"/>
                </a:solidFill>
                <a:latin typeface="Century Gothic"/>
              </a:rPr>
              <a:t>s</a:t>
            </a: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age 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/>
          </p:nvPr>
        </p:nvSpPr>
        <p:spPr>
          <a:xfrm>
            <a:off x="2522136" y="1718268"/>
            <a:ext cx="8982024" cy="262225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atterrissage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to land)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</a:majorFont>
      <a:minorFont>
        <a:latin typeface="Century Gothic" panose="020B0502020202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  <a:tileRect/>
        </a:gradFill>
      </a:fillStyleLst>
      <a:lnStyleLst>
        <a:ln w="9525" cap="rnd" cmpd="sng" algn="ctr">
          <a:prstDash val="solid"/>
        </a:ln>
        <a:ln w="15875" cap="rnd" cmpd="sng" algn="ctr">
          <a:prstDash val="solid"/>
        </a:ln>
        <a:ln w="22225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337</TotalTime>
  <Words>496</Words>
  <Application>Microsoft Office PowerPoint</Application>
  <PresentationFormat>Grand écran</PresentationFormat>
  <Paragraphs>92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Aptos</vt:lpstr>
      <vt:lpstr>Arial</vt:lpstr>
      <vt:lpstr>Century Gothic</vt:lpstr>
      <vt:lpstr>Symbol</vt:lpstr>
      <vt:lpstr>Times New Roman</vt:lpstr>
      <vt:lpstr>Wingdings</vt:lpstr>
      <vt:lpstr>Wingdings 3</vt:lpstr>
      <vt:lpstr>Brin</vt:lpstr>
      <vt:lpstr>OBLIGATORY AERONAUTICAL PHRASEOLOGY</vt:lpstr>
      <vt:lpstr>Présentation PowerPoint</vt:lpstr>
      <vt:lpstr>Alignement avec attente </vt:lpstr>
      <vt:lpstr>Multi-Alignements (un avion s’aligne derrière un autre avion) </vt:lpstr>
      <vt:lpstr>Autorisation de décollage </vt:lpstr>
      <vt:lpstr>Options sur atterissage</vt:lpstr>
      <vt:lpstr>Interruption de décollage</vt:lpstr>
      <vt:lpstr>Approche (dernière phase de l’approche avant finale et atterrissage)</vt:lpstr>
      <vt:lpstr>Autorisation d’atterrissage </vt:lpstr>
      <vt:lpstr>Manouvres particuliers</vt:lpstr>
      <vt:lpstr>Circuit de l’aérodrome (tour de piste)</vt:lpstr>
      <vt:lpstr>Dans le circuit de l’aérodrome (tour de piste)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Peter Vaughan</dc:creator>
  <dc:description/>
  <cp:lastModifiedBy>Peter Vaughan</cp:lastModifiedBy>
  <cp:revision>13</cp:revision>
  <dcterms:created xsi:type="dcterms:W3CDTF">2026-02-02T17:40:48Z</dcterms:created>
  <dcterms:modified xsi:type="dcterms:W3CDTF">2026-03-14T14:03:39Z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17</vt:i4>
  </property>
</Properties>
</file>