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71" r:id="rId2"/>
    <p:sldId id="256" r:id="rId3"/>
    <p:sldId id="273" r:id="rId4"/>
    <p:sldId id="257" r:id="rId5"/>
    <p:sldId id="258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4" r:id="rId17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40285-C1A6-4180-A49B-067F65D151C3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80795-A800-4CBB-9C1A-B45E57ED9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794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80795-A800-4CBB-9C1A-B45E57ED989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156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3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5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6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8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5040" cy="2262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54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5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ftr" idx="2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2" name="Freeform 6"/>
          <p:cNvSpPr/>
          <p:nvPr/>
        </p:nvSpPr>
        <p:spPr>
          <a:xfrm>
            <a:off x="0" y="4323960"/>
            <a:ext cx="1744200" cy="778320"/>
          </a:xfrm>
          <a:custGeom>
            <a:avLst/>
            <a:gdLst>
              <a:gd name="textAreaLeft" fmla="*/ 0 w 1744200"/>
              <a:gd name="textAreaRight" fmla="*/ 1744560 w 1744200"/>
              <a:gd name="textAreaTop" fmla="*/ 0 h 778320"/>
              <a:gd name="textAreaBottom" fmla="*/ 778680 h 778320"/>
            </a:gdLst>
            <a:ahLst/>
            <a:cxnLst/>
            <a:rect l="textAreaLeft" t="textAreaTop" r="textAreaRight" b="textAreaBottom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sldNum" idx="3"/>
          </p:nvPr>
        </p:nvSpPr>
        <p:spPr>
          <a:xfrm>
            <a:off x="531720" y="45295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798810F-8B86-4F46-8936-91FBA3DB3DB1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de secti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07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8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9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0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1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2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3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4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5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6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7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8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19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20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1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2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3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4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5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6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7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8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9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30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31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32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2589120" y="2058840"/>
            <a:ext cx="8915040" cy="1468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0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 type="body"/>
          </p:nvPr>
        </p:nvSpPr>
        <p:spPr>
          <a:xfrm>
            <a:off x="2589120" y="3530160"/>
            <a:ext cx="8915040" cy="860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0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35" name="PlaceHolder 3"/>
          <p:cNvSpPr>
            <a:spLocks noGrp="1"/>
          </p:cNvSpPr>
          <p:nvPr>
            <p:ph type="dt" idx="28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PlaceHolder 4"/>
          <p:cNvSpPr>
            <a:spLocks noGrp="1"/>
          </p:cNvSpPr>
          <p:nvPr>
            <p:ph type="ftr" idx="29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37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8" name="PlaceHolder 5"/>
          <p:cNvSpPr>
            <a:spLocks noGrp="1"/>
          </p:cNvSpPr>
          <p:nvPr>
            <p:ph type="sldNum" idx="30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EAB253F-3190-49AA-85A4-A2B78D59B390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40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1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2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3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4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5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6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7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8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9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0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1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52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53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4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5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6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7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8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9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0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1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2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3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4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65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1352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68" name="PlaceHolder 3"/>
          <p:cNvSpPr>
            <a:spLocks noGrp="1"/>
          </p:cNvSpPr>
          <p:nvPr>
            <p:ph type="body"/>
          </p:nvPr>
        </p:nvSpPr>
        <p:spPr>
          <a:xfrm>
            <a:off x="7190640" y="2126160"/>
            <a:ext cx="431352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69" name="PlaceHolder 4"/>
          <p:cNvSpPr>
            <a:spLocks noGrp="1"/>
          </p:cNvSpPr>
          <p:nvPr>
            <p:ph type="dt" idx="31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PlaceHolder 5"/>
          <p:cNvSpPr>
            <a:spLocks noGrp="1"/>
          </p:cNvSpPr>
          <p:nvPr>
            <p:ph type="ftr" idx="32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71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72" name="PlaceHolder 6"/>
          <p:cNvSpPr>
            <a:spLocks noGrp="1"/>
          </p:cNvSpPr>
          <p:nvPr>
            <p:ph type="sldNum" idx="33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ED0B785-0A4A-4ACF-AEDA-1FAE2F29761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ais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2939400" y="1972800"/>
            <a:ext cx="3992400" cy="5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 type="body"/>
          </p:nvPr>
        </p:nvSpPr>
        <p:spPr>
          <a:xfrm>
            <a:off x="2589120" y="2548800"/>
            <a:ext cx="4342680" cy="3353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3" name="PlaceHolder 4"/>
          <p:cNvSpPr>
            <a:spLocks noGrp="1"/>
          </p:cNvSpPr>
          <p:nvPr>
            <p:ph type="body"/>
          </p:nvPr>
        </p:nvSpPr>
        <p:spPr>
          <a:xfrm>
            <a:off x="7506720" y="1969560"/>
            <a:ext cx="3998520" cy="5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4" name="PlaceHolder 5"/>
          <p:cNvSpPr>
            <a:spLocks noGrp="1"/>
          </p:cNvSpPr>
          <p:nvPr>
            <p:ph type="body"/>
          </p:nvPr>
        </p:nvSpPr>
        <p:spPr>
          <a:xfrm>
            <a:off x="7166880" y="2545560"/>
            <a:ext cx="4338360" cy="3353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5" name="PlaceHolder 6"/>
          <p:cNvSpPr>
            <a:spLocks noGrp="1"/>
          </p:cNvSpPr>
          <p:nvPr>
            <p:ph type="dt" idx="34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PlaceHolder 7"/>
          <p:cNvSpPr>
            <a:spLocks noGrp="1"/>
          </p:cNvSpPr>
          <p:nvPr>
            <p:ph type="ftr" idx="35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07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08" name="PlaceHolder 8"/>
          <p:cNvSpPr>
            <a:spLocks noGrp="1"/>
          </p:cNvSpPr>
          <p:nvPr>
            <p:ph type="sldNum" idx="36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EE2D5D0-DB49-4011-AFF4-C4AA29177F02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10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1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2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3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4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5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6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7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8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9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0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1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22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23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4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5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6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7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8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9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0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1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2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3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4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35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dt" idx="37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ftr" idx="38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39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40" name="PlaceHolder 4"/>
          <p:cNvSpPr>
            <a:spLocks noGrp="1"/>
          </p:cNvSpPr>
          <p:nvPr>
            <p:ph type="sldNum" idx="39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691B8D9-7039-4C93-9FAA-BF0769D72D20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1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42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3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4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5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6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7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8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9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0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1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2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3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54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55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6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7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8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9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0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1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2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3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4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5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6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67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68" name="PlaceHolder 1"/>
          <p:cNvSpPr>
            <a:spLocks noGrp="1"/>
          </p:cNvSpPr>
          <p:nvPr>
            <p:ph type="dt" idx="40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ftr" idx="41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70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71" name="PlaceHolder 3"/>
          <p:cNvSpPr>
            <a:spLocks noGrp="1"/>
          </p:cNvSpPr>
          <p:nvPr>
            <p:ph type="sldNum" idx="42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21AAC68-CFB0-47AA-8659-2823AB575E7A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rPr>
              <a:t>Click to edit the title text format</a:t>
            </a:r>
          </a:p>
        </p:txBody>
      </p:sp>
      <p:sp>
        <p:nvSpPr>
          <p:cNvPr id="47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u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75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6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7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8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9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0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1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2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3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4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5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6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87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88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9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0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1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2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3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4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5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6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7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8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9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00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01" name="PlaceHolder 1"/>
          <p:cNvSpPr>
            <a:spLocks noGrp="1"/>
          </p:cNvSpPr>
          <p:nvPr>
            <p:ph type="title"/>
          </p:nvPr>
        </p:nvSpPr>
        <p:spPr>
          <a:xfrm>
            <a:off x="2589120" y="446040"/>
            <a:ext cx="3504960" cy="975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02" name="PlaceHolder 2"/>
          <p:cNvSpPr>
            <a:spLocks noGrp="1"/>
          </p:cNvSpPr>
          <p:nvPr>
            <p:ph type="body"/>
          </p:nvPr>
        </p:nvSpPr>
        <p:spPr>
          <a:xfrm>
            <a:off x="6323040" y="446040"/>
            <a:ext cx="5181120" cy="5414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03" name="PlaceHolder 3"/>
          <p:cNvSpPr>
            <a:spLocks noGrp="1"/>
          </p:cNvSpPr>
          <p:nvPr>
            <p:ph type="body"/>
          </p:nvPr>
        </p:nvSpPr>
        <p:spPr>
          <a:xfrm>
            <a:off x="2589120" y="1598760"/>
            <a:ext cx="3504960" cy="426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04" name="PlaceHolder 4"/>
          <p:cNvSpPr>
            <a:spLocks noGrp="1"/>
          </p:cNvSpPr>
          <p:nvPr>
            <p:ph type="dt" idx="43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PlaceHolder 5"/>
          <p:cNvSpPr>
            <a:spLocks noGrp="1"/>
          </p:cNvSpPr>
          <p:nvPr>
            <p:ph type="ftr" idx="44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06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07" name="PlaceHolder 6"/>
          <p:cNvSpPr>
            <a:spLocks noGrp="1"/>
          </p:cNvSpPr>
          <p:nvPr>
            <p:ph type="sldNum" idx="45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02F901E-5BF3-490E-91FF-3B3444C364BE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8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509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0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1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2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3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4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5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6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7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8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9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0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521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522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3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4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5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6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7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8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9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0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1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2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3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34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35" name="PlaceHolder 1"/>
          <p:cNvSpPr>
            <a:spLocks noGrp="1"/>
          </p:cNvSpPr>
          <p:nvPr>
            <p:ph type="title"/>
          </p:nvPr>
        </p:nvSpPr>
        <p:spPr>
          <a:xfrm>
            <a:off x="2589120" y="4800600"/>
            <a:ext cx="8915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24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36" name="PlaceHolder 2"/>
          <p:cNvSpPr>
            <a:spLocks noGrp="1"/>
          </p:cNvSpPr>
          <p:nvPr>
            <p:ph type="body"/>
          </p:nvPr>
        </p:nvSpPr>
        <p:spPr>
          <a:xfrm>
            <a:off x="2589120" y="635040"/>
            <a:ext cx="8915040" cy="3854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600" b="0" u="none" strike="noStrike">
                <a:solidFill>
                  <a:schemeClr val="dk1"/>
                </a:solidFill>
                <a:effectLst/>
                <a:uFillTx/>
                <a:latin typeface="Century Gothic"/>
              </a:rPr>
              <a:t>Cliquez sur l'icône pour ajouter une image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37" name="PlaceHolder 3"/>
          <p:cNvSpPr>
            <a:spLocks noGrp="1"/>
          </p:cNvSpPr>
          <p:nvPr>
            <p:ph type="body"/>
          </p:nvPr>
        </p:nvSpPr>
        <p:spPr>
          <a:xfrm>
            <a:off x="2589120" y="5367240"/>
            <a:ext cx="8915040" cy="493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38" name="PlaceHolder 4"/>
          <p:cNvSpPr>
            <a:spLocks noGrp="1"/>
          </p:cNvSpPr>
          <p:nvPr>
            <p:ph type="dt" idx="46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5"/>
          <p:cNvSpPr>
            <a:spLocks noGrp="1"/>
          </p:cNvSpPr>
          <p:nvPr>
            <p:ph type="ftr" idx="47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40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41" name="PlaceHolder 6"/>
          <p:cNvSpPr>
            <a:spLocks noGrp="1"/>
          </p:cNvSpPr>
          <p:nvPr>
            <p:ph type="sldNum" idx="48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9A3D761-7132-46EA-B4CD-ED13696F10C6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et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6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8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9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5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6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7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0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61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589120" y="609480"/>
            <a:ext cx="8915040" cy="3116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2589120" y="4354200"/>
            <a:ext cx="8915040" cy="155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dt" idx="4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ftr" idx="5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6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6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91AFA64-FA91-4C02-B08E-BB8E7FC8064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itation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69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0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1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2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3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4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5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6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7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8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9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0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81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82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3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4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5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6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7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8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9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0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1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2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3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94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850120" y="609480"/>
            <a:ext cx="8393400" cy="289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274920" y="3505320"/>
            <a:ext cx="7536240" cy="3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6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2589120" y="4354200"/>
            <a:ext cx="8915040" cy="155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dt" idx="7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ftr" idx="8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00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sldNum" idx="9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D21CADF-5C7F-4677-9284-93992BAEE4FE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TextBox 13"/>
          <p:cNvSpPr/>
          <p:nvPr/>
        </p:nvSpPr>
        <p:spPr>
          <a:xfrm>
            <a:off x="2467800" y="6480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“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Box 14"/>
          <p:cNvSpPr/>
          <p:nvPr/>
        </p:nvSpPr>
        <p:spPr>
          <a:xfrm>
            <a:off x="11115000" y="29052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”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rte nom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05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6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7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8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9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0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1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2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3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4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5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6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17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18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9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0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1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2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3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4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5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6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7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8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9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30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589120" y="2438280"/>
            <a:ext cx="8915040" cy="2724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dt" idx="10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ftr" idx="11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35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sldNum" idx="12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EC74A9B-39E2-4642-BB2B-5A677EF7D5BC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rte nom citati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38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39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0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1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2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3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4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5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6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7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8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9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50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51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2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3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4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5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6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7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8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9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0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1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2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63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2850120" y="609480"/>
            <a:ext cx="8393400" cy="289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2589120" y="4343400"/>
            <a:ext cx="8915040" cy="83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accent1"/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 idx="13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ftr" idx="14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69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 idx="15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0DA3D02-2CAE-4DE3-A6FF-5332531D828C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TextBox 16"/>
          <p:cNvSpPr/>
          <p:nvPr/>
        </p:nvSpPr>
        <p:spPr>
          <a:xfrm>
            <a:off x="2467800" y="6480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“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Box 17"/>
          <p:cNvSpPr/>
          <p:nvPr/>
        </p:nvSpPr>
        <p:spPr>
          <a:xfrm>
            <a:off x="11115000" y="29052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”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rai ou faux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2589120" y="627480"/>
            <a:ext cx="8915040" cy="287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2589120" y="4343400"/>
            <a:ext cx="8915040" cy="83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accent1"/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dt" idx="16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ftr" idx="17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05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sldNum" idx="18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B4F713A-0C8A-43E6-B567-2609B0411D0D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08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9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0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1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2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3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4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5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6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7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8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9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20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21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2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3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4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5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6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7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8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9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0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1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2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33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88584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dt" idx="19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 type="ftr" idx="20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38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39" name="PlaceHolder 5"/>
          <p:cNvSpPr>
            <a:spLocks noGrp="1"/>
          </p:cNvSpPr>
          <p:nvPr>
            <p:ph type="sldNum" idx="21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BC889E3-FEA4-4801-BEE8-3965396B5E5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41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2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3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4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5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6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7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8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9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0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1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2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53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54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5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6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7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8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9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0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1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2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3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4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5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66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9294840" y="627480"/>
            <a:ext cx="2207160" cy="52833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2589120" y="627480"/>
            <a:ext cx="6476760" cy="52833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dt" idx="22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 type="ftr" idx="23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71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72" name="PlaceHolder 5"/>
          <p:cNvSpPr>
            <a:spLocks noGrp="1"/>
          </p:cNvSpPr>
          <p:nvPr>
            <p:ph type="sldNum" idx="24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9EBE105-33DC-402D-8547-8B321CDC69BB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02" name="PlaceHolder 3"/>
          <p:cNvSpPr>
            <a:spLocks noGrp="1"/>
          </p:cNvSpPr>
          <p:nvPr>
            <p:ph type="dt" idx="25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4"/>
          <p:cNvSpPr>
            <a:spLocks noGrp="1"/>
          </p:cNvSpPr>
          <p:nvPr>
            <p:ph type="ftr" idx="26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04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5" name="PlaceHolder 5"/>
          <p:cNvSpPr>
            <a:spLocks noGrp="1"/>
          </p:cNvSpPr>
          <p:nvPr>
            <p:ph type="sldNum" idx="27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C4A1AC2-F31D-491A-BF48-6E7FED54859B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680A6B-E839-378D-64D6-F17F983E5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158" y="545582"/>
            <a:ext cx="8911440" cy="1280520"/>
          </a:xfrm>
        </p:spPr>
        <p:txBody>
          <a:bodyPr/>
          <a:lstStyle/>
          <a:p>
            <a:pPr algn="ctr"/>
            <a:br>
              <a:rPr lang="fr-FR" b="1" dirty="0"/>
            </a:br>
            <a:br>
              <a:rPr lang="fr-FR" b="1" dirty="0"/>
            </a:br>
            <a:r>
              <a:rPr lang="fr-FR" b="1" dirty="0">
                <a:solidFill>
                  <a:srgbClr val="00B0F0"/>
                </a:solidFill>
              </a:rPr>
              <a:t>Learning Module 2</a:t>
            </a:r>
          </a:p>
        </p:txBody>
      </p:sp>
    </p:spTree>
    <p:extLst>
      <p:ext uri="{BB962C8B-B14F-4D97-AF65-F5344CB8AC3E}">
        <p14:creationId xmlns:p14="http://schemas.microsoft.com/office/powerpoint/2010/main" val="1654183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PlaceHolder 1"/>
          <p:cNvSpPr>
            <a:spLocks noGrp="1"/>
          </p:cNvSpPr>
          <p:nvPr>
            <p:ph type="title"/>
          </p:nvPr>
        </p:nvSpPr>
        <p:spPr>
          <a:xfrm>
            <a:off x="2502040" y="624240"/>
            <a:ext cx="900248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Approche (dernière phase de l’approche avant finale et atterrissage</a:t>
            </a:r>
            <a:r>
              <a:rPr lang="fr-FR" sz="3600" b="0" u="none" strike="noStrike" dirty="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1" name="PlaceHolder 2"/>
          <p:cNvSpPr>
            <a:spLocks noGrp="1"/>
          </p:cNvSpPr>
          <p:nvPr>
            <p:ph/>
          </p:nvPr>
        </p:nvSpPr>
        <p:spPr>
          <a:xfrm>
            <a:off x="2421653" y="1637881"/>
            <a:ext cx="9082507" cy="436098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Autorisé approche (exemple ILS)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endParaRPr lang="fr-FR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 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 : Autorisé approche ILS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endParaRPr lang="fr-FR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une approche ILS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Autorisé approche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endParaRPr lang="fr-FR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 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2522136" y="624240"/>
            <a:ext cx="8982384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Autorisation d’atterris</a:t>
            </a:r>
            <a:r>
              <a:rPr lang="fr-FR" sz="3200" dirty="0">
                <a:solidFill>
                  <a:srgbClr val="00B0F0"/>
                </a:solidFill>
                <a:latin typeface="Century Gothic"/>
              </a:rPr>
              <a:t>s</a:t>
            </a: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age 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63" name="PlaceHolder 2"/>
          <p:cNvSpPr>
            <a:spLocks noGrp="1"/>
          </p:cNvSpPr>
          <p:nvPr>
            <p:ph/>
          </p:nvPr>
        </p:nvSpPr>
        <p:spPr>
          <a:xfrm>
            <a:off x="2522136" y="1718268"/>
            <a:ext cx="8982024" cy="262225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</a:t>
            </a:r>
            <a:r>
              <a:rPr lang="fr-FR" sz="28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autorisé atterrissage vent 280/15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8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to land 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wind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280/15Kts)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2682910" y="624240"/>
            <a:ext cx="882161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Manouvres particuliers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65" name="PlaceHolder 2"/>
          <p:cNvSpPr>
            <a:spLocks noGrp="1"/>
          </p:cNvSpPr>
          <p:nvPr>
            <p:ph/>
          </p:nvPr>
        </p:nvSpPr>
        <p:spPr>
          <a:xfrm>
            <a:off x="2592720" y="1708219"/>
            <a:ext cx="8911440" cy="359136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Prévoyer</a:t>
            </a: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un </a:t>
            </a:r>
            <a:r>
              <a:rPr lang="fr-FR" sz="28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atterrissge</a:t>
            </a: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complet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dirty="0">
                <a:solidFill>
                  <a:srgbClr val="FF0000"/>
                </a:solidFill>
              </a:rPr>
              <a:t>(</a:t>
            </a:r>
            <a:r>
              <a:rPr lang="fr-FR" sz="2800" b="1" dirty="0" err="1">
                <a:solidFill>
                  <a:srgbClr val="FF0000"/>
                </a:solidFill>
              </a:rPr>
              <a:t>Expect</a:t>
            </a:r>
            <a:r>
              <a:rPr lang="fr-FR" sz="2800" b="1" dirty="0">
                <a:solidFill>
                  <a:srgbClr val="FF0000"/>
                </a:solidFill>
              </a:rPr>
              <a:t> a full stop landing)</a:t>
            </a:r>
            <a:endParaRPr lang="fr-FR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Faites un atterrissage complet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Make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 full stop landing)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Atterrissage complet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(Full stop landing)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2361362" y="441218"/>
            <a:ext cx="8861803" cy="975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fr-FR" sz="3600" dirty="0">
                <a:solidFill>
                  <a:srgbClr val="00B0F0"/>
                </a:solidFill>
              </a:rPr>
              <a:t>Circuit de l’aérodrome (tour de piste)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pic>
        <p:nvPicPr>
          <p:cNvPr id="569" name="Picture 2" descr="Aerodrome Traffic Circuit | SKYbrary Aviation Safety"/>
          <p:cNvPicPr/>
          <p:nvPr/>
        </p:nvPicPr>
        <p:blipFill>
          <a:blip r:embed="rId2"/>
          <a:stretch/>
        </p:blipFill>
        <p:spPr>
          <a:xfrm>
            <a:off x="2632668" y="1647930"/>
            <a:ext cx="7419972" cy="381579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PlaceHolder 1"/>
          <p:cNvSpPr>
            <a:spLocks noGrp="1"/>
          </p:cNvSpPr>
          <p:nvPr>
            <p:ph type="title"/>
          </p:nvPr>
        </p:nvSpPr>
        <p:spPr>
          <a:xfrm>
            <a:off x="2713054" y="321547"/>
            <a:ext cx="8791465" cy="126137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fr-FR" sz="3600" dirty="0">
                <a:solidFill>
                  <a:srgbClr val="00B0F0"/>
                </a:solidFill>
              </a:rPr>
              <a:t>Circuit de l’aérodrome (tour de piste) 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7" name="PlaceHolder 2"/>
          <p:cNvSpPr>
            <a:spLocks noGrp="1"/>
          </p:cNvSpPr>
          <p:nvPr>
            <p:ph/>
          </p:nvPr>
        </p:nvSpPr>
        <p:spPr>
          <a:xfrm>
            <a:off x="2592720" y="1708219"/>
            <a:ext cx="8911440" cy="449161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Vent arrière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0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Downwind</a:t>
            </a:r>
            <a:r>
              <a:rPr lang="fr-FR" sz="20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0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Fin de vent arrière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(End of </a:t>
            </a:r>
            <a:r>
              <a:rPr lang="fr-FR" sz="20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downwind</a:t>
            </a:r>
            <a:r>
              <a:rPr lang="fr-FR" sz="20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dirty="0">
                <a:solidFill>
                  <a:schemeClr val="dk1">
                    <a:lumMod val="75000"/>
                    <a:lumOff val="25000"/>
                  </a:schemeClr>
                </a:solidFill>
              </a:rPr>
              <a:t>Etape de base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1" dirty="0">
                <a:solidFill>
                  <a:srgbClr val="FF0000"/>
                </a:solidFill>
              </a:rPr>
              <a:t>(Base leg)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Dernier virage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20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Turning</a:t>
            </a:r>
            <a:r>
              <a:rPr lang="fr-FR" sz="20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final)</a:t>
            </a:r>
            <a:endParaRPr lang="en-US" sz="20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Finale (Finale)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0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(Final)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endParaRPr lang="en-US" sz="20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CD7E6-FD94-0D05-2C87-6938A4DA8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PlaceHolder 1">
            <a:extLst>
              <a:ext uri="{FF2B5EF4-FFF2-40B4-BE49-F238E27FC236}">
                <a16:creationId xmlns:a16="http://schemas.microsoft.com/office/drawing/2014/main" id="{A86257C0-8F6F-FBCA-2574-71BD880BF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054" y="321547"/>
            <a:ext cx="8791465" cy="126137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fr-FR" sz="3600" dirty="0">
                <a:solidFill>
                  <a:srgbClr val="00B0F0"/>
                </a:solidFill>
              </a:rPr>
              <a:t>Circuit de l’aérodrome (tour de piste) 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7" name="PlaceHolder 2">
            <a:extLst>
              <a:ext uri="{FF2B5EF4-FFF2-40B4-BE49-F238E27FC236}">
                <a16:creationId xmlns:a16="http://schemas.microsoft.com/office/drawing/2014/main" id="{9E6C874C-E4CC-261A-EABA-4E550CFFE34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799197" y="1688554"/>
            <a:ext cx="8911440" cy="449161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US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Le </a:t>
            </a:r>
            <a:r>
              <a:rPr lang="en-US" sz="20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sens</a:t>
            </a:r>
            <a:r>
              <a:rPr lang="en-US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des</a:t>
            </a:r>
            <a:r>
              <a:rPr 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 </a:t>
            </a:r>
            <a:r>
              <a:rPr lang="en-US" sz="2000" dirty="0" err="1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virages</a:t>
            </a:r>
            <a:r>
              <a:rPr 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 est </a:t>
            </a:r>
            <a:r>
              <a:rPr lang="en-US" sz="2000" dirty="0" err="1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décrit</a:t>
            </a:r>
            <a:r>
              <a:rPr 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 par les </a:t>
            </a:r>
            <a:r>
              <a:rPr lang="en-US" sz="2000" dirty="0" err="1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termes</a:t>
            </a:r>
            <a:r>
              <a:rPr 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: main gauche </a:t>
            </a:r>
            <a:r>
              <a:rPr lang="en-US" sz="2000" dirty="0" err="1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ou</a:t>
            </a:r>
            <a:r>
              <a:rPr 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 main droite </a:t>
            </a:r>
            <a:r>
              <a:rPr lang="en-US" sz="2000" b="1" dirty="0">
                <a:solidFill>
                  <a:srgbClr val="FF0000"/>
                </a:solidFill>
                <a:latin typeface="Century Gothic"/>
              </a:rPr>
              <a:t>(main gauche = left hand/main droite = right hand)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US" sz="20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Exemple</a:t>
            </a:r>
            <a:r>
              <a:rPr lang="en-US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:- Entrez vent arrière main droite </a:t>
            </a:r>
            <a:r>
              <a:rPr lang="en-US" sz="20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piste</a:t>
            </a:r>
            <a:r>
              <a:rPr lang="en-US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32L, </a:t>
            </a:r>
            <a:r>
              <a:rPr lang="en-US" sz="2000" b="0" u="none" strike="noStrike" dirty="0" err="1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rappelez</a:t>
            </a:r>
            <a:r>
              <a:rPr lang="en-US" sz="20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vent arri</a:t>
            </a:r>
            <a:r>
              <a:rPr 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ère </a:t>
            </a:r>
            <a:r>
              <a:rPr lang="en-US" sz="2000" b="1" dirty="0">
                <a:solidFill>
                  <a:srgbClr val="FF0000"/>
                </a:solidFill>
                <a:latin typeface="Century Gothic"/>
              </a:rPr>
              <a:t>(enter right hand downwind runway 32L)</a:t>
            </a:r>
            <a:endParaRPr lang="en-US" sz="2000" b="1" u="none" strike="noStrike" dirty="0">
              <a:solidFill>
                <a:srgbClr val="FF0000"/>
              </a:solidFill>
              <a:effectLst/>
              <a:uFillTx/>
              <a:latin typeface="Century Gothic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E37D167-DCA2-A17E-FD4B-ACB0890D7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890" y="3286962"/>
            <a:ext cx="2751411" cy="3067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252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925FC8-4B47-2834-83FE-72DE01D4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End of module</a:t>
            </a:r>
            <a:br>
              <a:rPr lang="fr-FR" dirty="0"/>
            </a:br>
            <a:r>
              <a:rPr lang="fr-FR" dirty="0"/>
              <a:t>Fin </a:t>
            </a:r>
            <a:r>
              <a:rPr lang="fr-FR"/>
              <a:t>du module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C43299-126D-515A-2D9C-FEC1E611698D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74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1746360" y="621905"/>
            <a:ext cx="9757800" cy="182989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fr-FR" sz="5400" dirty="0">
                <a:solidFill>
                  <a:srgbClr val="00B0F0"/>
                </a:solidFill>
                <a:latin typeface="Century Gothic"/>
              </a:rPr>
              <a:t>OBLIGATORY AERONAUTICAL</a:t>
            </a:r>
            <a:r>
              <a:rPr lang="fr-FR" sz="54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 PHRASEOLOGY</a:t>
            </a:r>
            <a:endParaRPr lang="en-US" sz="540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 type="subTitle"/>
          </p:nvPr>
        </p:nvSpPr>
        <p:spPr>
          <a:xfrm>
            <a:off x="1052640" y="2703871"/>
            <a:ext cx="8915040" cy="433124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r>
              <a:rPr lang="en-GB" sz="2400" b="0" u="none" strike="noStrike" dirty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English and French Version</a:t>
            </a:r>
          </a:p>
          <a:p>
            <a:pPr indent="0" algn="ctr">
              <a:buNone/>
            </a:pPr>
            <a:r>
              <a:rPr lang="en-GB" sz="2400" dirty="0">
                <a:solidFill>
                  <a:schemeClr val="dk1">
                    <a:lumMod val="65000"/>
                    <a:lumOff val="35000"/>
                  </a:schemeClr>
                </a:solidFill>
                <a:latin typeface="Century Gothic"/>
              </a:rPr>
              <a:t>Version anglaise et française</a:t>
            </a:r>
            <a:endParaRPr lang="en-GB" sz="2400" b="0" u="none" strike="noStrike" dirty="0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entury Gothic"/>
            </a:endParaRPr>
          </a:p>
        </p:txBody>
      </p:sp>
      <p:pic>
        <p:nvPicPr>
          <p:cNvPr id="544" name="Picture 2" descr="GROUND TRAFFIC Phraseology"/>
          <p:cNvPicPr/>
          <p:nvPr/>
        </p:nvPicPr>
        <p:blipFill>
          <a:blip r:embed="rId3"/>
          <a:stretch/>
        </p:blipFill>
        <p:spPr>
          <a:xfrm>
            <a:off x="7970179" y="2524889"/>
            <a:ext cx="2735280" cy="35409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3DD847-CADE-4D90-A05F-AFD8A7264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120" y="609480"/>
            <a:ext cx="8915040" cy="1435630"/>
          </a:xfrm>
        </p:spPr>
        <p:txBody>
          <a:bodyPr/>
          <a:lstStyle/>
          <a:p>
            <a:r>
              <a:rPr lang="fr-FR" dirty="0">
                <a:solidFill>
                  <a:srgbClr val="00B0F0"/>
                </a:solidFill>
              </a:rPr>
              <a:t>Information </a:t>
            </a:r>
            <a:br>
              <a:rPr lang="fr-FR" dirty="0">
                <a:solidFill>
                  <a:srgbClr val="00B0F0"/>
                </a:solidFill>
              </a:rPr>
            </a:br>
            <a:r>
              <a:rPr lang="fr-FR" dirty="0">
                <a:solidFill>
                  <a:srgbClr val="00B0F0"/>
                </a:solidFill>
              </a:rPr>
              <a:t>Consignes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735234-070E-7167-7A6F-A8C210700F5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2589120" y="2566219"/>
            <a:ext cx="8915040" cy="3343541"/>
          </a:xfrm>
        </p:spPr>
        <p:txBody>
          <a:bodyPr>
            <a:normAutofit/>
          </a:bodyPr>
          <a:lstStyle/>
          <a:p>
            <a:r>
              <a:rPr lang="en-US" sz="2400" dirty="0"/>
              <a:t>You must learn and understand all the phrases in red</a:t>
            </a:r>
          </a:p>
          <a:p>
            <a:r>
              <a:rPr lang="en-US" sz="2400" dirty="0"/>
              <a:t>You will some questions from this module in the test and in ENGLISH ONLY</a:t>
            </a:r>
          </a:p>
          <a:p>
            <a:r>
              <a:rPr lang="fr-FR" sz="2400" dirty="0"/>
              <a:t>Vous devez apprendre et comprendre toutes les phrases en rouge. </a:t>
            </a:r>
          </a:p>
          <a:p>
            <a:r>
              <a:rPr lang="fr-FR" sz="2400" dirty="0"/>
              <a:t>Vous trouverez des questions de ce module lors du test, et uniquement en anglais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501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5" name="Picture 2" descr="How Pilots &amp; Ground Crew Communicate Aviation runs on precision. Every word  exchanged between pilots and ground crew can make the difference between  smooth operations and serious risk. 🗣️ How communication happens:"/>
          <p:cNvPicPr/>
          <p:nvPr/>
        </p:nvPicPr>
        <p:blipFill>
          <a:blip r:embed="rId2"/>
          <a:stretch/>
        </p:blipFill>
        <p:spPr>
          <a:xfrm>
            <a:off x="3215520" y="105120"/>
            <a:ext cx="5285160" cy="73051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title"/>
          </p:nvPr>
        </p:nvSpPr>
        <p:spPr>
          <a:xfrm>
            <a:off x="2703006" y="453418"/>
            <a:ext cx="8349337" cy="80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0000"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Alignement avec attente</a:t>
            </a:r>
            <a:br>
              <a:rPr sz="3600" dirty="0"/>
            </a:b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47" name="PlaceHolder 2"/>
          <p:cNvSpPr>
            <a:spLocks noGrp="1"/>
          </p:cNvSpPr>
          <p:nvPr>
            <p:ph/>
          </p:nvPr>
        </p:nvSpPr>
        <p:spPr>
          <a:xfrm>
            <a:off x="2592720" y="1657978"/>
            <a:ext cx="8911440" cy="425286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A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lignez vous et attendez piste 32L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Line up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and </a:t>
            </a:r>
            <a:r>
              <a:rPr lang="fr-FR" sz="2400" b="1" dirty="0" err="1">
                <a:solidFill>
                  <a:srgbClr val="FF0000"/>
                </a:solidFill>
                <a:latin typeface="Century Gothic"/>
              </a:rPr>
              <a:t>wait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Century Gothic"/>
              </a:rPr>
              <a:t>runway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 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m’aligne et j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’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attends Piste 32L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Remontez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 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alignez-vous et attendez 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backtrack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, line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remonte la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je m’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aligne 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et j’attends 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backtracking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,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4"/>
    </mc:Choice>
    <mc:Fallback xmlns="">
      <p:transition spd="slow" advTm="367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 type="title"/>
          </p:nvPr>
        </p:nvSpPr>
        <p:spPr>
          <a:xfrm>
            <a:off x="2592474" y="773723"/>
            <a:ext cx="9123061" cy="116118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0000"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Multi-Alignements (un avion s’ali</a:t>
            </a:r>
            <a:r>
              <a:rPr lang="fr-FR" sz="3600" dirty="0">
                <a:solidFill>
                  <a:srgbClr val="00B0F0"/>
                </a:solidFill>
                <a:latin typeface="Century Gothic"/>
              </a:rPr>
              <a:t>gn</a:t>
            </a: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e derrière un autre avion)</a:t>
            </a:r>
            <a:br>
              <a:rPr sz="3600" dirty="0">
                <a:solidFill>
                  <a:srgbClr val="00B0F0"/>
                </a:solidFill>
              </a:rPr>
            </a:br>
            <a:endParaRPr lang="en-US" sz="360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1" name="PlaceHolder 2"/>
          <p:cNvSpPr>
            <a:spLocks noGrp="1"/>
          </p:cNvSpPr>
          <p:nvPr>
            <p:ph/>
          </p:nvPr>
        </p:nvSpPr>
        <p:spPr>
          <a:xfrm>
            <a:off x="2522136" y="1778557"/>
            <a:ext cx="9042864" cy="401934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Alignez vous et attendez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numéro 2 au départ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e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number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 for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departure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m’aligne et j’attends piste </a:t>
            </a:r>
            <a:r>
              <a:rPr lang="fr-FR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24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numéro 2 au départ 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number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 for </a:t>
            </a:r>
            <a:r>
              <a:rPr lang="fr-FR" sz="24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departure</a:t>
            </a:r>
            <a:r>
              <a:rPr lang="fr-FR" sz="24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4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2669262" y="533520"/>
            <a:ext cx="8835258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Autorisation de décollage</a:t>
            </a:r>
            <a:br>
              <a:rPr sz="3600" dirty="0"/>
            </a:b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55" name="PlaceHolder 2"/>
          <p:cNvSpPr>
            <a:spLocks noGrp="1"/>
          </p:cNvSpPr>
          <p:nvPr>
            <p:ph/>
          </p:nvPr>
        </p:nvSpPr>
        <p:spPr>
          <a:xfrm>
            <a:off x="2736001" y="1607736"/>
            <a:ext cx="8835258" cy="410951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70000" lnSpcReduction="20000"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</a:t>
            </a:r>
            <a:r>
              <a:rPr lang="fr-FR" sz="26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autorisé décollage vent 280/15</a:t>
            </a:r>
            <a:endParaRPr lang="fr-FR" sz="2600" dirty="0">
              <a:solidFill>
                <a:schemeClr val="dk1">
                  <a:lumMod val="75000"/>
                  <a:lumOff val="25000"/>
                </a:schemeClr>
              </a:solidFill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take-off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wind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280/15kts)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Piste </a:t>
            </a:r>
            <a:r>
              <a:rPr lang="fr-FR" sz="2600" dirty="0">
                <a:solidFill>
                  <a:schemeClr val="dk1"/>
                </a:solidFill>
                <a:latin typeface="Century Gothic"/>
              </a:rPr>
              <a:t>32L</a:t>
            </a: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, je décolle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taking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off)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ATC: Alignez vous piste </a:t>
            </a:r>
            <a:r>
              <a:rPr lang="fr-FR" sz="2600" dirty="0">
                <a:solidFill>
                  <a:schemeClr val="dk1"/>
                </a:solidFill>
                <a:latin typeface="Century Gothic"/>
              </a:rPr>
              <a:t>32L</a:t>
            </a: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autorisé décollage vent 280/15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,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take-off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wind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280/15kts)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Je m’aligne piste </a:t>
            </a:r>
            <a:r>
              <a:rPr lang="fr-FR" sz="2600" dirty="0">
                <a:solidFill>
                  <a:schemeClr val="dk1"/>
                </a:solidFill>
                <a:latin typeface="Century Gothic"/>
              </a:rPr>
              <a:t>32L</a:t>
            </a: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et je décolle </a:t>
            </a:r>
            <a:endParaRPr lang="fr-FR" sz="2600" b="1" dirty="0">
              <a:solidFill>
                <a:srgbClr val="FF0000"/>
              </a:solidFill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and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taking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off)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ATC: Alignez vous piste </a:t>
            </a:r>
            <a:r>
              <a:rPr lang="fr-FR" sz="2600" dirty="0">
                <a:solidFill>
                  <a:schemeClr val="dk1"/>
                </a:solidFill>
                <a:latin typeface="Century Gothic"/>
              </a:rPr>
              <a:t>32L</a:t>
            </a:r>
            <a:r>
              <a:rPr lang="fr-FR" sz="26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 </a:t>
            </a:r>
            <a:r>
              <a:rPr lang="fr-FR" sz="2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autorisé décollage immédiat vent 280/15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32L,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immediate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take-off </a:t>
            </a:r>
            <a:r>
              <a:rPr lang="fr-FR" sz="2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wind</a:t>
            </a:r>
            <a:r>
              <a:rPr lang="fr-FR" sz="2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280/15kts)</a:t>
            </a: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2662812" y="594095"/>
            <a:ext cx="8841347" cy="98349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Options sur atterissage</a:t>
            </a:r>
            <a:endParaRPr lang="en-US" sz="36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7" name="PlaceHolder 2"/>
          <p:cNvSpPr>
            <a:spLocks noGrp="1"/>
          </p:cNvSpPr>
          <p:nvPr>
            <p:ph/>
          </p:nvPr>
        </p:nvSpPr>
        <p:spPr>
          <a:xfrm>
            <a:off x="2589120" y="1286190"/>
            <a:ext cx="8915040" cy="497771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toucher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touch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and go)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</a:t>
            </a:r>
            <a:r>
              <a:rPr lang="fr-FR" sz="16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autorisé touché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touch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and go)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exercice d’autorotation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pratice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autorotation)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option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option)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</a:t>
            </a:r>
            <a:r>
              <a:rPr lang="fr-FR" sz="16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32L</a:t>
            </a: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autorisé option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dirty="0">
                <a:solidFill>
                  <a:srgbClr val="FF0000"/>
                </a:solidFill>
                <a:latin typeface="Century Gothic"/>
              </a:rPr>
              <a:t>32L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option)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Remettez le gaz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Go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around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remets le gaz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Going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6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around</a:t>
            </a:r>
            <a:r>
              <a:rPr lang="fr-FR" sz="16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6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/>
          </p:cNvSpPr>
          <p:nvPr>
            <p:ph type="title"/>
          </p:nvPr>
        </p:nvSpPr>
        <p:spPr>
          <a:xfrm>
            <a:off x="2682910" y="624240"/>
            <a:ext cx="882161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Interruption de décollage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9" name="PlaceHolder 2"/>
          <p:cNvSpPr>
            <a:spLocks noGrp="1"/>
          </p:cNvSpPr>
          <p:nvPr>
            <p:ph/>
          </p:nvPr>
        </p:nvSpPr>
        <p:spPr>
          <a:xfrm>
            <a:off x="2589120" y="1637881"/>
            <a:ext cx="8915040" cy="427295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Stoppez immédiatement ( indicatif d’avion) Stoppez immédiatement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 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(Stop Immediately ( 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callsign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 Stop Immediately 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Je stoppe </a:t>
            </a:r>
            <a:r>
              <a:rPr lang="fr-FR" sz="2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immédiatement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Stopping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Immediately)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J’interromps le décollage </a:t>
            </a: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2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Aborting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take-off)</a:t>
            </a: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2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</a:majorFont>
      <a:minorFont>
        <a:latin typeface="Century Gothic" panose="020B0502020202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  <a:tileRect/>
        </a:gradFill>
      </a:fillStyleLst>
      <a:lnStyleLst>
        <a:ln w="9525" cap="rnd" cmpd="sng" algn="ctr">
          <a:prstDash val="solid"/>
        </a:ln>
        <a:ln w="15875" cap="rnd" cmpd="sng" algn="ctr">
          <a:prstDash val="solid"/>
        </a:ln>
        <a:ln w="22225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lumMod val="98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378</TotalTime>
  <Words>657</Words>
  <Application>Microsoft Office PowerPoint</Application>
  <PresentationFormat>Grand écran</PresentationFormat>
  <Paragraphs>109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Aptos</vt:lpstr>
      <vt:lpstr>Arial</vt:lpstr>
      <vt:lpstr>Century Gothic</vt:lpstr>
      <vt:lpstr>Symbol</vt:lpstr>
      <vt:lpstr>Times New Roman</vt:lpstr>
      <vt:lpstr>Wingdings</vt:lpstr>
      <vt:lpstr>Wingdings 3</vt:lpstr>
      <vt:lpstr>Brin</vt:lpstr>
      <vt:lpstr>  Learning Module 2</vt:lpstr>
      <vt:lpstr>OBLIGATORY AERONAUTICAL PHRASEOLOGY</vt:lpstr>
      <vt:lpstr>Information  Consignes</vt:lpstr>
      <vt:lpstr>Présentation PowerPoint</vt:lpstr>
      <vt:lpstr>Alignement avec attente </vt:lpstr>
      <vt:lpstr>Multi-Alignements (un avion s’aligne derrière un autre avion) </vt:lpstr>
      <vt:lpstr>Autorisation de décollage </vt:lpstr>
      <vt:lpstr>Options sur atterissage</vt:lpstr>
      <vt:lpstr>Interruption de décollage</vt:lpstr>
      <vt:lpstr>Approche (dernière phase de l’approche avant finale et atterrissage)</vt:lpstr>
      <vt:lpstr>Autorisation d’atterrissage </vt:lpstr>
      <vt:lpstr>Manouvres particuliers</vt:lpstr>
      <vt:lpstr>Circuit de l’aérodrome (tour de piste)</vt:lpstr>
      <vt:lpstr>Circuit de l’aérodrome (tour de piste) </vt:lpstr>
      <vt:lpstr>Circuit de l’aérodrome (tour de piste) </vt:lpstr>
      <vt:lpstr>End of module Fin du module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Peter Vaughan</dc:creator>
  <dc:description/>
  <cp:lastModifiedBy>Peter Vaughan</cp:lastModifiedBy>
  <cp:revision>19</cp:revision>
  <dcterms:created xsi:type="dcterms:W3CDTF">2026-02-02T17:40:48Z</dcterms:created>
  <dcterms:modified xsi:type="dcterms:W3CDTF">2026-05-20T13:33:06Z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17</vt:i4>
  </property>
</Properties>
</file>