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420" r:id="rId5"/>
    <p:sldId id="410" r:id="rId6"/>
    <p:sldId id="411" r:id="rId7"/>
    <p:sldId id="419" r:id="rId8"/>
    <p:sldId id="413" r:id="rId9"/>
    <p:sldId id="414" r:id="rId10"/>
    <p:sldId id="412" r:id="rId11"/>
    <p:sldId id="415" r:id="rId12"/>
    <p:sldId id="416" r:id="rId13"/>
    <p:sldId id="417" r:id="rId14"/>
    <p:sldId id="418" r:id="rId15"/>
    <p:sldId id="421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74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E7829D4B-412A-499A-8D4F-B904ADB5D0BE}" type="datetime1">
              <a:rPr lang="fr-FR" smtClean="0"/>
              <a:t>20/05/2026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E2C230DF-5933-439D-898F-38E9AC9BA68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8" name="Espace réservé de l’en-tête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CCE360E1-1F2F-4ECC-8A8D-37670FD54F5F}" type="datetime1">
              <a:rPr lang="fr-FR" smtClean="0"/>
              <a:t>20/05/2026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A89C7E07-3C67-C64C-8DA0-0404F63039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A89C7E07-3C67-C64C-8DA0-0404F630397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table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e lib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7" name="Forme libre 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457200" indent="0">
              <a:spcBef>
                <a:spcPts val="1800"/>
              </a:spcBef>
              <a:buNone/>
              <a:defRPr lang="fr-FR" sz="2000"/>
            </a:lvl2pPr>
            <a:lvl3pPr marL="914400" indent="0">
              <a:spcBef>
                <a:spcPts val="1800"/>
              </a:spcBef>
              <a:buNone/>
              <a:defRPr lang="fr-FR" sz="2000"/>
            </a:lvl3pPr>
            <a:lvl4pPr marL="1371600" indent="0">
              <a:spcBef>
                <a:spcPts val="1800"/>
              </a:spcBef>
              <a:buNone/>
              <a:defRPr lang="fr-FR" sz="2000"/>
            </a:lvl4pPr>
            <a:lvl5pPr marL="1828800" indent="0">
              <a:spcBef>
                <a:spcPts val="1800"/>
              </a:spcBef>
              <a:buNone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fr-FR" sz="2000"/>
            </a:lvl1pPr>
            <a:lvl2pPr>
              <a:spcBef>
                <a:spcPts val="6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e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" name="Forme libre 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fr-FR" sz="2000"/>
            </a:lvl1pPr>
            <a:lvl2pPr>
              <a:spcBef>
                <a:spcPts val="6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fr-FR" sz="2000"/>
            </a:lvl1pPr>
            <a:lvl2pPr>
              <a:spcBef>
                <a:spcPts val="18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 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9" name="Espace réservé du tableau 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fr-FR"/>
            </a:lvl1pPr>
          </a:lstStyle>
          <a:p>
            <a:pPr rtl="0"/>
            <a:r>
              <a:rPr lang="fr-FR"/>
              <a:t>Cliquez sur l'icône pour ajouter un tableau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e automatiqu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 spc="50" baseline="0"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fr-F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42" name="Espace réservé de la date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fr-F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 dirty="0"/>
              <a:t>Cliquez sur l’icône pour ajouter une image</a:t>
            </a:r>
          </a:p>
        </p:txBody>
      </p: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e libre 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" name="Forme libre 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" name="Forme libre 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fr-FR" sz="2000"/>
            </a:lvl1pPr>
            <a:lvl2pPr indent="-283464">
              <a:spcBef>
                <a:spcPts val="18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e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" name="Forme libre 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9436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4864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Forme automatiqu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3" name="Forme lib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4" name="Forme lib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8" name="Forme lib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9" name="Forme libre 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fr-F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fr-F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fr-F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fr-F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endParaRPr lang="fr-FR" dirty="0"/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4864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indent="-283464">
              <a:spcBef>
                <a:spcPts val="18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fr-FR" dirty="0">
              <a:latin typeface="+mn-lt"/>
            </a:endParaRP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F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fr-FR">
          <a:solidFill>
            <a:schemeClr val="tx2"/>
          </a:solidFill>
        </a:defRPr>
      </a:lvl2pPr>
      <a:lvl3pPr eaLnBrk="1" hangingPunct="1">
        <a:defRPr lang="fr-FR">
          <a:solidFill>
            <a:schemeClr val="tx2"/>
          </a:solidFill>
        </a:defRPr>
      </a:lvl3pPr>
      <a:lvl4pPr eaLnBrk="1" hangingPunct="1">
        <a:defRPr lang="fr-FR">
          <a:solidFill>
            <a:schemeClr val="tx2"/>
          </a:solidFill>
        </a:defRPr>
      </a:lvl4pPr>
      <a:lvl5pPr eaLnBrk="1" hangingPunct="1">
        <a:defRPr lang="fr-FR">
          <a:solidFill>
            <a:schemeClr val="tx2"/>
          </a:solidFill>
        </a:defRPr>
      </a:lvl5pPr>
      <a:lvl6pPr eaLnBrk="1" hangingPunct="1">
        <a:defRPr lang="fr-FR">
          <a:solidFill>
            <a:schemeClr val="tx2"/>
          </a:solidFill>
        </a:defRPr>
      </a:lvl6pPr>
      <a:lvl7pPr eaLnBrk="1" hangingPunct="1">
        <a:defRPr lang="fr-FR">
          <a:solidFill>
            <a:schemeClr val="tx2"/>
          </a:solidFill>
        </a:defRPr>
      </a:lvl7pPr>
      <a:lvl8pPr eaLnBrk="1" hangingPunct="1">
        <a:defRPr lang="fr-FR">
          <a:solidFill>
            <a:schemeClr val="tx2"/>
          </a:solidFill>
        </a:defRPr>
      </a:lvl8pPr>
      <a:lvl9pPr eaLnBrk="1" hangingPunct="1">
        <a:defRPr lang="fr-F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CA4AE-051D-5FEB-E469-D9BBD2EF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Learning module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9DA09-3174-437D-95AC-1FCDA430D4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Please</a:t>
            </a:r>
            <a:r>
              <a:rPr lang="fr-FR" dirty="0">
                <a:solidFill>
                  <a:schemeClr val="bg1"/>
                </a:solidFill>
              </a:rPr>
              <a:t> note </a:t>
            </a:r>
            <a:r>
              <a:rPr lang="fr-FR" dirty="0" err="1">
                <a:solidFill>
                  <a:schemeClr val="bg1"/>
                </a:solidFill>
              </a:rPr>
              <a:t>that</a:t>
            </a:r>
            <a:r>
              <a:rPr lang="fr-FR" dirty="0">
                <a:solidFill>
                  <a:schemeClr val="bg1"/>
                </a:solidFill>
              </a:rPr>
              <a:t> the test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in ENGLISH ONLY and </a:t>
            </a:r>
            <a:r>
              <a:rPr lang="fr-FR" dirty="0" err="1">
                <a:solidFill>
                  <a:schemeClr val="bg1"/>
                </a:solidFill>
              </a:rPr>
              <a:t>will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contain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some</a:t>
            </a:r>
            <a:r>
              <a:rPr lang="fr-FR" dirty="0">
                <a:solidFill>
                  <a:schemeClr val="bg1"/>
                </a:solidFill>
              </a:rPr>
              <a:t> questions in relation to </a:t>
            </a:r>
            <a:r>
              <a:rPr lang="fr-FR" dirty="0" err="1">
                <a:solidFill>
                  <a:schemeClr val="bg1"/>
                </a:solidFill>
              </a:rPr>
              <a:t>this</a:t>
            </a:r>
            <a:r>
              <a:rPr lang="fr-FR" dirty="0">
                <a:solidFill>
                  <a:schemeClr val="bg1"/>
                </a:solidFill>
              </a:rPr>
              <a:t> module</a:t>
            </a:r>
          </a:p>
          <a:p>
            <a:r>
              <a:rPr lang="fr-FR" dirty="0">
                <a:solidFill>
                  <a:schemeClr val="bg1"/>
                </a:solidFill>
              </a:rPr>
              <a:t>Veuillez noter que le test est UNIQUEMENT en ANGLAIS et contiendra des questions relatives à cette présentation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03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AA0E3-6A0A-9BD0-7A82-780200704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6ADC9-F42F-2234-9829-816ED8F0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anchor="b">
            <a:normAutofit/>
          </a:bodyPr>
          <a:lstStyle/>
          <a:p>
            <a:r>
              <a:rPr lang="fr-FR" dirty="0"/>
              <a:t>Nose </a:t>
            </a:r>
            <a:r>
              <a:rPr lang="fr-FR" dirty="0" err="1"/>
              <a:t>wheel</a:t>
            </a:r>
            <a:r>
              <a:rPr lang="fr-FR" dirty="0"/>
              <a:t> </a:t>
            </a:r>
            <a:r>
              <a:rPr lang="fr-FR" dirty="0" err="1"/>
              <a:t>steering</a:t>
            </a:r>
            <a:r>
              <a:rPr lang="fr-FR" dirty="0"/>
              <a:t> </a:t>
            </a:r>
            <a:r>
              <a:rPr lang="fr-FR" dirty="0" err="1"/>
              <a:t>failure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44FDAFB-B26C-B15D-82AD-D52BE2BE91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4225" r="-3" b="-3"/>
          <a:stretch>
            <a:fillRect/>
          </a:stretch>
        </p:blipFill>
        <p:spPr>
          <a:xfrm>
            <a:off x="595523" y="2676525"/>
            <a:ext cx="5746750" cy="3597470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FC68B76-3C60-0001-1274-6F9B835CF6E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73556" y="2793442"/>
            <a:ext cx="4493120" cy="2291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nose wheel steering will not function if there is a hydraulic failure and the aircraft will need to be towed back on to a stand using a tug</a:t>
            </a:r>
          </a:p>
        </p:txBody>
      </p:sp>
    </p:spTree>
    <p:extLst>
      <p:ext uri="{BB962C8B-B14F-4D97-AF65-F5344CB8AC3E}">
        <p14:creationId xmlns:p14="http://schemas.microsoft.com/office/powerpoint/2010/main" val="272516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AAA37-7F61-EDFC-489D-50CAF5FB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B43A1-53A7-33EC-89F4-264E9C44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anchor="b">
            <a:normAutofit/>
          </a:bodyPr>
          <a:lstStyle/>
          <a:p>
            <a:r>
              <a:rPr lang="fr-FR" dirty="0"/>
              <a:t>One engine out landing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5CF0E7C-F69E-C9AC-5A29-43058E5617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3254" r="-1" b="-1"/>
          <a:stretch>
            <a:fillRect/>
          </a:stretch>
        </p:blipFill>
        <p:spPr>
          <a:xfrm>
            <a:off x="595523" y="2676525"/>
            <a:ext cx="5746750" cy="3597470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C0835E-D597-286C-0045-9D29814A69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0" y="2676525"/>
            <a:ext cx="3947160" cy="2247167"/>
          </a:xfrm>
        </p:spPr>
        <p:txBody>
          <a:bodyPr/>
          <a:lstStyle/>
          <a:p>
            <a:r>
              <a:rPr lang="en-US" dirty="0"/>
              <a:t>Landing a twin-engine aircraft with on engine not working is more delicate for the pilot and the risk of a runway excursion is greater</a:t>
            </a:r>
          </a:p>
        </p:txBody>
      </p:sp>
    </p:spTree>
    <p:extLst>
      <p:ext uri="{BB962C8B-B14F-4D97-AF65-F5344CB8AC3E}">
        <p14:creationId xmlns:p14="http://schemas.microsoft.com/office/powerpoint/2010/main" val="86372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AD8E58-F1EB-033A-9A69-1214B6BA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End of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5888FF-397F-5A07-297F-A4FC212ECF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F8D0DB-FC2C-87DD-C0EB-0F335784387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42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01216"/>
            <a:ext cx="5486400" cy="417078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Runway</a:t>
            </a:r>
            <a:r>
              <a:rPr lang="fr-FR" dirty="0"/>
              <a:t> emergency situations</a:t>
            </a:r>
            <a:br>
              <a:rPr lang="fr-FR" dirty="0"/>
            </a:br>
            <a:br>
              <a:rPr lang="fr-FR" dirty="0"/>
            </a:br>
            <a:r>
              <a:rPr lang="fr-FR" sz="2400" dirty="0"/>
              <a:t>English version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205D5-6DD5-1386-D515-346E6C20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Types of Emergency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6644A2-777C-FAD4-4A1B-26EB70510D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2281918"/>
            <a:ext cx="6787747" cy="4240180"/>
          </a:xfrm>
        </p:spPr>
        <p:txBody>
          <a:bodyPr/>
          <a:lstStyle/>
          <a:p>
            <a:r>
              <a:rPr lang="fr-FR" sz="1600" dirty="0" err="1">
                <a:solidFill>
                  <a:schemeClr val="bg1"/>
                </a:solidFill>
              </a:rPr>
              <a:t>Runway</a:t>
            </a:r>
            <a:r>
              <a:rPr lang="fr-FR" sz="1600" dirty="0">
                <a:solidFill>
                  <a:schemeClr val="bg1"/>
                </a:solidFill>
              </a:rPr>
              <a:t> Incursion</a:t>
            </a:r>
          </a:p>
          <a:p>
            <a:r>
              <a:rPr lang="fr-FR" sz="1600" dirty="0" err="1">
                <a:solidFill>
                  <a:schemeClr val="bg1"/>
                </a:solidFill>
              </a:rPr>
              <a:t>Runway</a:t>
            </a:r>
            <a:r>
              <a:rPr lang="fr-FR" sz="1600" dirty="0">
                <a:solidFill>
                  <a:schemeClr val="bg1"/>
                </a:solidFill>
              </a:rPr>
              <a:t> Excursion</a:t>
            </a:r>
          </a:p>
          <a:p>
            <a:r>
              <a:rPr lang="fr-FR" sz="1600" dirty="0">
                <a:solidFill>
                  <a:schemeClr val="bg1"/>
                </a:solidFill>
              </a:rPr>
              <a:t>FOD to </a:t>
            </a:r>
            <a:r>
              <a:rPr lang="fr-FR" sz="1600" dirty="0" err="1">
                <a:solidFill>
                  <a:schemeClr val="bg1"/>
                </a:solidFill>
              </a:rPr>
              <a:t>aircraft</a:t>
            </a:r>
            <a:r>
              <a:rPr lang="fr-FR" sz="1600" dirty="0">
                <a:solidFill>
                  <a:schemeClr val="bg1"/>
                </a:solidFill>
              </a:rPr>
              <a:t> and </a:t>
            </a:r>
            <a:r>
              <a:rPr lang="fr-FR" sz="1600" dirty="0" err="1">
                <a:solidFill>
                  <a:schemeClr val="bg1"/>
                </a:solidFill>
              </a:rPr>
              <a:t>debris</a:t>
            </a:r>
            <a:r>
              <a:rPr lang="fr-FR" sz="1600" dirty="0">
                <a:solidFill>
                  <a:schemeClr val="bg1"/>
                </a:solidFill>
              </a:rPr>
              <a:t> on the </a:t>
            </a:r>
            <a:r>
              <a:rPr lang="fr-FR" sz="1600" dirty="0" err="1">
                <a:solidFill>
                  <a:schemeClr val="bg1"/>
                </a:solidFill>
              </a:rPr>
              <a:t>runway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Animals/</a:t>
            </a:r>
            <a:r>
              <a:rPr lang="fr-FR" sz="1600" dirty="0" err="1">
                <a:solidFill>
                  <a:schemeClr val="bg1"/>
                </a:solidFill>
              </a:rPr>
              <a:t>birds</a:t>
            </a:r>
            <a:r>
              <a:rPr lang="fr-FR" sz="1600" dirty="0">
                <a:solidFill>
                  <a:schemeClr val="bg1"/>
                </a:solidFill>
              </a:rPr>
              <a:t> on or in the </a:t>
            </a:r>
            <a:r>
              <a:rPr lang="fr-FR" sz="1600" dirty="0" err="1">
                <a:solidFill>
                  <a:schemeClr val="bg1"/>
                </a:solidFill>
              </a:rPr>
              <a:t>vicinity</a:t>
            </a:r>
            <a:r>
              <a:rPr lang="fr-FR" sz="1600" dirty="0">
                <a:solidFill>
                  <a:schemeClr val="bg1"/>
                </a:solidFill>
              </a:rPr>
              <a:t> of the </a:t>
            </a:r>
            <a:r>
              <a:rPr lang="fr-FR" sz="1600" dirty="0" err="1">
                <a:solidFill>
                  <a:schemeClr val="bg1"/>
                </a:solidFill>
              </a:rPr>
              <a:t>runway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 err="1">
                <a:solidFill>
                  <a:schemeClr val="bg1"/>
                </a:solidFill>
              </a:rPr>
              <a:t>Flapless</a:t>
            </a:r>
            <a:r>
              <a:rPr lang="fr-FR" sz="1600" dirty="0">
                <a:solidFill>
                  <a:schemeClr val="bg1"/>
                </a:solidFill>
              </a:rPr>
              <a:t> landing</a:t>
            </a:r>
          </a:p>
          <a:p>
            <a:r>
              <a:rPr lang="fr-FR" sz="1600" dirty="0">
                <a:solidFill>
                  <a:schemeClr val="bg1"/>
                </a:solidFill>
              </a:rPr>
              <a:t>Burst </a:t>
            </a:r>
            <a:r>
              <a:rPr lang="fr-FR" sz="1600" dirty="0" err="1">
                <a:solidFill>
                  <a:schemeClr val="bg1"/>
                </a:solidFill>
              </a:rPr>
              <a:t>tyre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Nose </a:t>
            </a:r>
            <a:r>
              <a:rPr lang="fr-FR" sz="1600" dirty="0" err="1">
                <a:solidFill>
                  <a:schemeClr val="bg1"/>
                </a:solidFill>
              </a:rPr>
              <a:t>wheel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steering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gear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failure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Landing </a:t>
            </a:r>
            <a:r>
              <a:rPr lang="fr-FR" sz="1600" dirty="0" err="1">
                <a:solidFill>
                  <a:schemeClr val="bg1"/>
                </a:solidFill>
              </a:rPr>
              <a:t>only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with</a:t>
            </a:r>
            <a:r>
              <a:rPr lang="fr-FR" sz="1600" dirty="0">
                <a:solidFill>
                  <a:schemeClr val="bg1"/>
                </a:solidFill>
              </a:rPr>
              <a:t> one engine operating 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7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A3AFC-5F14-CE2A-8A7E-594CFC9C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43AF7-D9BF-E863-B153-1DBE6DF4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Runway</a:t>
            </a:r>
            <a:r>
              <a:rPr lang="fr-FR" dirty="0"/>
              <a:t> Incursion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B00B0FD-E18D-AB2E-B1D4-DAB2E365654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048758" y="2676524"/>
            <a:ext cx="4133792" cy="2616475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D8E0B1D-41AB-749A-E875-6A405B42B26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676525"/>
            <a:ext cx="4490827" cy="2616475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A runway incursion is any occurrence at an aerodrome involving the incorrect presence of an aircraft, vehicle or person on the protected area of a surface designated for the landing and take-off of aircraft.</a:t>
            </a:r>
            <a:endParaRPr lang="fr-FR" sz="3800" dirty="0"/>
          </a:p>
          <a:p>
            <a:endParaRPr lang="en-US" sz="2800" dirty="0"/>
          </a:p>
          <a:p>
            <a:r>
              <a:rPr lang="en-US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55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E110-16DB-4585-EEB7-37CC6126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ACCAE-C17F-4C88-A2B8-78F188F0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 anchor="b">
            <a:normAutofit/>
          </a:bodyPr>
          <a:lstStyle/>
          <a:p>
            <a:r>
              <a:rPr lang="fr-FR" dirty="0" err="1"/>
              <a:t>Runway</a:t>
            </a:r>
            <a:r>
              <a:rPr lang="fr-FR" dirty="0"/>
              <a:t> Excursion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4CFB4F0-43B5-D9DF-54F2-3165ACEAC6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r="16308" b="3"/>
          <a:stretch>
            <a:fillRect/>
          </a:stretch>
        </p:blipFill>
        <p:spPr>
          <a:xfrm>
            <a:off x="595523" y="2676525"/>
            <a:ext cx="5746750" cy="3597470"/>
          </a:xfrm>
          <a:prstGeom prst="rect">
            <a:avLst/>
          </a:prstGeom>
          <a:noFill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BE21C19-5003-55C0-8BED-B9D740C137FC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 bwMode="auto">
          <a:xfrm>
            <a:off x="7067341" y="2375075"/>
            <a:ext cx="3947160" cy="23878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A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runway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excursion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is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a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veer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off or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overrun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from the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runway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surface.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These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surface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events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occur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while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an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aircraft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is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effectLst/>
              </a:rPr>
              <a:t>taking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effectLst/>
              </a:rPr>
              <a:t> off or landing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1E520-9C99-545C-A9BF-065EB25BF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5419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runway excursion (RE) is a veer off or overrun from the runway surface (ICAO). These surface events occur while an aircraft is taking off or landing </a:t>
            </a:r>
          </a:p>
        </p:txBody>
      </p:sp>
    </p:spTree>
    <p:extLst>
      <p:ext uri="{BB962C8B-B14F-4D97-AF65-F5344CB8AC3E}">
        <p14:creationId xmlns:p14="http://schemas.microsoft.com/office/powerpoint/2010/main" val="274317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71548-5AC9-449D-916D-66BFC412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56255-6EFC-333E-1AFA-7125E555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FOD and </a:t>
            </a:r>
            <a:r>
              <a:rPr lang="fr-FR" dirty="0" err="1"/>
              <a:t>debris</a:t>
            </a:r>
            <a:r>
              <a:rPr lang="fr-FR" dirty="0"/>
              <a:t> on </a:t>
            </a:r>
            <a:r>
              <a:rPr lang="fr-FR" dirty="0" err="1"/>
              <a:t>runway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47ED15F-4A7E-110A-E133-25B9944CAA7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47887" y="2252173"/>
            <a:ext cx="3620005" cy="207674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454D96-6A00-2483-BA71-39E21D7850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676525"/>
            <a:ext cx="4490827" cy="2940504"/>
          </a:xfrm>
        </p:spPr>
        <p:txBody>
          <a:bodyPr/>
          <a:lstStyle/>
          <a:p>
            <a:r>
              <a:rPr lang="en-US" dirty="0"/>
              <a:t>Foreign Object Damage is caused by debris which is defined as any object, particle, substance or agent that is not where it is supposed to be. </a:t>
            </a:r>
          </a:p>
          <a:p>
            <a:r>
              <a:rPr lang="en-US" dirty="0"/>
              <a:t>In aviation it is a hazard to aircraft, equipment, cargo or personnel and can result in the aircraft crashing as did the Air France Concorde in Paris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AE69DC-643E-055F-E6B4-C41D3626C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00" y="4328913"/>
            <a:ext cx="3407795" cy="20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6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99F37-186C-7B11-071D-05BA92CE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Birds</a:t>
            </a:r>
            <a:r>
              <a:rPr lang="fr-FR" dirty="0"/>
              <a:t> and </a:t>
            </a:r>
            <a:r>
              <a:rPr lang="fr-FR" dirty="0" err="1"/>
              <a:t>animals</a:t>
            </a:r>
            <a:r>
              <a:rPr lang="fr-FR" dirty="0"/>
              <a:t> on or </a:t>
            </a:r>
            <a:r>
              <a:rPr lang="fr-FR" dirty="0" err="1"/>
              <a:t>near</a:t>
            </a:r>
            <a:r>
              <a:rPr lang="fr-FR" dirty="0"/>
              <a:t> a </a:t>
            </a:r>
            <a:r>
              <a:rPr lang="fr-FR" dirty="0" err="1"/>
              <a:t>runway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91FC2C5-4D0D-DC36-4A1E-BB61661386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47320" y="4313674"/>
            <a:ext cx="3791479" cy="209579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430355-0345-98DD-A109-45964203F4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7290" y="2601880"/>
            <a:ext cx="4158653" cy="2483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Wildlife, especially birds, poses a significant threat to aircraft, particularly during takeoff and landing phases. </a:t>
            </a:r>
          </a:p>
          <a:p>
            <a:pPr marL="0" indent="0">
              <a:buNone/>
            </a:pPr>
            <a:r>
              <a:rPr lang="en-US" dirty="0"/>
              <a:t>Bird strikes can cause catastrophic engine failures, structural damage, and, in extreme cases, lead to accidents.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C085BF-FE6F-7B80-69B2-4E08304E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868" y="2103618"/>
            <a:ext cx="3267531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5D44-0965-F5FC-712C-A3A20181E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46F08-BD8B-5DF9-5BE0-5C6110BC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Flapless</a:t>
            </a:r>
            <a:r>
              <a:rPr lang="fr-FR" dirty="0"/>
              <a:t> landing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8061FC7-2B3D-CA29-2180-3AEE8F720E6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95451" y="2464327"/>
            <a:ext cx="4252409" cy="284471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BED13-1D48-225F-3C70-ED21D06A89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73012" y="2118049"/>
            <a:ext cx="4699713" cy="2556589"/>
          </a:xfrm>
        </p:spPr>
        <p:txBody>
          <a:bodyPr/>
          <a:lstStyle/>
          <a:p>
            <a:r>
              <a:rPr lang="fr-FR" dirty="0" err="1"/>
              <a:t>Flapless</a:t>
            </a:r>
            <a:r>
              <a:rPr lang="fr-FR" dirty="0"/>
              <a:t> landing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associated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hydraulic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.</a:t>
            </a:r>
          </a:p>
          <a:p>
            <a:r>
              <a:rPr lang="fr-FR" dirty="0"/>
              <a:t>The plane </a:t>
            </a:r>
            <a:r>
              <a:rPr lang="fr-FR" dirty="0" err="1"/>
              <a:t>will</a:t>
            </a:r>
            <a:r>
              <a:rPr lang="fr-FR" dirty="0"/>
              <a:t> land at a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normal speed </a:t>
            </a:r>
            <a:r>
              <a:rPr lang="fr-FR" dirty="0" err="1"/>
              <a:t>leading</a:t>
            </a:r>
            <a:r>
              <a:rPr lang="fr-FR" dirty="0"/>
              <a:t> to a longer landing distance and the </a:t>
            </a:r>
            <a:r>
              <a:rPr lang="fr-FR" dirty="0" err="1"/>
              <a:t>risk</a:t>
            </a:r>
            <a:r>
              <a:rPr lang="fr-FR" dirty="0"/>
              <a:t> of the </a:t>
            </a:r>
            <a:r>
              <a:rPr lang="fr-FR" dirty="0" err="1"/>
              <a:t>brakes</a:t>
            </a:r>
            <a:r>
              <a:rPr lang="fr-FR" dirty="0"/>
              <a:t> </a:t>
            </a:r>
            <a:r>
              <a:rPr lang="fr-FR" dirty="0" err="1"/>
              <a:t>overheating</a:t>
            </a:r>
            <a:r>
              <a:rPr lang="fr-FR" dirty="0"/>
              <a:t> and </a:t>
            </a:r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tyres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69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EA37-696B-0660-AC72-8524EE801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B7EF3-73F8-85EF-5C48-3832DFB6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Burst </a:t>
            </a:r>
            <a:r>
              <a:rPr lang="fr-FR" dirty="0" err="1"/>
              <a:t>tyres</a:t>
            </a:r>
            <a:r>
              <a:rPr lang="fr-FR" dirty="0"/>
              <a:t> and </a:t>
            </a:r>
            <a:r>
              <a:rPr lang="fr-FR" dirty="0" err="1"/>
              <a:t>brake</a:t>
            </a:r>
            <a:r>
              <a:rPr lang="fr-FR" dirty="0"/>
              <a:t> </a:t>
            </a:r>
            <a:r>
              <a:rPr lang="fr-FR" dirty="0" err="1"/>
              <a:t>fire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71760A4-9F0E-E811-7395-09FC5E8C1F0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037902" y="4276805"/>
            <a:ext cx="3077004" cy="1924319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8B1DD3-8009-34FF-FF57-16D5D53066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676525"/>
            <a:ext cx="4490827" cy="2086394"/>
          </a:xfrm>
        </p:spPr>
        <p:txBody>
          <a:bodyPr>
            <a:normAutofit/>
          </a:bodyPr>
          <a:lstStyle/>
          <a:p>
            <a:r>
              <a:rPr lang="fr-FR" sz="2400" dirty="0"/>
              <a:t>Burst </a:t>
            </a:r>
            <a:r>
              <a:rPr lang="fr-FR" sz="2400" dirty="0" err="1"/>
              <a:t>tyres</a:t>
            </a:r>
            <a:r>
              <a:rPr lang="fr-FR" sz="2400" dirty="0"/>
              <a:t> and </a:t>
            </a:r>
            <a:r>
              <a:rPr lang="fr-FR" sz="2400" dirty="0" err="1"/>
              <a:t>brake</a:t>
            </a:r>
            <a:r>
              <a:rPr lang="fr-FR" sz="2400" dirty="0"/>
              <a:t> </a:t>
            </a:r>
            <a:r>
              <a:rPr lang="fr-FR" sz="2400" dirty="0" err="1"/>
              <a:t>fire</a:t>
            </a:r>
            <a:r>
              <a:rPr lang="fr-FR" sz="2400" dirty="0"/>
              <a:t> </a:t>
            </a:r>
            <a:r>
              <a:rPr lang="fr-FR" sz="2400" dirty="0" err="1"/>
              <a:t>following</a:t>
            </a:r>
            <a:r>
              <a:rPr lang="fr-FR" sz="2400" dirty="0"/>
              <a:t> </a:t>
            </a:r>
            <a:r>
              <a:rPr lang="fr-FR" sz="2400" dirty="0" err="1"/>
              <a:t>overheating</a:t>
            </a:r>
            <a:r>
              <a:rPr lang="fr-FR" sz="2400" dirty="0"/>
              <a:t> are </a:t>
            </a:r>
            <a:r>
              <a:rPr lang="fr-FR" sz="2400" dirty="0" err="1"/>
              <a:t>often</a:t>
            </a:r>
            <a:r>
              <a:rPr lang="fr-FR" sz="2400" dirty="0"/>
              <a:t> </a:t>
            </a:r>
            <a:r>
              <a:rPr lang="fr-FR" sz="2400" dirty="0" err="1"/>
              <a:t>associated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the </a:t>
            </a:r>
            <a:r>
              <a:rPr lang="fr-FR" sz="2400" dirty="0" err="1"/>
              <a:t>aircraft</a:t>
            </a:r>
            <a:r>
              <a:rPr lang="fr-FR" sz="2400" dirty="0"/>
              <a:t> </a:t>
            </a:r>
            <a:r>
              <a:rPr lang="fr-FR" sz="2400" dirty="0" err="1"/>
              <a:t>having</a:t>
            </a:r>
            <a:r>
              <a:rPr lang="fr-FR" sz="2400" dirty="0"/>
              <a:t> to </a:t>
            </a:r>
            <a:r>
              <a:rPr lang="fr-FR" sz="2400" dirty="0" err="1"/>
              <a:t>brake</a:t>
            </a:r>
            <a:r>
              <a:rPr lang="fr-FR" sz="2400" dirty="0"/>
              <a:t> in emergency </a:t>
            </a:r>
            <a:r>
              <a:rPr lang="fr-FR" sz="2400" dirty="0" err="1"/>
              <a:t>when</a:t>
            </a:r>
            <a:r>
              <a:rPr lang="fr-FR" sz="2400" dirty="0"/>
              <a:t> landing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EE5978-EEEF-FEB8-F925-32E139DBC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940" y="2304855"/>
            <a:ext cx="2829320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1611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2_TF78853419_Win32" id="{E939D1AD-245E-4113-B88E-E20D599B2C52}" vid="{B269D645-ADA9-4C84-B6E4-2BDC65D07C9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{C59E80C1-E853-412E-ACDF-F696445F4A4F}TFd3b75063-ff25-434d-b12c-efeaf07d16c3843f2ce2_win32-4817930b7c4d</Template>
  <TotalTime>45</TotalTime>
  <Words>427</Words>
  <Application>Microsoft Office PowerPoint</Application>
  <PresentationFormat>Grand écran</PresentationFormat>
  <Paragraphs>39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Personnalisé</vt:lpstr>
      <vt:lpstr>Learning module 4</vt:lpstr>
      <vt:lpstr>Runway emergency situations  English version</vt:lpstr>
      <vt:lpstr>Types of Emergency</vt:lpstr>
      <vt:lpstr>Runway Incursion</vt:lpstr>
      <vt:lpstr>Runway Excursion</vt:lpstr>
      <vt:lpstr>FOD and debris on runway</vt:lpstr>
      <vt:lpstr>Birds and animals on or near a runway</vt:lpstr>
      <vt:lpstr>Flapless landing</vt:lpstr>
      <vt:lpstr>Burst tyres and brake fire</vt:lpstr>
      <vt:lpstr>Nose wheel steering failure</vt:lpstr>
      <vt:lpstr>One engine out landing</vt:lpstr>
      <vt:lpstr>End of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Vaughan</dc:creator>
  <cp:lastModifiedBy>Peter Vaughan</cp:lastModifiedBy>
  <cp:revision>5</cp:revision>
  <dcterms:created xsi:type="dcterms:W3CDTF">2026-05-15T08:56:07Z</dcterms:created>
  <dcterms:modified xsi:type="dcterms:W3CDTF">2026-05-20T09:17:03Z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