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7"/>
  </p:notesMasterIdLst>
  <p:handoutMasterIdLst>
    <p:handoutMasterId r:id="rId18"/>
  </p:handoutMasterIdLst>
  <p:sldIdLst>
    <p:sldId id="420" r:id="rId5"/>
    <p:sldId id="410" r:id="rId6"/>
    <p:sldId id="411" r:id="rId7"/>
    <p:sldId id="419" r:id="rId8"/>
    <p:sldId id="413" r:id="rId9"/>
    <p:sldId id="414" r:id="rId10"/>
    <p:sldId id="412" r:id="rId11"/>
    <p:sldId id="415" r:id="rId12"/>
    <p:sldId id="416" r:id="rId13"/>
    <p:sldId id="417" r:id="rId14"/>
    <p:sldId id="418" r:id="rId15"/>
    <p:sldId id="421" r:id="rId16"/>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747" autoAdjust="0"/>
  </p:normalViewPr>
  <p:slideViewPr>
    <p:cSldViewPr snapToGrid="0">
      <p:cViewPr varScale="1">
        <p:scale>
          <a:sx n="82" d="100"/>
          <a:sy n="82" d="100"/>
        </p:scale>
        <p:origin x="72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36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E7829D4B-412A-499A-8D4F-B904ADB5D0BE}" type="datetime1">
              <a:rPr lang="fr-FR" smtClean="0"/>
              <a:t>20/05/2026</a:t>
            </a:fld>
            <a:endParaRPr lang="fr-FR" dirty="0"/>
          </a:p>
        </p:txBody>
      </p:sp>
      <p:sp>
        <p:nvSpPr>
          <p:cNvPr id="6" name="Espace réservé du numéro de diapositive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E2C230DF-5933-439D-898F-38E9AC9BA688}" type="slidenum">
              <a:rPr lang="fr-FR" smtClean="0"/>
              <a:t>‹N°›</a:t>
            </a:fld>
            <a:endParaRPr lang="fr-FR" dirty="0"/>
          </a:p>
        </p:txBody>
      </p:sp>
      <p:sp>
        <p:nvSpPr>
          <p:cNvPr id="7" name="Espace réservé du pied de page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8" name="Espace réservé de l’en-tête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CCE360E1-1F2F-4ECC-8A8D-37670FD54F5F}" type="datetime1">
              <a:rPr lang="fr-FR" smtClean="0"/>
              <a:t>20/05/2026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A89C7E07-3C67-C64C-8DA0-0404F6303970}" type="slidenum">
              <a:rPr lang="fr-FR" smtClean="0"/>
              <a:t>‹N°›</a:t>
            </a:fld>
            <a:endParaRPr lang="fr-FR"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A89C7E07-3C67-C64C-8DA0-0404F6303970}" type="slidenum">
              <a:rPr lang="fr-FR" smtClean="0"/>
              <a:t>2</a:t>
            </a:fld>
            <a:endParaRPr lang="fr-FR" dirty="0"/>
          </a:p>
        </p:txBody>
      </p:sp>
    </p:spTree>
    <p:extLst>
      <p:ext uri="{BB962C8B-B14F-4D97-AF65-F5344CB8AC3E}">
        <p14:creationId xmlns:p14="http://schemas.microsoft.com/office/powerpoint/2010/main" val="109245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1">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cxnSp>
        <p:nvCxnSpPr>
          <p:cNvPr id="13" name="Connecteur droit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contenu et tableau">
    <p:bg>
      <p:bgPr>
        <a:solidFill>
          <a:schemeClr val="tx1"/>
        </a:solid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orme libre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5" name="Forme libre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7" name="Forme libre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fr-FR" sz="2000"/>
            </a:lvl1pPr>
            <a:lvl2pPr marL="457200" indent="0">
              <a:spcBef>
                <a:spcPts val="1800"/>
              </a:spcBef>
              <a:buNone/>
              <a:defRPr lang="fr-FR" sz="2000"/>
            </a:lvl2pPr>
            <a:lvl3pPr marL="914400" indent="0">
              <a:spcBef>
                <a:spcPts val="1800"/>
              </a:spcBef>
              <a:buNone/>
              <a:defRPr lang="fr-FR" sz="2000"/>
            </a:lvl3pPr>
            <a:lvl4pPr marL="1371600" indent="0">
              <a:spcBef>
                <a:spcPts val="1800"/>
              </a:spcBef>
              <a:buNone/>
              <a:defRPr lang="fr-FR" sz="2000"/>
            </a:lvl4pPr>
            <a:lvl5pPr marL="1828800" indent="0">
              <a:spcBef>
                <a:spcPts val="1800"/>
              </a:spcBef>
              <a:buNone/>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contenu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fr-FR" sz="2000"/>
            </a:lvl1pPr>
            <a:lvl2pPr>
              <a:spcBef>
                <a:spcPts val="6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deux contenus">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e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Espace réservé du contenu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fr-FR" sz="2000"/>
            </a:lvl1pPr>
            <a:lvl2pPr>
              <a:spcBef>
                <a:spcPts val="6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fr-FR" sz="2000"/>
            </a:lvl1pPr>
            <a:lvl2pPr>
              <a:spcBef>
                <a:spcPts val="18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au 2">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9" name="Espace réservé du tableau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fr-FR"/>
            </a:lvl1pPr>
          </a:lstStyle>
          <a:p>
            <a:pPr rtl="0"/>
            <a:r>
              <a:rPr lang="fr-FR"/>
              <a:t>Cliquez sur l'icône pour ajouter un tableau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3">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cxnSp>
        <p:nvCxnSpPr>
          <p:cNvPr id="4" name="Connecteur droit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1">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Forme automatiqu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8" name="Forme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9" name="Forme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0" name="Forme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2" name="Titr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fr-FR" sz="4400" b="1" i="0" spc="50" baseline="0">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fr-FR" sz="2400" b="1" i="0" kern="1200" dirty="0">
                <a:solidFill>
                  <a:schemeClr val="tx2">
                    <a:lumMod val="75000"/>
                  </a:schemeClr>
                </a:solidFill>
                <a:latin typeface="+mn-lt"/>
                <a:ea typeface="+mn-ea"/>
                <a:cs typeface="+mn-cs"/>
              </a:defRPr>
            </a:lvl1pPr>
            <a:lvl2pPr indent="-283464">
              <a:spcBef>
                <a:spcPts val="6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3" name="Espace réservé du numéro de diapositive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42" name="Espace réservé de la date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la section">
    <p:bg>
      <p:bgPr>
        <a:solidFill>
          <a:schemeClr val="accent3"/>
        </a:solidFill>
        <a:effectLst/>
      </p:bgPr>
    </p:bg>
    <p:spTree>
      <p:nvGrpSpPr>
        <p:cNvPr id="1" name=""/>
        <p:cNvGrpSpPr/>
        <p:nvPr/>
      </p:nvGrpSpPr>
      <p:grpSpPr>
        <a:xfrm>
          <a:off x="0" y="0"/>
          <a:ext cx="0" cy="0"/>
          <a:chOff x="0" y="0"/>
          <a:chExt cx="0" cy="0"/>
        </a:xfrm>
      </p:grpSpPr>
      <p:sp>
        <p:nvSpPr>
          <p:cNvPr id="4" name="Espace réservé d’image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fr-FR" sz="2000">
                <a:solidFill>
                  <a:schemeClr val="tx1"/>
                </a:solidFill>
              </a:defRPr>
            </a:lvl1pPr>
          </a:lstStyle>
          <a:p>
            <a:pPr rtl="0"/>
            <a:r>
              <a:rPr lang="fr-FR"/>
              <a:t>Cliquez sur l'icône pour ajouter une image</a:t>
            </a:r>
          </a:p>
        </p:txBody>
      </p:sp>
      <p:sp>
        <p:nvSpPr>
          <p:cNvPr id="18" name="Titr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fr-FR" sz="6000" b="1" i="0" baseline="0">
                <a:solidFill>
                  <a:schemeClr val="tx1"/>
                </a:solidFill>
                <a:latin typeface="+mj-lt"/>
              </a:defRPr>
            </a:lvl1pPr>
          </a:lstStyle>
          <a:p>
            <a:pPr rtl="0"/>
            <a:r>
              <a:rPr lang="fr-FR"/>
              <a:t>Cliquez pour ajouter un titre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2">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sp>
        <p:nvSpPr>
          <p:cNvPr id="6" name="Espace réservé d’image 5">
            <a:extLst>
              <a:ext uri="{FF2B5EF4-FFF2-40B4-BE49-F238E27FC236}">
                <a16:creationId xmlns:a16="http://schemas.microsoft.com/office/drawing/2014/main" id="{A9973BC6-F6E5-0B3B-C8AB-0AC4020D4E8B}"/>
              </a:ext>
            </a:extLst>
          </p:cNvPr>
          <p:cNvSpPr>
            <a:spLocks noGrp="1"/>
          </p:cNvSpPr>
          <p:nvPr>
            <p:ph type="pic" sz="quarter" idx="12" hasCustomPrompt="1"/>
          </p:nvPr>
        </p:nvSpPr>
        <p:spPr>
          <a:xfrm>
            <a:off x="0" y="-11113"/>
            <a:ext cx="5791200" cy="6880226"/>
          </a:xfrm>
        </p:spPr>
        <p:txBody>
          <a:bodyPr rtlCol="0">
            <a:normAutofit/>
          </a:bodyPr>
          <a:lstStyle>
            <a:lvl1pPr marL="0" indent="0" algn="ctr">
              <a:buNone/>
              <a:defRPr lang="fr-FR" sz="2000"/>
            </a:lvl1pPr>
          </a:lstStyle>
          <a:p>
            <a:pPr rtl="0"/>
            <a:r>
              <a:rPr lang="fr-FR" dirty="0"/>
              <a:t>Cliquez sur l’icône pour ajouter une image</a:t>
            </a:r>
          </a:p>
        </p:txBody>
      </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cxnSp>
        <p:nvCxnSpPr>
          <p:cNvPr id="7" name="Connecteur droit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ésumé 2">
    <p:bg>
      <p:bgPr>
        <a:solidFill>
          <a:schemeClr val="tx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e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e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fr-FR" sz="4400" b="1" i="0">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fr-FR" sz="2000"/>
            </a:lvl1pPr>
            <a:lvl2pPr indent="-283464">
              <a:spcBef>
                <a:spcPts val="18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numéro de diapositive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5" name="Espace réservé de la date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cxnSp>
        <p:nvCxnSpPr>
          <p:cNvPr id="13" name="Connecteur droit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deux contenus 2">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e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9436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 name="Espace réservé du contenu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4864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Forme automatiqu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8" name="Forme libre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fr-FR"/>
              </a:defPPr>
            </a:lstStyle>
            <a:p>
              <a:pPr rtl="0"/>
              <a:endParaRPr lang="fr-FR" dirty="0"/>
            </a:p>
          </p:txBody>
        </p:sp>
        <p:sp>
          <p:nvSpPr>
            <p:cNvPr id="19" name="Forme libre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fr-FR" sz="2000"/>
            </a:lvl1pPr>
            <a:lvl2pPr marL="914400" indent="-457200">
              <a:spcBef>
                <a:spcPts val="1800"/>
              </a:spcBef>
              <a:buFont typeface="+mj-lt"/>
              <a:buAutoNum type="alphaLcPeriod"/>
              <a:defRPr lang="fr-FR" sz="2000"/>
            </a:lvl2pPr>
            <a:lvl3pPr marL="1371600" indent="-457200">
              <a:spcBef>
                <a:spcPts val="1800"/>
              </a:spcBef>
              <a:buFont typeface="+mj-lt"/>
              <a:buAutoNum type="arabicParenR"/>
              <a:defRPr lang="fr-FR" sz="2000"/>
            </a:lvl3pPr>
            <a:lvl4pPr marL="1371600" indent="0">
              <a:spcBef>
                <a:spcPts val="1800"/>
              </a:spcBef>
              <a:buFont typeface="+mj-lt"/>
              <a:buNone/>
              <a:defRPr lang="fr-FR" sz="2000"/>
            </a:lvl4pPr>
            <a:lvl5pPr marL="2286000" indent="-457200">
              <a:spcBef>
                <a:spcPts val="1800"/>
              </a:spcBef>
              <a:buFont typeface="+mj-lt"/>
              <a:buAutoNum type="arabicPeriod"/>
              <a:defRPr lang="fr-FR" sz="2000"/>
            </a:lvl5pPr>
          </a:lstStyle>
          <a:p>
            <a:pPr lvl="0" rtl="0"/>
            <a:r>
              <a:rPr lang="fr-FR"/>
              <a:t>Cliquer pour ajouter du contenu</a:t>
            </a:r>
          </a:p>
          <a:p>
            <a:pPr lvl="1" rtl="0"/>
            <a:r>
              <a:rPr lang="fr-FR"/>
              <a:t>Deuxième niveau</a:t>
            </a:r>
          </a:p>
          <a:p>
            <a:pPr lvl="2" rtl="0"/>
            <a:r>
              <a:rPr lang="fr-FR"/>
              <a:t>Troisième niveau</a:t>
            </a:r>
          </a:p>
          <a:p>
            <a:pPr lvl="3" rtl="0"/>
            <a:endParaRPr lang="fr-FR" dirty="0"/>
          </a:p>
        </p:txBody>
      </p:sp>
      <p:sp>
        <p:nvSpPr>
          <p:cNvPr id="2" name="Espace réservé du contenu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4864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contenu et image">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3" name="Espace réservé du contenu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fr-FR" sz="2000"/>
            </a:lvl1pPr>
            <a:lvl2pPr indent="-283464">
              <a:spcBef>
                <a:spcPts val="18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Espace réservé d’image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fr-FR" sz="2000">
                <a:solidFill>
                  <a:schemeClr val="bg1"/>
                </a:solidFill>
              </a:defRPr>
            </a:lvl1pPr>
          </a:lstStyle>
          <a:p>
            <a:pPr rtl="0"/>
            <a:r>
              <a:rPr lang="fr-FR"/>
              <a:t>Cliquez sur l'icône pour ajouter une image</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u titre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0" name="Espace réservé de la date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fr-FR" sz="1100" b="0" i="0">
                <a:solidFill>
                  <a:schemeClr val="bg1"/>
                </a:solidFill>
                <a:latin typeface="+mn-lt"/>
              </a:defRPr>
            </a:lvl1pPr>
          </a:lstStyle>
          <a:p>
            <a:pPr rtl="0"/>
            <a:endParaRPr lang="fr-FR" dirty="0">
              <a:latin typeface="+mn-lt"/>
            </a:endParaRPr>
          </a:p>
        </p:txBody>
      </p:sp>
      <p:sp>
        <p:nvSpPr>
          <p:cNvPr id="32" name="Espace réservé du numéro de diapositive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fr-FR" sz="1100" b="1" i="0">
                <a:solidFill>
                  <a:schemeClr val="bg1"/>
                </a:solidFill>
                <a:latin typeface="+mn-lt"/>
              </a:defRPr>
            </a:lvl1pPr>
          </a:lstStyle>
          <a:p>
            <a:pPr rtl="0"/>
            <a:fld id="{294A09A9-5501-47C1-A89A-A340965A2BE2}" type="slidenum">
              <a:rPr lang="fr-FR" smtClean="0"/>
              <a:pPr/>
              <a:t>‹N°›</a:t>
            </a:fld>
            <a:endParaRPr lang="fr-FR"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lang="fr-FR" sz="4400" b="1" i="0" kern="1200" spc="100" baseline="0">
          <a:solidFill>
            <a:schemeClr val="bg1"/>
          </a:solidFill>
          <a:latin typeface="+mj-lt"/>
          <a:ea typeface="+mj-ea"/>
          <a:cs typeface="+mj-cs"/>
        </a:defRPr>
      </a:lvl1pPr>
      <a:lvl2pPr eaLnBrk="1" hangingPunct="1">
        <a:defRPr lang="fr-FR">
          <a:solidFill>
            <a:schemeClr val="tx2"/>
          </a:solidFill>
        </a:defRPr>
      </a:lvl2pPr>
      <a:lvl3pPr eaLnBrk="1" hangingPunct="1">
        <a:defRPr lang="fr-FR">
          <a:solidFill>
            <a:schemeClr val="tx2"/>
          </a:solidFill>
        </a:defRPr>
      </a:lvl3pPr>
      <a:lvl4pPr eaLnBrk="1" hangingPunct="1">
        <a:defRPr lang="fr-FR">
          <a:solidFill>
            <a:schemeClr val="tx2"/>
          </a:solidFill>
        </a:defRPr>
      </a:lvl4pPr>
      <a:lvl5pPr eaLnBrk="1" hangingPunct="1">
        <a:defRPr lang="fr-FR">
          <a:solidFill>
            <a:schemeClr val="tx2"/>
          </a:solidFill>
        </a:defRPr>
      </a:lvl5pPr>
      <a:lvl6pPr eaLnBrk="1" hangingPunct="1">
        <a:defRPr lang="fr-FR">
          <a:solidFill>
            <a:schemeClr val="tx2"/>
          </a:solidFill>
        </a:defRPr>
      </a:lvl6pPr>
      <a:lvl7pPr eaLnBrk="1" hangingPunct="1">
        <a:defRPr lang="fr-FR">
          <a:solidFill>
            <a:schemeClr val="tx2"/>
          </a:solidFill>
        </a:defRPr>
      </a:lvl7pPr>
      <a:lvl8pPr eaLnBrk="1" hangingPunct="1">
        <a:defRPr lang="fr-FR">
          <a:solidFill>
            <a:schemeClr val="tx2"/>
          </a:solidFill>
        </a:defRPr>
      </a:lvl8pPr>
      <a:lvl9pPr eaLnBrk="1" hangingPunct="1">
        <a:defRPr lang="fr-F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fr-F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fr-F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fr-F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49343-B466-FD32-4E6F-8E95174299F0}"/>
              </a:ext>
            </a:extLst>
          </p:cNvPr>
          <p:cNvSpPr>
            <a:spLocks noGrp="1"/>
          </p:cNvSpPr>
          <p:nvPr>
            <p:ph type="title"/>
          </p:nvPr>
        </p:nvSpPr>
        <p:spPr/>
        <p:txBody>
          <a:bodyPr/>
          <a:lstStyle/>
          <a:p>
            <a:r>
              <a:rPr lang="fr-FR" dirty="0"/>
              <a:t>Learning module 4</a:t>
            </a:r>
          </a:p>
        </p:txBody>
      </p:sp>
      <p:sp>
        <p:nvSpPr>
          <p:cNvPr id="3" name="Espace réservé du contenu 2">
            <a:extLst>
              <a:ext uri="{FF2B5EF4-FFF2-40B4-BE49-F238E27FC236}">
                <a16:creationId xmlns:a16="http://schemas.microsoft.com/office/drawing/2014/main" id="{36B237DB-BC4D-9BC9-8B66-40B329540057}"/>
              </a:ext>
            </a:extLst>
          </p:cNvPr>
          <p:cNvSpPr>
            <a:spLocks noGrp="1"/>
          </p:cNvSpPr>
          <p:nvPr>
            <p:ph sz="quarter" idx="13"/>
          </p:nvPr>
        </p:nvSpPr>
        <p:spPr/>
        <p:txBody>
          <a:bodyPr/>
          <a:lstStyle/>
          <a:p>
            <a:r>
              <a:rPr lang="fr-FR" dirty="0"/>
              <a:t>Version française –Vous devez étudier la version anglaise, car les questions des tests sont uniquement en anglais. La version française est là pour vous aider et vous servir d'aide-mémoire.</a:t>
            </a:r>
          </a:p>
        </p:txBody>
      </p:sp>
    </p:spTree>
    <p:extLst>
      <p:ext uri="{BB962C8B-B14F-4D97-AF65-F5344CB8AC3E}">
        <p14:creationId xmlns:p14="http://schemas.microsoft.com/office/powerpoint/2010/main" val="46818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AA0E3-6A0A-9BD0-7A82-7802007043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CE6ADC9-F42F-2234-9829-816ED8F08D6A}"/>
              </a:ext>
            </a:extLst>
          </p:cNvPr>
          <p:cNvSpPr>
            <a:spLocks noGrp="1"/>
          </p:cNvSpPr>
          <p:nvPr>
            <p:ph type="title"/>
          </p:nvPr>
        </p:nvSpPr>
        <p:spPr>
          <a:xfrm>
            <a:off x="594360" y="198408"/>
            <a:ext cx="10972800" cy="1574317"/>
          </a:xfrm>
        </p:spPr>
        <p:txBody>
          <a:bodyPr anchor="b">
            <a:normAutofit fontScale="90000"/>
          </a:bodyPr>
          <a:lstStyle/>
          <a:p>
            <a:r>
              <a:rPr lang="fr-FR" dirty="0"/>
              <a:t>Défaillance de la direction de la roue avant</a:t>
            </a:r>
            <a:br>
              <a:rPr lang="fr-FR" dirty="0"/>
            </a:br>
            <a:endParaRPr lang="fr-FR" dirty="0"/>
          </a:p>
        </p:txBody>
      </p:sp>
      <p:pic>
        <p:nvPicPr>
          <p:cNvPr id="7" name="Espace réservé du contenu 6">
            <a:extLst>
              <a:ext uri="{FF2B5EF4-FFF2-40B4-BE49-F238E27FC236}">
                <a16:creationId xmlns:a16="http://schemas.microsoft.com/office/drawing/2014/main" id="{544FDAFB-B26C-B15D-82AD-D52BE2BE9188}"/>
              </a:ext>
            </a:extLst>
          </p:cNvPr>
          <p:cNvPicPr>
            <a:picLocks noGrp="1" noChangeAspect="1"/>
          </p:cNvPicPr>
          <p:nvPr>
            <p:ph sz="quarter" idx="13"/>
          </p:nvPr>
        </p:nvPicPr>
        <p:blipFill>
          <a:blip r:embed="rId2"/>
          <a:srcRect t="4225" r="-3" b="-3"/>
          <a:stretch>
            <a:fillRect/>
          </a:stretch>
        </p:blipFill>
        <p:spPr>
          <a:xfrm>
            <a:off x="595523" y="2676525"/>
            <a:ext cx="5746750" cy="3597470"/>
          </a:xfrm>
          <a:prstGeom prst="rect">
            <a:avLst/>
          </a:prstGeom>
          <a:noFill/>
        </p:spPr>
      </p:pic>
      <p:sp>
        <p:nvSpPr>
          <p:cNvPr id="12" name="Content Placeholder 3">
            <a:extLst>
              <a:ext uri="{FF2B5EF4-FFF2-40B4-BE49-F238E27FC236}">
                <a16:creationId xmlns:a16="http://schemas.microsoft.com/office/drawing/2014/main" id="{7FC68B76-3C60-0001-1274-6F9B835CF6EE}"/>
              </a:ext>
            </a:extLst>
          </p:cNvPr>
          <p:cNvSpPr>
            <a:spLocks noGrp="1"/>
          </p:cNvSpPr>
          <p:nvPr>
            <p:ph sz="quarter" idx="14"/>
          </p:nvPr>
        </p:nvSpPr>
        <p:spPr>
          <a:xfrm>
            <a:off x="6973556" y="2793442"/>
            <a:ext cx="4493120" cy="2291835"/>
          </a:xfrm>
        </p:spPr>
        <p:txBody>
          <a:bodyPr>
            <a:normAutofit/>
          </a:bodyPr>
          <a:lstStyle/>
          <a:p>
            <a:pPr marL="0" indent="0">
              <a:buNone/>
            </a:pPr>
            <a:r>
              <a:rPr lang="fr-FR" sz="2400" dirty="0"/>
              <a:t>En cas de panne hydraulique, la direction de la roue avant sera inopérante et l'avion devra être remorqué jusqu'à son support à l'aide d'un tracteur</a:t>
            </a:r>
            <a:endParaRPr lang="en-US" sz="2400" dirty="0"/>
          </a:p>
        </p:txBody>
      </p:sp>
    </p:spTree>
    <p:extLst>
      <p:ext uri="{BB962C8B-B14F-4D97-AF65-F5344CB8AC3E}">
        <p14:creationId xmlns:p14="http://schemas.microsoft.com/office/powerpoint/2010/main" val="2725167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AAA37-7F61-EDFC-489D-50CAF5FB23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5B43A1-53A7-33EC-89F4-264E9C44E3E5}"/>
              </a:ext>
            </a:extLst>
          </p:cNvPr>
          <p:cNvSpPr>
            <a:spLocks noGrp="1"/>
          </p:cNvSpPr>
          <p:nvPr>
            <p:ph type="title"/>
          </p:nvPr>
        </p:nvSpPr>
        <p:spPr>
          <a:xfrm>
            <a:off x="594360" y="198408"/>
            <a:ext cx="10972800" cy="1574317"/>
          </a:xfrm>
        </p:spPr>
        <p:txBody>
          <a:bodyPr anchor="b">
            <a:normAutofit/>
          </a:bodyPr>
          <a:lstStyle/>
          <a:p>
            <a:r>
              <a:rPr lang="fr-FR" dirty="0"/>
              <a:t>Atterrissage avec un seul moteur en marche</a:t>
            </a:r>
          </a:p>
        </p:txBody>
      </p:sp>
      <p:pic>
        <p:nvPicPr>
          <p:cNvPr id="7" name="Espace réservé du contenu 6">
            <a:extLst>
              <a:ext uri="{FF2B5EF4-FFF2-40B4-BE49-F238E27FC236}">
                <a16:creationId xmlns:a16="http://schemas.microsoft.com/office/drawing/2014/main" id="{45CF0E7C-F69E-C9AC-5A29-43058E56170E}"/>
              </a:ext>
            </a:extLst>
          </p:cNvPr>
          <p:cNvPicPr>
            <a:picLocks noGrp="1" noChangeAspect="1"/>
          </p:cNvPicPr>
          <p:nvPr>
            <p:ph sz="quarter" idx="13"/>
          </p:nvPr>
        </p:nvPicPr>
        <p:blipFill>
          <a:blip r:embed="rId2"/>
          <a:srcRect t="3254" r="-1" b="-1"/>
          <a:stretch>
            <a:fillRect/>
          </a:stretch>
        </p:blipFill>
        <p:spPr>
          <a:xfrm>
            <a:off x="595523" y="2676525"/>
            <a:ext cx="5746750" cy="3597470"/>
          </a:xfrm>
          <a:prstGeom prst="rect">
            <a:avLst/>
          </a:prstGeom>
          <a:noFill/>
        </p:spPr>
      </p:pic>
      <p:sp>
        <p:nvSpPr>
          <p:cNvPr id="12" name="Content Placeholder 3">
            <a:extLst>
              <a:ext uri="{FF2B5EF4-FFF2-40B4-BE49-F238E27FC236}">
                <a16:creationId xmlns:a16="http://schemas.microsoft.com/office/drawing/2014/main" id="{20C0835E-D597-286C-0045-9D29814A693F}"/>
              </a:ext>
            </a:extLst>
          </p:cNvPr>
          <p:cNvSpPr>
            <a:spLocks noGrp="1"/>
          </p:cNvSpPr>
          <p:nvPr>
            <p:ph sz="quarter" idx="14"/>
          </p:nvPr>
        </p:nvSpPr>
        <p:spPr>
          <a:xfrm>
            <a:off x="7620000" y="2676525"/>
            <a:ext cx="3947160" cy="2247167"/>
          </a:xfrm>
        </p:spPr>
        <p:txBody>
          <a:bodyPr/>
          <a:lstStyle/>
          <a:p>
            <a:r>
              <a:rPr lang="fr-FR" dirty="0"/>
              <a:t>L'atterrissage d'un avion bimoteur avec un moteur en panne est plus délicat pour le pilote et le risque de sortie de piste est plus élevé.</a:t>
            </a:r>
            <a:endParaRPr lang="en-US" dirty="0"/>
          </a:p>
        </p:txBody>
      </p:sp>
    </p:spTree>
    <p:extLst>
      <p:ext uri="{BB962C8B-B14F-4D97-AF65-F5344CB8AC3E}">
        <p14:creationId xmlns:p14="http://schemas.microsoft.com/office/powerpoint/2010/main" val="86372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0A991F-9754-A8DA-6D8B-7E963F0FE82C}"/>
              </a:ext>
            </a:extLst>
          </p:cNvPr>
          <p:cNvSpPr>
            <a:spLocks noGrp="1"/>
          </p:cNvSpPr>
          <p:nvPr>
            <p:ph type="title"/>
          </p:nvPr>
        </p:nvSpPr>
        <p:spPr/>
        <p:txBody>
          <a:bodyPr/>
          <a:lstStyle/>
          <a:p>
            <a:r>
              <a:rPr lang="fr-FR" dirty="0"/>
              <a:t>Fin du module</a:t>
            </a:r>
          </a:p>
        </p:txBody>
      </p:sp>
      <p:sp>
        <p:nvSpPr>
          <p:cNvPr id="3" name="Espace réservé du contenu 2">
            <a:extLst>
              <a:ext uri="{FF2B5EF4-FFF2-40B4-BE49-F238E27FC236}">
                <a16:creationId xmlns:a16="http://schemas.microsoft.com/office/drawing/2014/main" id="{F4718AF1-C80A-38DB-67AD-DD7C5ADE2349}"/>
              </a:ext>
            </a:extLst>
          </p:cNvPr>
          <p:cNvSpPr>
            <a:spLocks noGrp="1"/>
          </p:cNvSpPr>
          <p:nvPr>
            <p:ph sz="quarter" idx="13"/>
          </p:nvPr>
        </p:nvSpPr>
        <p:spPr/>
        <p:txBody>
          <a:bodyPr/>
          <a:lstStyle/>
          <a:p>
            <a:endParaRPr lang="fr-FR"/>
          </a:p>
        </p:txBody>
      </p:sp>
      <p:sp>
        <p:nvSpPr>
          <p:cNvPr id="4" name="Espace réservé du contenu 3">
            <a:extLst>
              <a:ext uri="{FF2B5EF4-FFF2-40B4-BE49-F238E27FC236}">
                <a16:creationId xmlns:a16="http://schemas.microsoft.com/office/drawing/2014/main" id="{693CB335-5820-75D7-2703-0F26F6C9522D}"/>
              </a:ext>
            </a:extLst>
          </p:cNvPr>
          <p:cNvSpPr>
            <a:spLocks noGrp="1"/>
          </p:cNvSpPr>
          <p:nvPr>
            <p:ph sz="quarter" idx="14"/>
          </p:nvPr>
        </p:nvSpPr>
        <p:spPr/>
        <p:txBody>
          <a:bodyPr/>
          <a:lstStyle/>
          <a:p>
            <a:endParaRPr lang="fr-FR"/>
          </a:p>
        </p:txBody>
      </p:sp>
    </p:spTree>
    <p:extLst>
      <p:ext uri="{BB962C8B-B14F-4D97-AF65-F5344CB8AC3E}">
        <p14:creationId xmlns:p14="http://schemas.microsoft.com/office/powerpoint/2010/main" val="273301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D9D6-2977-ABCD-FDF8-51AFA5064E54}"/>
              </a:ext>
            </a:extLst>
          </p:cNvPr>
          <p:cNvSpPr>
            <a:spLocks noGrp="1"/>
          </p:cNvSpPr>
          <p:nvPr>
            <p:ph type="ctrTitle"/>
          </p:nvPr>
        </p:nvSpPr>
        <p:spPr>
          <a:xfrm>
            <a:off x="6309904" y="279918"/>
            <a:ext cx="5486400" cy="4385388"/>
          </a:xfrm>
        </p:spPr>
        <p:txBody>
          <a:bodyPr rtlCol="0"/>
          <a:lstStyle>
            <a:defPPr>
              <a:defRPr lang="fr-FR"/>
            </a:defPPr>
          </a:lstStyle>
          <a:p>
            <a:r>
              <a:rPr lang="fr-FR" dirty="0"/>
              <a:t>Situations d'urgence liées aux pistes</a:t>
            </a:r>
            <a:br>
              <a:rPr lang="fr-FR" dirty="0"/>
            </a:br>
            <a:br>
              <a:rPr lang="fr-FR" dirty="0"/>
            </a:br>
            <a:r>
              <a:rPr lang="fr-FR" sz="2400" dirty="0"/>
              <a:t>Version française</a:t>
            </a:r>
          </a:p>
        </p:txBody>
      </p:sp>
    </p:spTree>
    <p:extLst>
      <p:ext uri="{BB962C8B-B14F-4D97-AF65-F5344CB8AC3E}">
        <p14:creationId xmlns:p14="http://schemas.microsoft.com/office/powerpoint/2010/main" val="339030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205D5-6DD5-1386-D515-346E6C2051B6}"/>
              </a:ext>
            </a:extLst>
          </p:cNvPr>
          <p:cNvSpPr>
            <a:spLocks noGrp="1"/>
          </p:cNvSpPr>
          <p:nvPr>
            <p:ph type="title"/>
          </p:nvPr>
        </p:nvSpPr>
        <p:spPr/>
        <p:txBody>
          <a:bodyPr/>
          <a:lstStyle/>
          <a:p>
            <a:r>
              <a:rPr lang="fr-FR" dirty="0"/>
              <a:t>Types d’urgence</a:t>
            </a:r>
          </a:p>
        </p:txBody>
      </p:sp>
      <p:sp>
        <p:nvSpPr>
          <p:cNvPr id="3" name="Espace réservé du contenu 2">
            <a:extLst>
              <a:ext uri="{FF2B5EF4-FFF2-40B4-BE49-F238E27FC236}">
                <a16:creationId xmlns:a16="http://schemas.microsoft.com/office/drawing/2014/main" id="{526644A2-777C-FAD4-4A1B-26EB70510DC6}"/>
              </a:ext>
            </a:extLst>
          </p:cNvPr>
          <p:cNvSpPr>
            <a:spLocks noGrp="1"/>
          </p:cNvSpPr>
          <p:nvPr>
            <p:ph sz="quarter" idx="13"/>
          </p:nvPr>
        </p:nvSpPr>
        <p:spPr>
          <a:xfrm>
            <a:off x="594359" y="2281918"/>
            <a:ext cx="6787747" cy="4053568"/>
          </a:xfrm>
        </p:spPr>
        <p:txBody>
          <a:bodyPr>
            <a:normAutofit fontScale="77500" lnSpcReduction="20000"/>
          </a:bodyPr>
          <a:lstStyle/>
          <a:p>
            <a:pPr marL="0" indent="0">
              <a:buNone/>
            </a:pPr>
            <a:endParaRPr lang="fr-FR" sz="1800" dirty="0"/>
          </a:p>
          <a:p>
            <a:r>
              <a:rPr lang="fr-FR" dirty="0"/>
              <a:t>Incursion de piste </a:t>
            </a:r>
          </a:p>
          <a:p>
            <a:r>
              <a:rPr lang="fr-FR" dirty="0"/>
              <a:t>Sortie de piste </a:t>
            </a:r>
          </a:p>
          <a:p>
            <a:r>
              <a:rPr lang="fr-FR" dirty="0"/>
              <a:t>Débris sur la piste </a:t>
            </a:r>
          </a:p>
          <a:p>
            <a:r>
              <a:rPr lang="fr-FR" dirty="0"/>
              <a:t>Présence d'animaux/oiseaux sur ou à proximité de la piste </a:t>
            </a:r>
          </a:p>
          <a:p>
            <a:r>
              <a:rPr lang="fr-FR" dirty="0"/>
              <a:t>Atterrissage sans volets </a:t>
            </a:r>
          </a:p>
          <a:p>
            <a:r>
              <a:rPr lang="fr-FR" dirty="0"/>
              <a:t>Pneu éclaté et feu des freins</a:t>
            </a:r>
          </a:p>
          <a:p>
            <a:r>
              <a:rPr lang="fr-FR" dirty="0"/>
              <a:t>Défaillance de la direction de la roue avant</a:t>
            </a:r>
          </a:p>
          <a:p>
            <a:r>
              <a:rPr lang="fr-FR" dirty="0"/>
              <a:t> Atterrissage avec un seul moteur en marche</a:t>
            </a:r>
          </a:p>
        </p:txBody>
      </p:sp>
    </p:spTree>
    <p:extLst>
      <p:ext uri="{BB962C8B-B14F-4D97-AF65-F5344CB8AC3E}">
        <p14:creationId xmlns:p14="http://schemas.microsoft.com/office/powerpoint/2010/main" val="157772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A3AFC-5F14-CE2A-8A7E-594CFC9C87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143AF7-D9BF-E863-B153-1DBE6DF4EEA8}"/>
              </a:ext>
            </a:extLst>
          </p:cNvPr>
          <p:cNvSpPr>
            <a:spLocks noGrp="1"/>
          </p:cNvSpPr>
          <p:nvPr>
            <p:ph type="title"/>
          </p:nvPr>
        </p:nvSpPr>
        <p:spPr/>
        <p:txBody>
          <a:bodyPr/>
          <a:lstStyle/>
          <a:p>
            <a:r>
              <a:rPr lang="fr-FR" dirty="0"/>
              <a:t>Incursion de piste</a:t>
            </a:r>
          </a:p>
        </p:txBody>
      </p:sp>
      <p:pic>
        <p:nvPicPr>
          <p:cNvPr id="5" name="Espace réservé du contenu 4">
            <a:extLst>
              <a:ext uri="{FF2B5EF4-FFF2-40B4-BE49-F238E27FC236}">
                <a16:creationId xmlns:a16="http://schemas.microsoft.com/office/drawing/2014/main" id="{BB00B0FD-E18D-AB2E-B1D4-DAB2E3656540}"/>
              </a:ext>
            </a:extLst>
          </p:cNvPr>
          <p:cNvPicPr>
            <a:picLocks noGrp="1" noChangeAspect="1"/>
          </p:cNvPicPr>
          <p:nvPr>
            <p:ph sz="quarter" idx="15"/>
          </p:nvPr>
        </p:nvPicPr>
        <p:blipFill>
          <a:blip r:embed="rId2"/>
          <a:stretch>
            <a:fillRect/>
          </a:stretch>
        </p:blipFill>
        <p:spPr>
          <a:xfrm>
            <a:off x="1048758" y="2676524"/>
            <a:ext cx="4133792" cy="2616475"/>
          </a:xfrm>
        </p:spPr>
      </p:pic>
      <p:sp>
        <p:nvSpPr>
          <p:cNvPr id="8" name="Espace réservé du contenu 7">
            <a:extLst>
              <a:ext uri="{FF2B5EF4-FFF2-40B4-BE49-F238E27FC236}">
                <a16:creationId xmlns:a16="http://schemas.microsoft.com/office/drawing/2014/main" id="{DD8E0B1D-41AB-749A-E875-6A405B42B26F}"/>
              </a:ext>
            </a:extLst>
          </p:cNvPr>
          <p:cNvSpPr>
            <a:spLocks noGrp="1"/>
          </p:cNvSpPr>
          <p:nvPr>
            <p:ph sz="quarter" idx="16"/>
          </p:nvPr>
        </p:nvSpPr>
        <p:spPr>
          <a:xfrm>
            <a:off x="5881898" y="2676525"/>
            <a:ext cx="4490827" cy="2082087"/>
          </a:xfrm>
        </p:spPr>
        <p:txBody>
          <a:bodyPr>
            <a:normAutofit fontScale="25000" lnSpcReduction="20000"/>
          </a:bodyPr>
          <a:lstStyle/>
          <a:p>
            <a:r>
              <a:rPr lang="fr-FR" sz="9600" dirty="0"/>
              <a:t>Une incursion de piste est tout événement survenant sur un aérodrome et impliquant la présence indue d'un aéronef d'un véhicule ou d'une personne sur la zone protégée d'une surface désignée pour l'atterrissage et le décollage des aéronefs.</a:t>
            </a:r>
          </a:p>
          <a:p>
            <a:endParaRPr lang="en-US" sz="4200" dirty="0"/>
          </a:p>
          <a:p>
            <a:r>
              <a:rPr lang="en-US" dirty="0"/>
              <a:t>.</a:t>
            </a:r>
            <a:endParaRPr lang="fr-FR" dirty="0"/>
          </a:p>
        </p:txBody>
      </p:sp>
    </p:spTree>
    <p:extLst>
      <p:ext uri="{BB962C8B-B14F-4D97-AF65-F5344CB8AC3E}">
        <p14:creationId xmlns:p14="http://schemas.microsoft.com/office/powerpoint/2010/main" val="367255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6E110-16DB-4585-EEB7-37CC61264A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08ACCAE-C17F-4C88-A2B8-78F188F03A77}"/>
              </a:ext>
            </a:extLst>
          </p:cNvPr>
          <p:cNvSpPr>
            <a:spLocks noGrp="1"/>
          </p:cNvSpPr>
          <p:nvPr>
            <p:ph type="title"/>
          </p:nvPr>
        </p:nvSpPr>
        <p:spPr>
          <a:xfrm>
            <a:off x="594360" y="198408"/>
            <a:ext cx="10972800" cy="1574317"/>
          </a:xfrm>
        </p:spPr>
        <p:txBody>
          <a:bodyPr anchor="b">
            <a:normAutofit/>
          </a:bodyPr>
          <a:lstStyle/>
          <a:p>
            <a:r>
              <a:rPr lang="fr-FR" dirty="0"/>
              <a:t>Sortie de piste</a:t>
            </a:r>
          </a:p>
        </p:txBody>
      </p:sp>
      <p:pic>
        <p:nvPicPr>
          <p:cNvPr id="7" name="Espace réservé du contenu 6">
            <a:extLst>
              <a:ext uri="{FF2B5EF4-FFF2-40B4-BE49-F238E27FC236}">
                <a16:creationId xmlns:a16="http://schemas.microsoft.com/office/drawing/2014/main" id="{A4CFB4F0-43B5-D9DF-54F2-3165ACEAC617}"/>
              </a:ext>
            </a:extLst>
          </p:cNvPr>
          <p:cNvPicPr>
            <a:picLocks noGrp="1" noChangeAspect="1"/>
          </p:cNvPicPr>
          <p:nvPr>
            <p:ph sz="quarter" idx="13"/>
          </p:nvPr>
        </p:nvPicPr>
        <p:blipFill>
          <a:blip r:embed="rId2"/>
          <a:srcRect r="16308" b="3"/>
          <a:stretch>
            <a:fillRect/>
          </a:stretch>
        </p:blipFill>
        <p:spPr>
          <a:xfrm>
            <a:off x="595523" y="2676525"/>
            <a:ext cx="5746750" cy="3597470"/>
          </a:xfrm>
          <a:prstGeom prst="rect">
            <a:avLst/>
          </a:prstGeom>
          <a:noFill/>
        </p:spPr>
      </p:pic>
      <p:sp>
        <p:nvSpPr>
          <p:cNvPr id="4" name="Rectangle 1">
            <a:extLst>
              <a:ext uri="{FF2B5EF4-FFF2-40B4-BE49-F238E27FC236}">
                <a16:creationId xmlns:a16="http://schemas.microsoft.com/office/drawing/2014/main" id="{DBE21C19-5003-55C0-8BED-B9D740C137FC}"/>
              </a:ext>
            </a:extLst>
          </p:cNvPr>
          <p:cNvSpPr>
            <a:spLocks noGrp="1" noChangeArrowheads="1"/>
          </p:cNvSpPr>
          <p:nvPr>
            <p:ph sz="quarter" idx="14"/>
          </p:nvPr>
        </p:nvSpPr>
        <p:spPr bwMode="auto">
          <a:xfrm>
            <a:off x="7067341" y="2375075"/>
            <a:ext cx="3947160" cy="23878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p>
            <a:pPr marL="0" indent="0" eaLnBrk="0" fontAlgn="base" hangingPunct="0">
              <a:spcBef>
                <a:spcPct val="0"/>
              </a:spcBef>
              <a:spcAft>
                <a:spcPts val="600"/>
              </a:spcAft>
              <a:buNone/>
            </a:pPr>
            <a:r>
              <a:rPr lang="fr-FR" sz="2400" dirty="0"/>
              <a:t>Une sortie de piste est un écart ou un dépassement de la surface de la piste. </a:t>
            </a:r>
          </a:p>
          <a:p>
            <a:pPr marL="0" indent="0" eaLnBrk="0" fontAlgn="base" hangingPunct="0">
              <a:spcBef>
                <a:spcPct val="0"/>
              </a:spcBef>
              <a:spcAft>
                <a:spcPts val="600"/>
              </a:spcAft>
              <a:buNone/>
            </a:pPr>
            <a:r>
              <a:rPr lang="fr-FR" sz="2400" dirty="0"/>
              <a:t>Ces incidents de surface se produisent lors du décollage ou de l'atterrissage d'un aéronef.</a:t>
            </a:r>
          </a:p>
          <a:p>
            <a:pPr marL="0" marR="0" lvl="0" indent="0" defTabSz="914400" rtl="0" eaLnBrk="0" fontAlgn="base" latinLnBrk="0" hangingPunct="0">
              <a:spcBef>
                <a:spcPct val="0"/>
              </a:spcBef>
              <a:spcAft>
                <a:spcPts val="600"/>
              </a:spcAft>
              <a:buClrTx/>
              <a:buSzTx/>
              <a:buFontTx/>
              <a:buNone/>
              <a:tabLst/>
            </a:pPr>
            <a:endParaRPr kumimoji="0" lang="fr-FR" altLang="fr-FR" sz="2400" b="0" i="0" u="none" strike="noStrike" cap="none" normalizeH="0" baseline="0" dirty="0">
              <a:ln>
                <a:noFill/>
              </a:ln>
              <a:effectLst/>
            </a:endParaRPr>
          </a:p>
        </p:txBody>
      </p:sp>
      <p:sp>
        <p:nvSpPr>
          <p:cNvPr id="5" name="Rectangle 2">
            <a:extLst>
              <a:ext uri="{FF2B5EF4-FFF2-40B4-BE49-F238E27FC236}">
                <a16:creationId xmlns:a16="http://schemas.microsoft.com/office/drawing/2014/main" id="{92C1E520-9C99-545C-A9BF-065EB25BF3D8}"/>
              </a:ext>
            </a:extLst>
          </p:cNvPr>
          <p:cNvSpPr>
            <a:spLocks noChangeArrowheads="1"/>
          </p:cNvSpPr>
          <p:nvPr/>
        </p:nvSpPr>
        <p:spPr bwMode="auto">
          <a:xfrm>
            <a:off x="0" y="-184666"/>
            <a:ext cx="154199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fr-FR" altLang="fr-FR" b="0" i="0" u="none" strike="noStrike" cap="none" normalizeH="0" baseline="0">
                <a:ln>
                  <a:noFill/>
                </a:ln>
                <a:solidFill>
                  <a:schemeClr val="tx1"/>
                </a:solidFill>
                <a:effectLst/>
                <a:latin typeface="Arial" panose="020B0604020202020204" pitchFamily="34" charset="0"/>
              </a:rPr>
              <a:t>A runway excursion (RE) is a veer off or overrun from the runway surface (ICAO). These surface events occur while an aircraft is taking off or landing </a:t>
            </a:r>
          </a:p>
        </p:txBody>
      </p:sp>
    </p:spTree>
    <p:extLst>
      <p:ext uri="{BB962C8B-B14F-4D97-AF65-F5344CB8AC3E}">
        <p14:creationId xmlns:p14="http://schemas.microsoft.com/office/powerpoint/2010/main" val="274317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71548-5AC9-449D-916D-66BFC412CE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5C56255-6EFC-333E-1AFA-7125E5556ED1}"/>
              </a:ext>
            </a:extLst>
          </p:cNvPr>
          <p:cNvSpPr>
            <a:spLocks noGrp="1"/>
          </p:cNvSpPr>
          <p:nvPr>
            <p:ph type="title"/>
          </p:nvPr>
        </p:nvSpPr>
        <p:spPr/>
        <p:txBody>
          <a:bodyPr/>
          <a:lstStyle/>
          <a:p>
            <a:r>
              <a:rPr lang="fr-FR" dirty="0"/>
              <a:t>Débris sur la piste</a:t>
            </a:r>
          </a:p>
        </p:txBody>
      </p:sp>
      <p:pic>
        <p:nvPicPr>
          <p:cNvPr id="6" name="Espace réservé du contenu 5">
            <a:extLst>
              <a:ext uri="{FF2B5EF4-FFF2-40B4-BE49-F238E27FC236}">
                <a16:creationId xmlns:a16="http://schemas.microsoft.com/office/drawing/2014/main" id="{847ED15F-4A7E-110A-E133-25B9944CAA75}"/>
              </a:ext>
            </a:extLst>
          </p:cNvPr>
          <p:cNvPicPr>
            <a:picLocks noGrp="1" noChangeAspect="1"/>
          </p:cNvPicPr>
          <p:nvPr>
            <p:ph sz="quarter" idx="15"/>
          </p:nvPr>
        </p:nvPicPr>
        <p:blipFill>
          <a:blip r:embed="rId2"/>
          <a:stretch>
            <a:fillRect/>
          </a:stretch>
        </p:blipFill>
        <p:spPr>
          <a:xfrm>
            <a:off x="747887" y="2252173"/>
            <a:ext cx="3620005" cy="2076740"/>
          </a:xfrm>
          <a:prstGeom prst="rect">
            <a:avLst/>
          </a:prstGeom>
        </p:spPr>
      </p:pic>
      <p:sp>
        <p:nvSpPr>
          <p:cNvPr id="3" name="Espace réservé du contenu 2">
            <a:extLst>
              <a:ext uri="{FF2B5EF4-FFF2-40B4-BE49-F238E27FC236}">
                <a16:creationId xmlns:a16="http://schemas.microsoft.com/office/drawing/2014/main" id="{6F454D96-6A00-2483-BA71-39E21D785096}"/>
              </a:ext>
            </a:extLst>
          </p:cNvPr>
          <p:cNvSpPr>
            <a:spLocks noGrp="1"/>
          </p:cNvSpPr>
          <p:nvPr>
            <p:ph sz="quarter" idx="16"/>
          </p:nvPr>
        </p:nvSpPr>
        <p:spPr>
          <a:xfrm>
            <a:off x="5881898" y="2676525"/>
            <a:ext cx="4490827" cy="2940504"/>
          </a:xfrm>
        </p:spPr>
        <p:txBody>
          <a:bodyPr>
            <a:normAutofit/>
          </a:bodyPr>
          <a:lstStyle/>
          <a:p>
            <a:r>
              <a:rPr lang="fr-FR" dirty="0"/>
              <a:t>Les dommages causés par des corps étrangers sont dus à des débris, c'est-à-dire tout objet qui ne se trouve pas à l'endroit où il devrait être. </a:t>
            </a:r>
          </a:p>
          <a:p>
            <a:r>
              <a:rPr lang="fr-FR" dirty="0"/>
              <a:t>En aviation, il s'agit d'un danger pour les aéronefs, les équipements, le fret ou le personnel, et cela peut entraîner un accident, comme ce fut le cas pour le Concorde d'Air France à Paris.</a:t>
            </a:r>
          </a:p>
          <a:p>
            <a:endParaRPr lang="fr-FR" dirty="0"/>
          </a:p>
        </p:txBody>
      </p:sp>
      <p:pic>
        <p:nvPicPr>
          <p:cNvPr id="9" name="Image 8">
            <a:extLst>
              <a:ext uri="{FF2B5EF4-FFF2-40B4-BE49-F238E27FC236}">
                <a16:creationId xmlns:a16="http://schemas.microsoft.com/office/drawing/2014/main" id="{2EAE69DC-643E-055F-E6B4-C41D3626C138}"/>
              </a:ext>
            </a:extLst>
          </p:cNvPr>
          <p:cNvPicPr>
            <a:picLocks noChangeAspect="1"/>
          </p:cNvPicPr>
          <p:nvPr/>
        </p:nvPicPr>
        <p:blipFill>
          <a:blip r:embed="rId3"/>
          <a:stretch>
            <a:fillRect/>
          </a:stretch>
        </p:blipFill>
        <p:spPr>
          <a:xfrm>
            <a:off x="1717100" y="4328913"/>
            <a:ext cx="3407795" cy="2092674"/>
          </a:xfrm>
          <a:prstGeom prst="rect">
            <a:avLst/>
          </a:prstGeom>
        </p:spPr>
      </p:pic>
    </p:spTree>
    <p:extLst>
      <p:ext uri="{BB962C8B-B14F-4D97-AF65-F5344CB8AC3E}">
        <p14:creationId xmlns:p14="http://schemas.microsoft.com/office/powerpoint/2010/main" val="122176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99F37-186C-7B11-071D-05BA92CEB297}"/>
              </a:ext>
            </a:extLst>
          </p:cNvPr>
          <p:cNvSpPr>
            <a:spLocks noGrp="1"/>
          </p:cNvSpPr>
          <p:nvPr>
            <p:ph type="title"/>
          </p:nvPr>
        </p:nvSpPr>
        <p:spPr>
          <a:xfrm>
            <a:off x="594360" y="198408"/>
            <a:ext cx="9361403" cy="1574317"/>
          </a:xfrm>
        </p:spPr>
        <p:txBody>
          <a:bodyPr/>
          <a:lstStyle/>
          <a:p>
            <a:br>
              <a:rPr lang="fr-FR" sz="3600" dirty="0"/>
            </a:br>
            <a:r>
              <a:rPr lang="fr-FR" sz="3600" dirty="0"/>
              <a:t>Lutte animalière sur ou à proximité de la piste </a:t>
            </a:r>
          </a:p>
        </p:txBody>
      </p:sp>
      <p:pic>
        <p:nvPicPr>
          <p:cNvPr id="9" name="Espace réservé du contenu 8">
            <a:extLst>
              <a:ext uri="{FF2B5EF4-FFF2-40B4-BE49-F238E27FC236}">
                <a16:creationId xmlns:a16="http://schemas.microsoft.com/office/drawing/2014/main" id="{791FC2C5-4D0D-DC36-4A1E-BB6166138611}"/>
              </a:ext>
            </a:extLst>
          </p:cNvPr>
          <p:cNvPicPr>
            <a:picLocks noGrp="1" noChangeAspect="1"/>
          </p:cNvPicPr>
          <p:nvPr>
            <p:ph sz="quarter" idx="13"/>
          </p:nvPr>
        </p:nvPicPr>
        <p:blipFill>
          <a:blip r:embed="rId2"/>
          <a:stretch>
            <a:fillRect/>
          </a:stretch>
        </p:blipFill>
        <p:spPr>
          <a:xfrm>
            <a:off x="1847320" y="4313674"/>
            <a:ext cx="3791479" cy="2095792"/>
          </a:xfrm>
          <a:prstGeom prst="rect">
            <a:avLst/>
          </a:prstGeom>
        </p:spPr>
      </p:pic>
      <p:sp>
        <p:nvSpPr>
          <p:cNvPr id="3" name="Espace réservé du contenu 2">
            <a:extLst>
              <a:ext uri="{FF2B5EF4-FFF2-40B4-BE49-F238E27FC236}">
                <a16:creationId xmlns:a16="http://schemas.microsoft.com/office/drawing/2014/main" id="{99430355-0345-98DD-A109-45964203F40E}"/>
              </a:ext>
            </a:extLst>
          </p:cNvPr>
          <p:cNvSpPr>
            <a:spLocks noGrp="1"/>
          </p:cNvSpPr>
          <p:nvPr>
            <p:ph sz="quarter" idx="14"/>
          </p:nvPr>
        </p:nvSpPr>
        <p:spPr>
          <a:xfrm>
            <a:off x="7007290" y="2601880"/>
            <a:ext cx="4158653" cy="2483396"/>
          </a:xfrm>
        </p:spPr>
        <p:txBody>
          <a:bodyPr>
            <a:normAutofit fontScale="92500" lnSpcReduction="20000"/>
          </a:bodyPr>
          <a:lstStyle/>
          <a:p>
            <a:pPr marL="0" indent="0">
              <a:buNone/>
            </a:pPr>
            <a:r>
              <a:rPr lang="fr-FR" dirty="0"/>
              <a:t>La faune sauvage, et notamment les oiseaux, représente une menace importante pour les aéronefs, en particulier lors des phases de décollage et d'atterrissage. </a:t>
            </a:r>
          </a:p>
          <a:p>
            <a:pPr marL="0" indent="0">
              <a:buNone/>
            </a:pPr>
            <a:r>
              <a:rPr lang="fr-FR" dirty="0"/>
              <a:t>Les collisions avec des oiseaux peuvent entraîner des pannes motrices catastrophiques, des dommages structurels et, dans les cas extrêmes, des accidents.</a:t>
            </a:r>
          </a:p>
          <a:p>
            <a:pPr marL="0" indent="0">
              <a:buNone/>
            </a:pPr>
            <a:endParaRPr lang="fr-FR" dirty="0"/>
          </a:p>
        </p:txBody>
      </p:sp>
      <p:pic>
        <p:nvPicPr>
          <p:cNvPr id="11" name="Image 10">
            <a:extLst>
              <a:ext uri="{FF2B5EF4-FFF2-40B4-BE49-F238E27FC236}">
                <a16:creationId xmlns:a16="http://schemas.microsoft.com/office/drawing/2014/main" id="{54C085BF-FE6F-7B80-69B2-4E08304EAFA0}"/>
              </a:ext>
            </a:extLst>
          </p:cNvPr>
          <p:cNvPicPr>
            <a:picLocks noChangeAspect="1"/>
          </p:cNvPicPr>
          <p:nvPr/>
        </p:nvPicPr>
        <p:blipFill>
          <a:blip r:embed="rId3"/>
          <a:stretch>
            <a:fillRect/>
          </a:stretch>
        </p:blipFill>
        <p:spPr>
          <a:xfrm>
            <a:off x="3361868" y="2103618"/>
            <a:ext cx="3267531" cy="2019582"/>
          </a:xfrm>
          <a:prstGeom prst="rect">
            <a:avLst/>
          </a:prstGeom>
        </p:spPr>
      </p:pic>
    </p:spTree>
    <p:extLst>
      <p:ext uri="{BB962C8B-B14F-4D97-AF65-F5344CB8AC3E}">
        <p14:creationId xmlns:p14="http://schemas.microsoft.com/office/powerpoint/2010/main" val="14409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75D44-0965-F5FC-712C-A3A20181E0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A946F08-BD8B-5DF9-5BE0-5C6110BCAC10}"/>
              </a:ext>
            </a:extLst>
          </p:cNvPr>
          <p:cNvSpPr>
            <a:spLocks noGrp="1"/>
          </p:cNvSpPr>
          <p:nvPr>
            <p:ph type="title"/>
          </p:nvPr>
        </p:nvSpPr>
        <p:spPr/>
        <p:txBody>
          <a:bodyPr/>
          <a:lstStyle/>
          <a:p>
            <a:r>
              <a:rPr lang="fr-FR" dirty="0"/>
              <a:t>Atterissage sans volet</a:t>
            </a:r>
          </a:p>
        </p:txBody>
      </p:sp>
      <p:pic>
        <p:nvPicPr>
          <p:cNvPr id="7" name="Espace réservé du contenu 6">
            <a:extLst>
              <a:ext uri="{FF2B5EF4-FFF2-40B4-BE49-F238E27FC236}">
                <a16:creationId xmlns:a16="http://schemas.microsoft.com/office/drawing/2014/main" id="{28061FC7-2B3D-CA29-2180-3AEE8F720E61}"/>
              </a:ext>
            </a:extLst>
          </p:cNvPr>
          <p:cNvPicPr>
            <a:picLocks noGrp="1" noChangeAspect="1"/>
          </p:cNvPicPr>
          <p:nvPr>
            <p:ph sz="quarter" idx="15"/>
          </p:nvPr>
        </p:nvPicPr>
        <p:blipFill>
          <a:blip r:embed="rId2"/>
          <a:stretch>
            <a:fillRect/>
          </a:stretch>
        </p:blipFill>
        <p:spPr>
          <a:xfrm>
            <a:off x="795451" y="2464327"/>
            <a:ext cx="4252409" cy="2844715"/>
          </a:xfrm>
          <a:prstGeom prst="rect">
            <a:avLst/>
          </a:prstGeom>
        </p:spPr>
      </p:pic>
      <p:sp>
        <p:nvSpPr>
          <p:cNvPr id="3" name="Espace réservé du contenu 2">
            <a:extLst>
              <a:ext uri="{FF2B5EF4-FFF2-40B4-BE49-F238E27FC236}">
                <a16:creationId xmlns:a16="http://schemas.microsoft.com/office/drawing/2014/main" id="{229BED13-1D48-225F-3C70-ED21D06A891D}"/>
              </a:ext>
            </a:extLst>
          </p:cNvPr>
          <p:cNvSpPr>
            <a:spLocks noGrp="1"/>
          </p:cNvSpPr>
          <p:nvPr>
            <p:ph sz="quarter" idx="16"/>
          </p:nvPr>
        </p:nvSpPr>
        <p:spPr>
          <a:xfrm>
            <a:off x="5673012" y="2118049"/>
            <a:ext cx="4699713" cy="2556589"/>
          </a:xfrm>
        </p:spPr>
        <p:txBody>
          <a:bodyPr/>
          <a:lstStyle/>
          <a:p>
            <a:r>
              <a:rPr lang="fr-FR" dirty="0"/>
              <a:t>Un atterrissage sans volets est souvent lié à une défaillance du système hydraulique.</a:t>
            </a:r>
          </a:p>
          <a:p>
            <a:r>
              <a:rPr lang="fr-FR" dirty="0"/>
              <a:t> L'avion atterrira à une vitesse supérieure à la normale, ce qui allongera la distance d'atterrissage et augmentera le risque de surchauffe des freins et d'éclatement des pneus.</a:t>
            </a:r>
          </a:p>
        </p:txBody>
      </p:sp>
    </p:spTree>
    <p:extLst>
      <p:ext uri="{BB962C8B-B14F-4D97-AF65-F5344CB8AC3E}">
        <p14:creationId xmlns:p14="http://schemas.microsoft.com/office/powerpoint/2010/main" val="288269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1EA37-696B-0660-AC72-8524EE8012F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AB7EF3-73F8-85EF-5C48-3832DFB6FA1E}"/>
              </a:ext>
            </a:extLst>
          </p:cNvPr>
          <p:cNvSpPr>
            <a:spLocks noGrp="1"/>
          </p:cNvSpPr>
          <p:nvPr>
            <p:ph type="title"/>
          </p:nvPr>
        </p:nvSpPr>
        <p:spPr/>
        <p:txBody>
          <a:bodyPr/>
          <a:lstStyle/>
          <a:p>
            <a:r>
              <a:rPr lang="fr-FR" dirty="0"/>
              <a:t>Pneu éclaté et feu des freins </a:t>
            </a:r>
            <a:br>
              <a:rPr lang="fr-FR" dirty="0"/>
            </a:br>
            <a:endParaRPr lang="fr-FR" dirty="0"/>
          </a:p>
        </p:txBody>
      </p:sp>
      <p:pic>
        <p:nvPicPr>
          <p:cNvPr id="7" name="Espace réservé du contenu 6">
            <a:extLst>
              <a:ext uri="{FF2B5EF4-FFF2-40B4-BE49-F238E27FC236}">
                <a16:creationId xmlns:a16="http://schemas.microsoft.com/office/drawing/2014/main" id="{771760A4-9F0E-E811-7395-09FC5E8C1F07}"/>
              </a:ext>
            </a:extLst>
          </p:cNvPr>
          <p:cNvPicPr>
            <a:picLocks noGrp="1" noChangeAspect="1"/>
          </p:cNvPicPr>
          <p:nvPr>
            <p:ph sz="quarter" idx="15"/>
          </p:nvPr>
        </p:nvPicPr>
        <p:blipFill>
          <a:blip r:embed="rId2"/>
          <a:stretch>
            <a:fillRect/>
          </a:stretch>
        </p:blipFill>
        <p:spPr>
          <a:xfrm>
            <a:off x="1037902" y="4276805"/>
            <a:ext cx="3077004" cy="1924319"/>
          </a:xfrm>
          <a:prstGeom prst="rect">
            <a:avLst/>
          </a:prstGeom>
        </p:spPr>
      </p:pic>
      <p:sp>
        <p:nvSpPr>
          <p:cNvPr id="5" name="Espace réservé du contenu 4">
            <a:extLst>
              <a:ext uri="{FF2B5EF4-FFF2-40B4-BE49-F238E27FC236}">
                <a16:creationId xmlns:a16="http://schemas.microsoft.com/office/drawing/2014/main" id="{A58B1DD3-8009-34FF-FF57-16D5D530667E}"/>
              </a:ext>
            </a:extLst>
          </p:cNvPr>
          <p:cNvSpPr>
            <a:spLocks noGrp="1"/>
          </p:cNvSpPr>
          <p:nvPr>
            <p:ph sz="quarter" idx="16"/>
          </p:nvPr>
        </p:nvSpPr>
        <p:spPr>
          <a:xfrm>
            <a:off x="5881898" y="2676525"/>
            <a:ext cx="4490827" cy="2086394"/>
          </a:xfrm>
        </p:spPr>
        <p:txBody>
          <a:bodyPr>
            <a:normAutofit/>
          </a:bodyPr>
          <a:lstStyle/>
          <a:p>
            <a:r>
              <a:rPr lang="fr-FR" sz="2400" dirty="0"/>
              <a:t>L'éclatement des pneus et l'incendie des freins à la suite d'une surchauffe sont souvent associés à un freinage d'urgence à l'atterrissage.</a:t>
            </a:r>
          </a:p>
        </p:txBody>
      </p:sp>
      <p:pic>
        <p:nvPicPr>
          <p:cNvPr id="4" name="Image 3">
            <a:extLst>
              <a:ext uri="{FF2B5EF4-FFF2-40B4-BE49-F238E27FC236}">
                <a16:creationId xmlns:a16="http://schemas.microsoft.com/office/drawing/2014/main" id="{53EE5978-EEEF-FEB8-F925-32E139DBC109}"/>
              </a:ext>
            </a:extLst>
          </p:cNvPr>
          <p:cNvPicPr>
            <a:picLocks noChangeAspect="1"/>
          </p:cNvPicPr>
          <p:nvPr/>
        </p:nvPicPr>
        <p:blipFill>
          <a:blip r:embed="rId3"/>
          <a:stretch>
            <a:fillRect/>
          </a:stretch>
        </p:blipFill>
        <p:spPr>
          <a:xfrm>
            <a:off x="2428940" y="2304855"/>
            <a:ext cx="2829320" cy="1971950"/>
          </a:xfrm>
          <a:prstGeom prst="rect">
            <a:avLst/>
          </a:prstGeom>
        </p:spPr>
      </p:pic>
    </p:spTree>
    <p:extLst>
      <p:ext uri="{BB962C8B-B14F-4D97-AF65-F5344CB8AC3E}">
        <p14:creationId xmlns:p14="http://schemas.microsoft.com/office/powerpoint/2010/main" val="3791016113"/>
      </p:ext>
    </p:extLst>
  </p:cSld>
  <p:clrMapOvr>
    <a:masterClrMapping/>
  </p:clrMapOvr>
</p:sld>
</file>

<file path=ppt/theme/theme1.xml><?xml version="1.0" encoding="utf-8"?>
<a:theme xmlns:a="http://schemas.openxmlformats.org/drawingml/2006/main" name="Personnalisé">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2_TF78853419_Win32" id="{E939D1AD-245E-4113-B88E-E20D599B2C52}" vid="{B269D645-ADA9-4C84-B6E4-2BDC65D07C9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{C59E80C1-E853-412E-ACDF-F696445F4A4F}TFd3b75063-ff25-434d-b12c-efeaf07d16c3843f2ce2_win32-4817930b7c4d</Template>
  <TotalTime>64</TotalTime>
  <Words>483</Words>
  <Application>Microsoft Office PowerPoint</Application>
  <PresentationFormat>Grand écran</PresentationFormat>
  <Paragraphs>38</Paragraphs>
  <Slides>12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Franklin Gothic Book</vt:lpstr>
      <vt:lpstr>Franklin Gothic Demi</vt:lpstr>
      <vt:lpstr>Personnalisé</vt:lpstr>
      <vt:lpstr>Learning module 4</vt:lpstr>
      <vt:lpstr>Situations d'urgence liées aux pistes  Version française</vt:lpstr>
      <vt:lpstr>Types d’urgence</vt:lpstr>
      <vt:lpstr>Incursion de piste</vt:lpstr>
      <vt:lpstr>Sortie de piste</vt:lpstr>
      <vt:lpstr>Débris sur la piste</vt:lpstr>
      <vt:lpstr> Lutte animalière sur ou à proximité de la piste </vt:lpstr>
      <vt:lpstr>Atterissage sans volet</vt:lpstr>
      <vt:lpstr>Pneu éclaté et feu des freins  </vt:lpstr>
      <vt:lpstr>Défaillance de la direction de la roue avant </vt:lpstr>
      <vt:lpstr>Atterrissage avec un seul moteur en marche</vt:lpstr>
      <vt:lpstr>Fin du module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Vaughan</dc:creator>
  <cp:lastModifiedBy>Peter Vaughan</cp:lastModifiedBy>
  <cp:revision>6</cp:revision>
  <dcterms:created xsi:type="dcterms:W3CDTF">2026-05-15T08:56:07Z</dcterms:created>
  <dcterms:modified xsi:type="dcterms:W3CDTF">2026-05-20T09:14:25Z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