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410" r:id="rId5"/>
    <p:sldId id="411" r:id="rId6"/>
    <p:sldId id="412" r:id="rId7"/>
    <p:sldId id="413" r:id="rId8"/>
    <p:sldId id="415" r:id="rId9"/>
    <p:sldId id="416" r:id="rId10"/>
    <p:sldId id="417" r:id="rId11"/>
    <p:sldId id="418" r:id="rId12"/>
    <p:sldId id="419" r:id="rId13"/>
    <p:sldId id="420" r:id="rId14"/>
    <p:sldId id="421" r:id="rId15"/>
    <p:sldId id="422" r:id="rId16"/>
    <p:sldId id="423" r:id="rId17"/>
    <p:sldId id="424" r:id="rId18"/>
    <p:sldId id="425" r:id="rId19"/>
    <p:sldId id="426" r:id="rId20"/>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747" autoAdjust="0"/>
  </p:normalViewPr>
  <p:slideViewPr>
    <p:cSldViewPr snapToGrid="0">
      <p:cViewPr varScale="1">
        <p:scale>
          <a:sx n="82" d="100"/>
          <a:sy n="82" d="100"/>
        </p:scale>
        <p:origin x="72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E7829D4B-412A-499A-8D4F-B904ADB5D0BE}" type="datetime1">
              <a:rPr lang="fr-FR" smtClean="0"/>
              <a:t>20/05/2026</a:t>
            </a:fld>
            <a:endParaRPr lang="fr-FR" dirty="0"/>
          </a:p>
        </p:txBody>
      </p:sp>
      <p:sp>
        <p:nvSpPr>
          <p:cNvPr id="6" name="Espace réservé du numéro de diapositive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E2C230DF-5933-439D-898F-38E9AC9BA688}" type="slidenum">
              <a:rPr lang="fr-FR" smtClean="0"/>
              <a:t>‹N°›</a:t>
            </a:fld>
            <a:endParaRPr lang="fr-FR" dirty="0"/>
          </a:p>
        </p:txBody>
      </p:sp>
      <p:sp>
        <p:nvSpPr>
          <p:cNvPr id="7" name="Espace réservé du pied de page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8" name="Espace réservé de l’en-tête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CE360E1-1F2F-4ECC-8A8D-37670FD54F5F}" type="datetime1">
              <a:rPr lang="fr-FR" smtClean="0"/>
              <a:t>20/05/2026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A89C7E07-3C67-C64C-8DA0-0404F6303970}" type="slidenum">
              <a:rPr lang="fr-FR" smtClean="0"/>
              <a:t>‹N°›</a:t>
            </a:fld>
            <a:endParaRPr lang="fr-FR"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1</a:t>
            </a:fld>
            <a:endParaRPr lang="fr-FR" dirty="0"/>
          </a:p>
        </p:txBody>
      </p:sp>
    </p:spTree>
    <p:extLst>
      <p:ext uri="{BB962C8B-B14F-4D97-AF65-F5344CB8AC3E}">
        <p14:creationId xmlns:p14="http://schemas.microsoft.com/office/powerpoint/2010/main" val="109245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ableau">
    <p:bg>
      <p:bgPr>
        <a:solidFill>
          <a:schemeClr val="tx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e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5" name="Forme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7" name="Forme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fr-FR" sz="2000"/>
            </a:lvl1pPr>
            <a:lvl2pPr marL="457200" indent="0">
              <a:spcBef>
                <a:spcPts val="1800"/>
              </a:spcBef>
              <a:buNone/>
              <a:defRPr lang="fr-FR" sz="2000"/>
            </a:lvl2pPr>
            <a:lvl3pPr marL="914400" indent="0">
              <a:spcBef>
                <a:spcPts val="1800"/>
              </a:spcBef>
              <a:buNone/>
              <a:defRPr lang="fr-FR" sz="2000"/>
            </a:lvl3pPr>
            <a:lvl4pPr marL="1371600" indent="0">
              <a:spcBef>
                <a:spcPts val="1800"/>
              </a:spcBef>
              <a:buNone/>
              <a:defRPr lang="fr-FR" sz="2000"/>
            </a:lvl4pPr>
            <a:lvl5pPr marL="1828800" indent="0">
              <a:spcBef>
                <a:spcPts val="1800"/>
              </a:spcBef>
              <a:buNone/>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deux contenus">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fr-FR" sz="2000"/>
            </a:lvl1pPr>
            <a:lvl2pPr>
              <a:spcBef>
                <a:spcPts val="18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2">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fr-FR"/>
            </a:lvl1pPr>
          </a:lstStyle>
          <a:p>
            <a:pPr rtl="0"/>
            <a:r>
              <a:rPr lang="fr-FR"/>
              <a:t>Cliquez sur l'icône pour ajouter un tableau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3">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4" name="Connecteur droit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1">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fr-FR" sz="4400" b="1" i="0" spc="50" baseline="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fr-FR" sz="2400" b="1" i="0" kern="1200" dirty="0">
                <a:solidFill>
                  <a:schemeClr val="tx2">
                    <a:lumMod val="75000"/>
                  </a:schemeClr>
                </a:solidFill>
                <a:latin typeface="+mn-lt"/>
                <a:ea typeface="+mn-ea"/>
                <a:cs typeface="+mn-cs"/>
              </a:defRPr>
            </a:lvl1pPr>
            <a:lvl2pPr indent="-283464">
              <a:spcBef>
                <a:spcPts val="6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3" name="Espace réservé du numéro de diapositive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42" name="Espace réservé de la date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3"/>
        </a:solidFill>
        <a:effectLst/>
      </p:bgPr>
    </p:bg>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fr-FR" sz="2000">
                <a:solidFill>
                  <a:schemeClr val="tx1"/>
                </a:solidFill>
              </a:defRPr>
            </a:lvl1pPr>
          </a:lstStyle>
          <a:p>
            <a:pPr rtl="0"/>
            <a:r>
              <a:rPr lang="fr-FR"/>
              <a:t>Cliquez sur l'icône pour ajouter une image</a:t>
            </a:r>
          </a:p>
        </p:txBody>
      </p:sp>
      <p:sp>
        <p:nvSpPr>
          <p:cNvPr id="18" name="Titr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fr-FR" sz="6000" b="1" i="0" baseline="0">
                <a:solidFill>
                  <a:schemeClr val="tx1"/>
                </a:solidFill>
                <a:latin typeface="+mj-lt"/>
              </a:defRPr>
            </a:lvl1pPr>
          </a:lstStyle>
          <a:p>
            <a:pPr rtl="0"/>
            <a:r>
              <a:rPr lang="fr-FR"/>
              <a:t>Cliquez pour ajouter un titre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sp>
        <p:nvSpPr>
          <p:cNvPr id="6" name="Espace réservé d’image 5">
            <a:extLst>
              <a:ext uri="{FF2B5EF4-FFF2-40B4-BE49-F238E27FC236}">
                <a16:creationId xmlns:a16="http://schemas.microsoft.com/office/drawing/2014/main" id="{A9973BC6-F6E5-0B3B-C8AB-0AC4020D4E8B}"/>
              </a:ext>
            </a:extLst>
          </p:cNvPr>
          <p:cNvSpPr>
            <a:spLocks noGrp="1"/>
          </p:cNvSpPr>
          <p:nvPr>
            <p:ph type="pic" sz="quarter" idx="12" hasCustomPrompt="1"/>
          </p:nvPr>
        </p:nvSpPr>
        <p:spPr>
          <a:xfrm>
            <a:off x="0" y="-11113"/>
            <a:ext cx="5791200" cy="6880226"/>
          </a:xfrm>
        </p:spPr>
        <p:txBody>
          <a:bodyPr rtlCol="0">
            <a:normAutofit/>
          </a:bodyPr>
          <a:lstStyle>
            <a:lvl1pPr marL="0" indent="0" algn="ctr">
              <a:buNone/>
              <a:defRPr lang="fr-FR" sz="2000"/>
            </a:lvl1pPr>
          </a:lstStyle>
          <a:p>
            <a:pPr rtl="0"/>
            <a:r>
              <a:rPr lang="fr-FR" dirty="0"/>
              <a:t>Cliquez sur l’icône pour ajouter une image</a:t>
            </a:r>
          </a:p>
        </p:txBody>
      </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7" name="Connecteur droit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ésumé 2">
    <p:bg>
      <p:bgPr>
        <a:solidFill>
          <a:schemeClr val="tx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e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fr-FR" sz="4400" b="1" i="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numéro de diapositive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5" name="Espace réservé de la date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2">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9436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contenu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e automatiqu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8" name="Forme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9" name="Forme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fr-FR" sz="2000"/>
            </a:lvl1pPr>
            <a:lvl2pPr marL="914400" indent="-457200">
              <a:spcBef>
                <a:spcPts val="1800"/>
              </a:spcBef>
              <a:buFont typeface="+mj-lt"/>
              <a:buAutoNum type="alphaLcPeriod"/>
              <a:defRPr lang="fr-FR" sz="2000"/>
            </a:lvl2pPr>
            <a:lvl3pPr marL="1371600" indent="-457200">
              <a:spcBef>
                <a:spcPts val="1800"/>
              </a:spcBef>
              <a:buFont typeface="+mj-lt"/>
              <a:buAutoNum type="arabicParenR"/>
              <a:defRPr lang="fr-FR" sz="2000"/>
            </a:lvl3pPr>
            <a:lvl4pPr marL="1371600" indent="0">
              <a:spcBef>
                <a:spcPts val="1800"/>
              </a:spcBef>
              <a:buFont typeface="+mj-lt"/>
              <a:buNone/>
              <a:defRPr lang="fr-FR" sz="2000"/>
            </a:lvl4pPr>
            <a:lvl5pPr marL="2286000" indent="-457200">
              <a:spcBef>
                <a:spcPts val="1800"/>
              </a:spcBef>
              <a:buFont typeface="+mj-lt"/>
              <a:buAutoNum type="arabicPeriod"/>
              <a:defRPr lang="fr-FR" sz="2000"/>
            </a:lvl5pPr>
          </a:lstStyle>
          <a:p>
            <a:pPr lvl="0" rtl="0"/>
            <a:r>
              <a:rPr lang="fr-FR"/>
              <a:t>Cliquer pour ajouter du contenu</a:t>
            </a:r>
          </a:p>
          <a:p>
            <a:pPr lvl="1" rtl="0"/>
            <a:r>
              <a:rPr lang="fr-FR"/>
              <a:t>Deuxième niveau</a:t>
            </a:r>
          </a:p>
          <a:p>
            <a:pPr lvl="2" rtl="0"/>
            <a:r>
              <a:rPr lang="fr-FR"/>
              <a:t>Troisième niveau</a:t>
            </a:r>
          </a:p>
          <a:p>
            <a:pPr lvl="3" rtl="0"/>
            <a:endParaRPr lang="fr-FR" dirty="0"/>
          </a:p>
        </p:txBody>
      </p:sp>
      <p:sp>
        <p:nvSpPr>
          <p:cNvPr id="2" name="Espace réservé du contenu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contenu et imag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3" name="Espace réservé du contenu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Espace réservé d’imag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fr-FR" sz="2000">
                <a:solidFill>
                  <a:schemeClr val="bg1"/>
                </a:solidFill>
              </a:defRPr>
            </a:lvl1pPr>
          </a:lstStyle>
          <a:p>
            <a:pPr rtl="0"/>
            <a:r>
              <a:rPr lang="fr-FR"/>
              <a:t>Cliquez sur l'icône pour ajouter une image</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fr-FR" sz="1100" b="0" i="0">
                <a:solidFill>
                  <a:schemeClr val="bg1"/>
                </a:solidFill>
                <a:latin typeface="+mn-lt"/>
              </a:defRPr>
            </a:lvl1pPr>
          </a:lstStyle>
          <a:p>
            <a:pPr rtl="0"/>
            <a:endParaRPr lang="fr-FR" dirty="0">
              <a:latin typeface="+mn-lt"/>
            </a:endParaRP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fr-FR" sz="1100" b="1" i="0">
                <a:solidFill>
                  <a:schemeClr val="bg1"/>
                </a:solidFill>
                <a:latin typeface="+mn-lt"/>
              </a:defRPr>
            </a:lvl1pPr>
          </a:lstStyle>
          <a:p>
            <a:pPr rtl="0"/>
            <a:fld id="{294A09A9-5501-47C1-A89A-A340965A2BE2}" type="slidenum">
              <a:rPr lang="fr-FR" smtClean="0"/>
              <a:pPr/>
              <a:t>‹N°›</a:t>
            </a:fld>
            <a:endParaRPr lang="fr-FR"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fr-FR" sz="4400" b="1" i="0" kern="1200" spc="100" baseline="0">
          <a:solidFill>
            <a:schemeClr val="bg1"/>
          </a:solidFill>
          <a:latin typeface="+mj-lt"/>
          <a:ea typeface="+mj-ea"/>
          <a:cs typeface="+mj-cs"/>
        </a:defRPr>
      </a:lvl1pPr>
      <a:lvl2pPr eaLnBrk="1" hangingPunct="1">
        <a:defRPr lang="fr-FR">
          <a:solidFill>
            <a:schemeClr val="tx2"/>
          </a:solidFill>
        </a:defRPr>
      </a:lvl2pPr>
      <a:lvl3pPr eaLnBrk="1" hangingPunct="1">
        <a:defRPr lang="fr-FR">
          <a:solidFill>
            <a:schemeClr val="tx2"/>
          </a:solidFill>
        </a:defRPr>
      </a:lvl3pPr>
      <a:lvl4pPr eaLnBrk="1" hangingPunct="1">
        <a:defRPr lang="fr-FR">
          <a:solidFill>
            <a:schemeClr val="tx2"/>
          </a:solidFill>
        </a:defRPr>
      </a:lvl4pPr>
      <a:lvl5pPr eaLnBrk="1" hangingPunct="1">
        <a:defRPr lang="fr-FR">
          <a:solidFill>
            <a:schemeClr val="tx2"/>
          </a:solidFill>
        </a:defRPr>
      </a:lvl5pPr>
      <a:lvl6pPr eaLnBrk="1" hangingPunct="1">
        <a:defRPr lang="fr-FR">
          <a:solidFill>
            <a:schemeClr val="tx2"/>
          </a:solidFill>
        </a:defRPr>
      </a:lvl6pPr>
      <a:lvl7pPr eaLnBrk="1" hangingPunct="1">
        <a:defRPr lang="fr-FR">
          <a:solidFill>
            <a:schemeClr val="tx2"/>
          </a:solidFill>
        </a:defRPr>
      </a:lvl7pPr>
      <a:lvl8pPr eaLnBrk="1" hangingPunct="1">
        <a:defRPr lang="fr-FR">
          <a:solidFill>
            <a:schemeClr val="tx2"/>
          </a:solidFill>
        </a:defRPr>
      </a:lvl8pPr>
      <a:lvl9pPr eaLnBrk="1" hangingPunct="1">
        <a:defRPr lang="fr-F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fr-F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fr-F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fr-F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armacview.com/glossary/bidirectional-reflectance/"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D9D6-2977-ABCD-FDF8-51AFA5064E54}"/>
              </a:ext>
            </a:extLst>
          </p:cNvPr>
          <p:cNvSpPr>
            <a:spLocks noGrp="1"/>
          </p:cNvSpPr>
          <p:nvPr>
            <p:ph type="ctrTitle"/>
          </p:nvPr>
        </p:nvSpPr>
        <p:spPr>
          <a:xfrm>
            <a:off x="6309904" y="1129004"/>
            <a:ext cx="5486400" cy="5038531"/>
          </a:xfrm>
        </p:spPr>
        <p:txBody>
          <a:bodyPr rtlCol="0"/>
          <a:lstStyle>
            <a:defPPr>
              <a:defRPr lang="fr-FR"/>
            </a:defPPr>
          </a:lstStyle>
          <a:p>
            <a:br>
              <a:rPr lang="fr-FR" dirty="0"/>
            </a:br>
            <a:br>
              <a:rPr lang="fr-FR" dirty="0"/>
            </a:br>
            <a:br>
              <a:rPr lang="fr-FR" dirty="0"/>
            </a:br>
            <a:br>
              <a:rPr lang="fr-FR" dirty="0"/>
            </a:br>
            <a:br>
              <a:rPr lang="fr-FR" dirty="0"/>
            </a:br>
            <a:r>
              <a:rPr lang="fr-FR" dirty="0"/>
              <a:t>Learning Module 5</a:t>
            </a:r>
            <a:br>
              <a:rPr lang="fr-FR" dirty="0"/>
            </a:br>
            <a:br>
              <a:rPr lang="fr-FR" dirty="0"/>
            </a:br>
            <a:br>
              <a:rPr lang="fr-FR" dirty="0"/>
            </a:br>
            <a:br>
              <a:rPr lang="fr-FR" sz="1800" dirty="0"/>
            </a:br>
            <a:br>
              <a:rPr lang="fr-FR" sz="1800" dirty="0"/>
            </a:br>
            <a:r>
              <a:rPr lang="fr-FR" sz="1800" dirty="0"/>
              <a:t>Veuillez noter que le test est UNIQUEMENT en ANGLAIS et contiendra des questions relatives à cette présentation </a:t>
            </a:r>
            <a:br>
              <a:rPr lang="fr-FR" sz="1800" dirty="0"/>
            </a:br>
            <a:br>
              <a:rPr lang="fr-FR" dirty="0"/>
            </a:br>
            <a:endParaRPr lang="fr-FR" sz="1800" dirty="0"/>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02ACF-D38F-B58C-AA64-37247549E1EC}"/>
              </a:ext>
            </a:extLst>
          </p:cNvPr>
          <p:cNvSpPr>
            <a:spLocks noGrp="1"/>
          </p:cNvSpPr>
          <p:nvPr>
            <p:ph type="title"/>
          </p:nvPr>
        </p:nvSpPr>
        <p:spPr/>
        <p:txBody>
          <a:bodyPr/>
          <a:lstStyle/>
          <a:p>
            <a:r>
              <a:rPr lang="fr-FR" dirty="0"/>
              <a:t>Barre d’arrêt</a:t>
            </a:r>
          </a:p>
        </p:txBody>
      </p:sp>
      <p:sp>
        <p:nvSpPr>
          <p:cNvPr id="4" name="Espace réservé du contenu 3">
            <a:extLst>
              <a:ext uri="{FF2B5EF4-FFF2-40B4-BE49-F238E27FC236}">
                <a16:creationId xmlns:a16="http://schemas.microsoft.com/office/drawing/2014/main" id="{50EB12EA-82A9-D97D-F885-A8D7113C0331}"/>
              </a:ext>
            </a:extLst>
          </p:cNvPr>
          <p:cNvSpPr>
            <a:spLocks noGrp="1"/>
          </p:cNvSpPr>
          <p:nvPr>
            <p:ph sz="quarter" idx="16"/>
          </p:nvPr>
        </p:nvSpPr>
        <p:spPr/>
        <p:txBody>
          <a:bodyPr/>
          <a:lstStyle/>
          <a:p>
            <a:r>
              <a:rPr lang="fr-FR" dirty="0"/>
              <a:t>Une barre d’arrêt est une rangée de feux rouges encastrés dans le sol aux points d’attente de piste, fournissant un signal d’arrêt obligatoire pour empêcher toute entrée non autorisée sur la piste, surtout </a:t>
            </a:r>
            <a:r>
              <a:rPr lang="fr-FR" dirty="0">
                <a:hlinkClick r:id="rId2" tooltip="La réflectance bidirectionnelle décrit comment les surfaces réfléchissent la lumière différemment selon diverses directions, ce qui est crucial pour la photométrie, la télédétection, la science des matériaux et l'infographie. Elle est caractérisée par la Fonction de Distribution de la Réflectance Bidirectionnelle (BRDF), qui modélise la dépendance angulaire de la lumière réfléchie et sous-tend le rendu précis, les mesures optiques et les corrections radiométriques."/>
              </a:rPr>
              <a:t>par faible visibilité</a:t>
            </a:r>
            <a:endParaRPr lang="fr-FR" dirty="0"/>
          </a:p>
        </p:txBody>
      </p:sp>
      <p:pic>
        <p:nvPicPr>
          <p:cNvPr id="5" name="Image 4">
            <a:extLst>
              <a:ext uri="{FF2B5EF4-FFF2-40B4-BE49-F238E27FC236}">
                <a16:creationId xmlns:a16="http://schemas.microsoft.com/office/drawing/2014/main" id="{2214E3C4-BAC0-5175-AA1A-5703E157E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311" y="4312314"/>
            <a:ext cx="2158859" cy="1835505"/>
          </a:xfrm>
          <a:prstGeom prst="rect">
            <a:avLst/>
          </a:prstGeom>
        </p:spPr>
      </p:pic>
      <p:pic>
        <p:nvPicPr>
          <p:cNvPr id="6" name="Espace réservé du contenu 4">
            <a:extLst>
              <a:ext uri="{FF2B5EF4-FFF2-40B4-BE49-F238E27FC236}">
                <a16:creationId xmlns:a16="http://schemas.microsoft.com/office/drawing/2014/main" id="{0BF1EDE8-18EE-4BF5-AD7C-93D3D053A2F6}"/>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1418840" y="2471939"/>
            <a:ext cx="3263691" cy="3407678"/>
          </a:xfrm>
          <a:prstGeom prst="rect">
            <a:avLst/>
          </a:prstGeom>
        </p:spPr>
      </p:pic>
    </p:spTree>
    <p:extLst>
      <p:ext uri="{BB962C8B-B14F-4D97-AF65-F5344CB8AC3E}">
        <p14:creationId xmlns:p14="http://schemas.microsoft.com/office/powerpoint/2010/main" val="408062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F9444-D3EC-877C-0500-8FCB4AD876E9}"/>
              </a:ext>
            </a:extLst>
          </p:cNvPr>
          <p:cNvSpPr>
            <a:spLocks noGrp="1"/>
          </p:cNvSpPr>
          <p:nvPr>
            <p:ph type="title"/>
          </p:nvPr>
        </p:nvSpPr>
        <p:spPr/>
        <p:txBody>
          <a:bodyPr/>
          <a:lstStyle/>
          <a:p>
            <a:r>
              <a:rPr lang="fr-FR" dirty="0"/>
              <a:t>Marquages ​​de position d'attente sur les pistes</a:t>
            </a:r>
          </a:p>
        </p:txBody>
      </p:sp>
      <p:pic>
        <p:nvPicPr>
          <p:cNvPr id="4" name="Espace réservé du contenu 4">
            <a:extLst>
              <a:ext uri="{FF2B5EF4-FFF2-40B4-BE49-F238E27FC236}">
                <a16:creationId xmlns:a16="http://schemas.microsoft.com/office/drawing/2014/main" id="{B1D9B665-C36F-D07B-CE16-5080AD7DC5B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1652" y="2331744"/>
            <a:ext cx="4629051" cy="4079842"/>
          </a:xfrm>
          <a:prstGeom prst="rect">
            <a:avLst/>
          </a:prstGeom>
        </p:spPr>
      </p:pic>
    </p:spTree>
    <p:extLst>
      <p:ext uri="{BB962C8B-B14F-4D97-AF65-F5344CB8AC3E}">
        <p14:creationId xmlns:p14="http://schemas.microsoft.com/office/powerpoint/2010/main" val="158736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E29AF-DD07-1067-541E-7571828064C0}"/>
              </a:ext>
            </a:extLst>
          </p:cNvPr>
          <p:cNvSpPr>
            <a:spLocks noGrp="1"/>
          </p:cNvSpPr>
          <p:nvPr>
            <p:ph type="title"/>
          </p:nvPr>
        </p:nvSpPr>
        <p:spPr/>
        <p:txBody>
          <a:bodyPr/>
          <a:lstStyle/>
          <a:p>
            <a:r>
              <a:rPr lang="fr-FR" dirty="0"/>
              <a:t>Piste fermé</a:t>
            </a:r>
          </a:p>
        </p:txBody>
      </p:sp>
      <p:pic>
        <p:nvPicPr>
          <p:cNvPr id="4" name="Espace réservé du contenu 4">
            <a:extLst>
              <a:ext uri="{FF2B5EF4-FFF2-40B4-BE49-F238E27FC236}">
                <a16:creationId xmlns:a16="http://schemas.microsoft.com/office/drawing/2014/main" id="{B6534F38-A54A-B232-7C1B-3779D740098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44062" y="2315374"/>
            <a:ext cx="6149329" cy="3120784"/>
          </a:xfrm>
          <a:prstGeom prst="rect">
            <a:avLst/>
          </a:prstGeom>
        </p:spPr>
      </p:pic>
    </p:spTree>
    <p:extLst>
      <p:ext uri="{BB962C8B-B14F-4D97-AF65-F5344CB8AC3E}">
        <p14:creationId xmlns:p14="http://schemas.microsoft.com/office/powerpoint/2010/main" val="26260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E7A39-972A-1B99-374B-52C86A11C5FD}"/>
              </a:ext>
            </a:extLst>
          </p:cNvPr>
          <p:cNvSpPr>
            <a:spLocks noGrp="1"/>
          </p:cNvSpPr>
          <p:nvPr>
            <p:ph type="title"/>
          </p:nvPr>
        </p:nvSpPr>
        <p:spPr>
          <a:xfrm>
            <a:off x="594360" y="198408"/>
            <a:ext cx="10972800" cy="1574317"/>
          </a:xfrm>
        </p:spPr>
        <p:txBody>
          <a:bodyPr anchor="b">
            <a:normAutofit/>
          </a:bodyPr>
          <a:lstStyle/>
          <a:p>
            <a:r>
              <a:rPr lang="fr-FR" dirty="0"/>
              <a:t>Lumiere de taxiway </a:t>
            </a:r>
          </a:p>
        </p:txBody>
      </p:sp>
      <p:pic>
        <p:nvPicPr>
          <p:cNvPr id="5" name="Picture 6">
            <a:extLst>
              <a:ext uri="{FF2B5EF4-FFF2-40B4-BE49-F238E27FC236}">
                <a16:creationId xmlns:a16="http://schemas.microsoft.com/office/drawing/2014/main" id="{A4C5327E-7D19-39EC-1102-F41F5D14A18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r="1" b="3693"/>
          <a:stretch>
            <a:fillRect/>
          </a:stretch>
        </p:blipFill>
        <p:spPr bwMode="auto">
          <a:xfrm>
            <a:off x="595523" y="2676525"/>
            <a:ext cx="5746750" cy="3597470"/>
          </a:xfrm>
          <a:prstGeom prst="rect">
            <a:avLst/>
          </a:prstGeom>
          <a:solidFill>
            <a:srgbClr val="FFFFFF"/>
          </a:solidFill>
        </p:spPr>
      </p:pic>
      <p:sp>
        <p:nvSpPr>
          <p:cNvPr id="3" name="Espace réservé du contenu 2">
            <a:extLst>
              <a:ext uri="{FF2B5EF4-FFF2-40B4-BE49-F238E27FC236}">
                <a16:creationId xmlns:a16="http://schemas.microsoft.com/office/drawing/2014/main" id="{0EE55A91-927A-D8BF-B160-0D2AC5481B71}"/>
              </a:ext>
            </a:extLst>
          </p:cNvPr>
          <p:cNvSpPr>
            <a:spLocks noGrp="1"/>
          </p:cNvSpPr>
          <p:nvPr>
            <p:ph sz="quarter" idx="14"/>
          </p:nvPr>
        </p:nvSpPr>
        <p:spPr>
          <a:xfrm>
            <a:off x="7620000" y="2676525"/>
            <a:ext cx="3947160" cy="1391622"/>
          </a:xfrm>
        </p:spPr>
        <p:txBody>
          <a:bodyPr>
            <a:normAutofit/>
          </a:bodyPr>
          <a:lstStyle/>
          <a:p>
            <a:r>
              <a:rPr lang="fr-FR" dirty="0"/>
              <a:t>Lumières centrales VERTES </a:t>
            </a:r>
          </a:p>
          <a:p>
            <a:r>
              <a:rPr lang="fr-FR" dirty="0"/>
              <a:t>Lumières de bord BLEU</a:t>
            </a:r>
          </a:p>
          <a:p>
            <a:endParaRPr lang="fr-FR" dirty="0"/>
          </a:p>
        </p:txBody>
      </p:sp>
    </p:spTree>
    <p:extLst>
      <p:ext uri="{BB962C8B-B14F-4D97-AF65-F5344CB8AC3E}">
        <p14:creationId xmlns:p14="http://schemas.microsoft.com/office/powerpoint/2010/main" val="185376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7C500-24D5-76BE-EF3C-A386104EEAD2}"/>
              </a:ext>
            </a:extLst>
          </p:cNvPr>
          <p:cNvSpPr>
            <a:spLocks noGrp="1"/>
          </p:cNvSpPr>
          <p:nvPr>
            <p:ph type="title"/>
          </p:nvPr>
        </p:nvSpPr>
        <p:spPr>
          <a:xfrm>
            <a:off x="594360" y="102875"/>
            <a:ext cx="10873740" cy="1680205"/>
          </a:xfrm>
        </p:spPr>
        <p:txBody>
          <a:bodyPr anchor="b">
            <a:normAutofit/>
          </a:bodyPr>
          <a:lstStyle/>
          <a:p>
            <a:r>
              <a:rPr lang="fr-FR" dirty="0"/>
              <a:t>Lumiere de piste</a:t>
            </a:r>
          </a:p>
        </p:txBody>
      </p:sp>
      <p:pic>
        <p:nvPicPr>
          <p:cNvPr id="4" name="Picture 2">
            <a:extLst>
              <a:ext uri="{FF2B5EF4-FFF2-40B4-BE49-F238E27FC236}">
                <a16:creationId xmlns:a16="http://schemas.microsoft.com/office/drawing/2014/main" id="{E0835FF9-DC43-F819-7C4F-9E933F0D982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l="3596" r="1924" b="2"/>
          <a:stretch>
            <a:fillRect/>
          </a:stretch>
        </p:blipFill>
        <p:spPr bwMode="auto">
          <a:xfrm>
            <a:off x="3657600" y="2282008"/>
            <a:ext cx="7810500" cy="3699328"/>
          </a:xfrm>
          <a:prstGeom prst="rect">
            <a:avLst/>
          </a:prstGeom>
          <a:solidFill>
            <a:srgbClr val="FFFFFF"/>
          </a:solidFill>
        </p:spPr>
      </p:pic>
    </p:spTree>
    <p:extLst>
      <p:ext uri="{BB962C8B-B14F-4D97-AF65-F5344CB8AC3E}">
        <p14:creationId xmlns:p14="http://schemas.microsoft.com/office/powerpoint/2010/main" val="223284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F495D-FF34-E92D-8D9D-B971DDC8A4B2}"/>
              </a:ext>
            </a:extLst>
          </p:cNvPr>
          <p:cNvSpPr>
            <a:spLocks noGrp="1"/>
          </p:cNvSpPr>
          <p:nvPr>
            <p:ph type="title"/>
          </p:nvPr>
        </p:nvSpPr>
        <p:spPr>
          <a:xfrm>
            <a:off x="594360" y="198408"/>
            <a:ext cx="10972800" cy="1574317"/>
          </a:xfrm>
        </p:spPr>
        <p:txBody>
          <a:bodyPr anchor="b">
            <a:normAutofit/>
          </a:bodyPr>
          <a:lstStyle/>
          <a:p>
            <a:r>
              <a:rPr lang="fr-FR" dirty="0"/>
              <a:t>PAPI </a:t>
            </a:r>
            <a:br>
              <a:rPr lang="fr-FR" dirty="0"/>
            </a:br>
            <a:r>
              <a:rPr lang="fr-FR" dirty="0" err="1"/>
              <a:t>Precision</a:t>
            </a:r>
            <a:r>
              <a:rPr lang="fr-FR" dirty="0"/>
              <a:t> </a:t>
            </a:r>
            <a:r>
              <a:rPr lang="fr-FR" dirty="0" err="1"/>
              <a:t>Approach</a:t>
            </a:r>
            <a:r>
              <a:rPr lang="fr-FR" dirty="0"/>
              <a:t> </a:t>
            </a:r>
            <a:r>
              <a:rPr lang="fr-FR" dirty="0" err="1"/>
              <a:t>Slope</a:t>
            </a:r>
            <a:r>
              <a:rPr lang="fr-FR" dirty="0"/>
              <a:t> Indicator</a:t>
            </a:r>
          </a:p>
        </p:txBody>
      </p:sp>
      <p:pic>
        <p:nvPicPr>
          <p:cNvPr id="4" name="Espace réservé du contenu 4">
            <a:extLst>
              <a:ext uri="{FF2B5EF4-FFF2-40B4-BE49-F238E27FC236}">
                <a16:creationId xmlns:a16="http://schemas.microsoft.com/office/drawing/2014/main" id="{C2FB0CB8-A06C-710A-E2C1-0321B77757E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31" y="2120203"/>
            <a:ext cx="9138339" cy="1896206"/>
          </a:xfrm>
          <a:prstGeom prst="rect">
            <a:avLst/>
          </a:prstGeom>
          <a:noFill/>
        </p:spPr>
      </p:pic>
      <p:sp>
        <p:nvSpPr>
          <p:cNvPr id="9" name="Content Placeholder 3">
            <a:extLst>
              <a:ext uri="{FF2B5EF4-FFF2-40B4-BE49-F238E27FC236}">
                <a16:creationId xmlns:a16="http://schemas.microsoft.com/office/drawing/2014/main" id="{7C14B9D5-DC22-991E-3042-26CFEC7F178D}"/>
              </a:ext>
            </a:extLst>
          </p:cNvPr>
          <p:cNvSpPr>
            <a:spLocks noGrp="1"/>
          </p:cNvSpPr>
          <p:nvPr>
            <p:ph sz="quarter" idx="14"/>
          </p:nvPr>
        </p:nvSpPr>
        <p:spPr>
          <a:xfrm>
            <a:off x="6227106" y="4363888"/>
            <a:ext cx="4724233" cy="1327786"/>
          </a:xfrm>
        </p:spPr>
        <p:txBody>
          <a:bodyPr/>
          <a:lstStyle/>
          <a:p>
            <a:r>
              <a:rPr lang="fr-FR" dirty="0"/>
              <a:t>Lorsque deux feux rouges et deux feux blancs sont allumés, l'avion est stabilisé sur la trajectoire de descente</a:t>
            </a:r>
            <a:endParaRPr lang="en-US" dirty="0"/>
          </a:p>
        </p:txBody>
      </p:sp>
      <p:cxnSp>
        <p:nvCxnSpPr>
          <p:cNvPr id="5" name="Connecteur droit avec flèche 4">
            <a:extLst>
              <a:ext uri="{FF2B5EF4-FFF2-40B4-BE49-F238E27FC236}">
                <a16:creationId xmlns:a16="http://schemas.microsoft.com/office/drawing/2014/main" id="{1544734A-A24E-C4FC-B4A0-E283F0706839}"/>
              </a:ext>
            </a:extLst>
          </p:cNvPr>
          <p:cNvCxnSpPr/>
          <p:nvPr/>
        </p:nvCxnSpPr>
        <p:spPr>
          <a:xfrm>
            <a:off x="4823927" y="3303037"/>
            <a:ext cx="3293706" cy="11476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47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E8823-DD6B-5C50-ABE1-1413C1A63A73}"/>
              </a:ext>
            </a:extLst>
          </p:cNvPr>
          <p:cNvSpPr>
            <a:spLocks noGrp="1"/>
          </p:cNvSpPr>
          <p:nvPr>
            <p:ph type="title"/>
          </p:nvPr>
        </p:nvSpPr>
        <p:spPr/>
        <p:txBody>
          <a:bodyPr/>
          <a:lstStyle/>
          <a:p>
            <a:r>
              <a:rPr lang="fr-FR"/>
              <a:t>Fin du module</a:t>
            </a:r>
            <a:endParaRPr lang="fr-FR" dirty="0"/>
          </a:p>
        </p:txBody>
      </p:sp>
      <p:sp>
        <p:nvSpPr>
          <p:cNvPr id="3" name="Espace réservé du contenu 2">
            <a:extLst>
              <a:ext uri="{FF2B5EF4-FFF2-40B4-BE49-F238E27FC236}">
                <a16:creationId xmlns:a16="http://schemas.microsoft.com/office/drawing/2014/main" id="{84110F5D-6F3B-507F-12B8-D68E3B97AE6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75681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49646-C8DB-4CC1-E17F-07E689D2ABBD}"/>
              </a:ext>
            </a:extLst>
          </p:cNvPr>
          <p:cNvSpPr>
            <a:spLocks noGrp="1"/>
          </p:cNvSpPr>
          <p:nvPr>
            <p:ph type="title"/>
          </p:nvPr>
        </p:nvSpPr>
        <p:spPr>
          <a:xfrm>
            <a:off x="594360" y="102875"/>
            <a:ext cx="10873740" cy="1680205"/>
          </a:xfrm>
        </p:spPr>
        <p:txBody>
          <a:bodyPr anchor="b">
            <a:normAutofit/>
          </a:bodyPr>
          <a:lstStyle/>
          <a:p>
            <a:r>
              <a:rPr lang="fr-FR" dirty="0"/>
              <a:t>MARQUAGE ET ÉCLAIRAGE</a:t>
            </a:r>
            <a:br>
              <a:rPr lang="en-US" dirty="0"/>
            </a:br>
            <a:br>
              <a:rPr lang="en-US" dirty="0"/>
            </a:br>
            <a:r>
              <a:rPr lang="en-US" dirty="0"/>
              <a:t>Version française</a:t>
            </a:r>
            <a:endParaRPr lang="fr-FR" dirty="0"/>
          </a:p>
        </p:txBody>
      </p:sp>
      <p:pic>
        <p:nvPicPr>
          <p:cNvPr id="4" name="Picture 2">
            <a:extLst>
              <a:ext uri="{FF2B5EF4-FFF2-40B4-BE49-F238E27FC236}">
                <a16:creationId xmlns:a16="http://schemas.microsoft.com/office/drawing/2014/main" id="{E5D38FC7-C30F-8599-3144-627FC1AB189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428697" y="2282008"/>
            <a:ext cx="6268305" cy="3699328"/>
          </a:xfrm>
          <a:prstGeom prst="rect">
            <a:avLst/>
          </a:prstGeom>
          <a:solidFill>
            <a:srgbClr val="FFFFFF"/>
          </a:solidFill>
        </p:spPr>
      </p:pic>
    </p:spTree>
    <p:extLst>
      <p:ext uri="{BB962C8B-B14F-4D97-AF65-F5344CB8AC3E}">
        <p14:creationId xmlns:p14="http://schemas.microsoft.com/office/powerpoint/2010/main" val="57214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A11ED-F2D1-C505-7DF9-7B94E64E45B4}"/>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18C54462-7A75-8D8B-D17E-D1B1C865E2B6}"/>
              </a:ext>
            </a:extLst>
          </p:cNvPr>
          <p:cNvSpPr>
            <a:spLocks noGrp="1"/>
          </p:cNvSpPr>
          <p:nvPr>
            <p:ph sz="quarter" idx="13"/>
          </p:nvPr>
        </p:nvSpPr>
        <p:spPr>
          <a:xfrm>
            <a:off x="594359" y="2127380"/>
            <a:ext cx="6787747" cy="3863055"/>
          </a:xfrm>
        </p:spPr>
        <p:txBody>
          <a:bodyPr>
            <a:normAutofit fontScale="47500" lnSpcReduction="20000"/>
          </a:bodyPr>
          <a:lstStyle/>
          <a:p>
            <a:r>
              <a:rPr lang="fr-FR" dirty="0"/>
              <a:t>Veuillez consulter cette présentation PowerPoint. </a:t>
            </a:r>
          </a:p>
          <a:p>
            <a:r>
              <a:rPr lang="fr-FR" dirty="0"/>
              <a:t>Elle vous fournit un résumé des informations suivantes : </a:t>
            </a:r>
          </a:p>
          <a:p>
            <a:r>
              <a:rPr lang="fr-FR" dirty="0"/>
              <a:t>Signalisation aéroportuaire </a:t>
            </a:r>
          </a:p>
          <a:p>
            <a:r>
              <a:rPr lang="fr-FR" dirty="0"/>
              <a:t>Pistes </a:t>
            </a:r>
          </a:p>
          <a:p>
            <a:r>
              <a:rPr lang="fr-FR" dirty="0"/>
              <a:t>Voies de circulation </a:t>
            </a:r>
          </a:p>
          <a:p>
            <a:r>
              <a:rPr lang="fr-FR" dirty="0"/>
              <a:t>Voies de service </a:t>
            </a:r>
          </a:p>
          <a:p>
            <a:r>
              <a:rPr lang="fr-FR" dirty="0"/>
              <a:t>Panneaux de fermeture de piste </a:t>
            </a:r>
          </a:p>
          <a:p>
            <a:r>
              <a:rPr lang="fr-FR" dirty="0"/>
              <a:t>Position d'attente </a:t>
            </a:r>
          </a:p>
          <a:p>
            <a:r>
              <a:rPr lang="fr-FR" dirty="0"/>
              <a:t>Feu d'arrêt </a:t>
            </a:r>
          </a:p>
          <a:p>
            <a:r>
              <a:rPr lang="fr-FR" dirty="0"/>
              <a:t>Feu de piste y compris PAPI </a:t>
            </a:r>
          </a:p>
          <a:p>
            <a:endParaRPr lang="fr-FR" dirty="0"/>
          </a:p>
        </p:txBody>
      </p:sp>
    </p:spTree>
    <p:extLst>
      <p:ext uri="{BB962C8B-B14F-4D97-AF65-F5344CB8AC3E}">
        <p14:creationId xmlns:p14="http://schemas.microsoft.com/office/powerpoint/2010/main" val="41905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AB7D1-9257-A6ED-0369-06A3AA4084E9}"/>
              </a:ext>
            </a:extLst>
          </p:cNvPr>
          <p:cNvSpPr>
            <a:spLocks noGrp="1"/>
          </p:cNvSpPr>
          <p:nvPr>
            <p:ph type="title"/>
          </p:nvPr>
        </p:nvSpPr>
        <p:spPr/>
        <p:txBody>
          <a:bodyPr/>
          <a:lstStyle/>
          <a:p>
            <a:r>
              <a:rPr lang="fr-FR" dirty="0"/>
              <a:t>Lexique</a:t>
            </a:r>
          </a:p>
        </p:txBody>
      </p:sp>
      <p:sp>
        <p:nvSpPr>
          <p:cNvPr id="3" name="Espace réservé du contenu 2">
            <a:extLst>
              <a:ext uri="{FF2B5EF4-FFF2-40B4-BE49-F238E27FC236}">
                <a16:creationId xmlns:a16="http://schemas.microsoft.com/office/drawing/2014/main" id="{B2435022-A810-B31A-7461-9C50AF912F6A}"/>
              </a:ext>
            </a:extLst>
          </p:cNvPr>
          <p:cNvSpPr>
            <a:spLocks noGrp="1"/>
          </p:cNvSpPr>
          <p:nvPr>
            <p:ph sz="quarter" idx="13"/>
          </p:nvPr>
        </p:nvSpPr>
        <p:spPr>
          <a:xfrm>
            <a:off x="594359" y="2281919"/>
            <a:ext cx="6787747" cy="3139168"/>
          </a:xfrm>
        </p:spPr>
        <p:txBody>
          <a:bodyPr/>
          <a:lstStyle/>
          <a:p>
            <a:r>
              <a:rPr lang="fr-FR" dirty="0"/>
              <a:t>Aire de trafic = APRON or RAMP</a:t>
            </a:r>
          </a:p>
          <a:p>
            <a:r>
              <a:rPr lang="fr-FR" dirty="0"/>
              <a:t>Aire de manœuvre = TAXIWAYS AND RUNWAYS</a:t>
            </a:r>
          </a:p>
          <a:p>
            <a:r>
              <a:rPr lang="fr-FR" dirty="0"/>
              <a:t>Route de service = SERVICE ROAD</a:t>
            </a:r>
          </a:p>
          <a:p>
            <a:r>
              <a:rPr lang="fr-FR" dirty="0"/>
              <a:t>Taxiway = TAXIWAY</a:t>
            </a:r>
          </a:p>
          <a:p>
            <a:r>
              <a:rPr lang="fr-FR" dirty="0" err="1"/>
              <a:t>Runway</a:t>
            </a:r>
            <a:r>
              <a:rPr lang="fr-FR" dirty="0"/>
              <a:t> = PISTE</a:t>
            </a:r>
          </a:p>
          <a:p>
            <a:endParaRPr lang="fr-FR" dirty="0"/>
          </a:p>
          <a:p>
            <a:endParaRPr lang="fr-FR" dirty="0"/>
          </a:p>
        </p:txBody>
      </p:sp>
    </p:spTree>
    <p:extLst>
      <p:ext uri="{BB962C8B-B14F-4D97-AF65-F5344CB8AC3E}">
        <p14:creationId xmlns:p14="http://schemas.microsoft.com/office/powerpoint/2010/main" val="10505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0A148F-498C-2B9B-559E-6FB9BC2C32FF}"/>
              </a:ext>
            </a:extLst>
          </p:cNvPr>
          <p:cNvSpPr>
            <a:spLocks noGrp="1"/>
          </p:cNvSpPr>
          <p:nvPr>
            <p:ph type="title"/>
          </p:nvPr>
        </p:nvSpPr>
        <p:spPr>
          <a:xfrm>
            <a:off x="594360" y="198408"/>
            <a:ext cx="10972800" cy="1574317"/>
          </a:xfrm>
        </p:spPr>
        <p:txBody>
          <a:bodyPr/>
          <a:lstStyle/>
          <a:p>
            <a:r>
              <a:rPr lang="fr-FR" dirty="0"/>
              <a:t>Panneaux</a:t>
            </a:r>
            <a:endParaRPr lang="en-US" dirty="0"/>
          </a:p>
        </p:txBody>
      </p:sp>
      <p:sp>
        <p:nvSpPr>
          <p:cNvPr id="3" name="Espace réservé du contenu 2">
            <a:extLst>
              <a:ext uri="{FF2B5EF4-FFF2-40B4-BE49-F238E27FC236}">
                <a16:creationId xmlns:a16="http://schemas.microsoft.com/office/drawing/2014/main" id="{69C643DE-F372-CF14-BDBE-96E6CFFB661F}"/>
              </a:ext>
            </a:extLst>
          </p:cNvPr>
          <p:cNvSpPr>
            <a:spLocks noGrp="1"/>
          </p:cNvSpPr>
          <p:nvPr>
            <p:ph sz="quarter" idx="14"/>
          </p:nvPr>
        </p:nvSpPr>
        <p:spPr>
          <a:xfrm>
            <a:off x="6601767" y="2582426"/>
            <a:ext cx="4965393" cy="3314521"/>
          </a:xfrm>
        </p:spPr>
        <p:txBody>
          <a:bodyPr>
            <a:normAutofit/>
          </a:bodyPr>
          <a:lstStyle/>
          <a:p>
            <a:r>
              <a:rPr lang="fr-FR" dirty="0"/>
              <a:t>1 = Panneaux d'instructions obligatoires (fond rouge, lettres blanches) </a:t>
            </a:r>
          </a:p>
          <a:p>
            <a:r>
              <a:rPr lang="fr-FR" dirty="0"/>
              <a:t>2 LEFT = Position : Où vous vous trouvez </a:t>
            </a:r>
          </a:p>
          <a:p>
            <a:r>
              <a:rPr lang="fr-FR" dirty="0"/>
              <a:t>2 RIGHT = ILS aire critique et servitude</a:t>
            </a:r>
          </a:p>
          <a:p>
            <a:r>
              <a:rPr lang="fr-FR" dirty="0"/>
              <a:t>3 = Direction : Voies de circulation et intersections </a:t>
            </a:r>
          </a:p>
          <a:p>
            <a:r>
              <a:rPr lang="fr-FR" dirty="0"/>
              <a:t>4 = Destination : Indique la destination</a:t>
            </a:r>
          </a:p>
          <a:p>
            <a:endParaRPr lang="fr-FR" dirty="0"/>
          </a:p>
        </p:txBody>
      </p:sp>
      <p:pic>
        <p:nvPicPr>
          <p:cNvPr id="8" name="Espace réservé du contenu 4">
            <a:extLst>
              <a:ext uri="{FF2B5EF4-FFF2-40B4-BE49-F238E27FC236}">
                <a16:creationId xmlns:a16="http://schemas.microsoft.com/office/drawing/2014/main" id="{13102326-AD8B-CB4B-D286-DE37CBD3D1B2}"/>
              </a:ext>
            </a:extLst>
          </p:cNvPr>
          <p:cNvPicPr>
            <a:picLocks noGrp="1" noChangeAspect="1"/>
          </p:cNvPicPr>
          <p:nvPr>
            <p:ph sz="quarter" idx="13"/>
          </p:nvPr>
        </p:nvPicPr>
        <p:blipFill>
          <a:blip r:embed="rId2"/>
          <a:stretch>
            <a:fillRect/>
          </a:stretch>
        </p:blipFill>
        <p:spPr>
          <a:xfrm>
            <a:off x="595313" y="2866393"/>
            <a:ext cx="5746750" cy="3217539"/>
          </a:xfrm>
          <a:prstGeom prst="rect">
            <a:avLst/>
          </a:prstGeom>
        </p:spPr>
      </p:pic>
    </p:spTree>
    <p:extLst>
      <p:ext uri="{BB962C8B-B14F-4D97-AF65-F5344CB8AC3E}">
        <p14:creationId xmlns:p14="http://schemas.microsoft.com/office/powerpoint/2010/main" val="377343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34F537C-2CFF-60F9-741F-FB6A27744668}"/>
              </a:ext>
            </a:extLst>
          </p:cNvPr>
          <p:cNvSpPr>
            <a:spLocks noGrp="1"/>
          </p:cNvSpPr>
          <p:nvPr>
            <p:ph type="title"/>
          </p:nvPr>
        </p:nvSpPr>
        <p:spPr>
          <a:xfrm>
            <a:off x="594360" y="198408"/>
            <a:ext cx="10972800" cy="1574317"/>
          </a:xfrm>
        </p:spPr>
        <p:txBody>
          <a:bodyPr/>
          <a:lstStyle/>
          <a:p>
            <a:r>
              <a:rPr lang="en-US" dirty="0" err="1"/>
              <a:t>Piste</a:t>
            </a:r>
            <a:endParaRPr lang="en-US" dirty="0"/>
          </a:p>
        </p:txBody>
      </p:sp>
      <p:pic>
        <p:nvPicPr>
          <p:cNvPr id="5" name="Espace réservé du contenu 4">
            <a:extLst>
              <a:ext uri="{FF2B5EF4-FFF2-40B4-BE49-F238E27FC236}">
                <a16:creationId xmlns:a16="http://schemas.microsoft.com/office/drawing/2014/main" id="{19BDFE1B-B973-45A2-E107-DF6F9D0C53B1}"/>
              </a:ext>
            </a:extLst>
          </p:cNvPr>
          <p:cNvPicPr>
            <a:picLocks noGrp="1" noChangeAspect="1"/>
          </p:cNvPicPr>
          <p:nvPr>
            <p:ph sz="quarter" idx="13"/>
          </p:nvPr>
        </p:nvPicPr>
        <p:blipFill>
          <a:blip r:embed="rId2"/>
          <a:srcRect t="4964" r="1" b="4965"/>
          <a:stretch>
            <a:fillRect/>
          </a:stretch>
        </p:blipFill>
        <p:spPr>
          <a:xfrm>
            <a:off x="594360" y="2487294"/>
            <a:ext cx="6049036" cy="3786701"/>
          </a:xfrm>
          <a:prstGeom prst="rect">
            <a:avLst/>
          </a:prstGeom>
          <a:noFill/>
        </p:spPr>
      </p:pic>
      <p:sp>
        <p:nvSpPr>
          <p:cNvPr id="15" name="Content Placeholder 3">
            <a:extLst>
              <a:ext uri="{FF2B5EF4-FFF2-40B4-BE49-F238E27FC236}">
                <a16:creationId xmlns:a16="http://schemas.microsoft.com/office/drawing/2014/main" id="{7B13B488-E40E-B6AF-0AB7-9DC322DF0E11}"/>
              </a:ext>
            </a:extLst>
          </p:cNvPr>
          <p:cNvSpPr>
            <a:spLocks noGrp="1"/>
          </p:cNvSpPr>
          <p:nvPr>
            <p:ph sz="quarter" idx="14"/>
          </p:nvPr>
        </p:nvSpPr>
        <p:spPr>
          <a:xfrm>
            <a:off x="6643396" y="2649894"/>
            <a:ext cx="4923764" cy="2631233"/>
          </a:xfrm>
        </p:spPr>
        <p:txBody>
          <a:bodyPr/>
          <a:lstStyle/>
          <a:p>
            <a:r>
              <a:rPr lang="fr-FR"/>
              <a:t>1 = Désignateurs : Numéro de piste 20L</a:t>
            </a:r>
          </a:p>
          <a:p>
            <a:r>
              <a:rPr lang="fr-FR"/>
              <a:t>2 = Marquages ​​du point de visée </a:t>
            </a:r>
          </a:p>
          <a:p>
            <a:r>
              <a:rPr lang="fr-FR"/>
              <a:t>3 = Marquages ​​de la zone de toucher des roues </a:t>
            </a:r>
          </a:p>
          <a:p>
            <a:r>
              <a:rPr lang="fr-FR"/>
              <a:t>4 = Marquages ​​de seuil</a:t>
            </a:r>
            <a:endParaRPr lang="fr-FR" dirty="0"/>
          </a:p>
        </p:txBody>
      </p:sp>
    </p:spTree>
    <p:extLst>
      <p:ext uri="{BB962C8B-B14F-4D97-AF65-F5344CB8AC3E}">
        <p14:creationId xmlns:p14="http://schemas.microsoft.com/office/powerpoint/2010/main" val="306288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ADB0AE-34B3-BC48-D952-8ECB840A73B3}"/>
              </a:ext>
            </a:extLst>
          </p:cNvPr>
          <p:cNvSpPr>
            <a:spLocks noGrp="1"/>
          </p:cNvSpPr>
          <p:nvPr>
            <p:ph type="title"/>
          </p:nvPr>
        </p:nvSpPr>
        <p:spPr>
          <a:xfrm>
            <a:off x="594360" y="198408"/>
            <a:ext cx="10972800" cy="1574317"/>
          </a:xfrm>
        </p:spPr>
        <p:txBody>
          <a:bodyPr/>
          <a:lstStyle/>
          <a:p>
            <a:r>
              <a:rPr lang="en-US" dirty="0"/>
              <a:t>Taxiways</a:t>
            </a:r>
          </a:p>
        </p:txBody>
      </p:sp>
      <p:pic>
        <p:nvPicPr>
          <p:cNvPr id="5" name="Picture 2">
            <a:extLst>
              <a:ext uri="{FF2B5EF4-FFF2-40B4-BE49-F238E27FC236}">
                <a16:creationId xmlns:a16="http://schemas.microsoft.com/office/drawing/2014/main" id="{ABB9F547-5E26-A4DD-8F7A-13E897D3551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26698" r="-1" b="31672"/>
          <a:stretch>
            <a:fillRect/>
          </a:stretch>
        </p:blipFill>
        <p:spPr bwMode="auto">
          <a:xfrm>
            <a:off x="595523" y="2676525"/>
            <a:ext cx="5746750" cy="359747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solidFill>
            <a:srgbClr val="FFFFFF"/>
          </a:solidFill>
        </p:spPr>
      </p:pic>
      <p:sp>
        <p:nvSpPr>
          <p:cNvPr id="12" name="Content Placeholder 3">
            <a:extLst>
              <a:ext uri="{FF2B5EF4-FFF2-40B4-BE49-F238E27FC236}">
                <a16:creationId xmlns:a16="http://schemas.microsoft.com/office/drawing/2014/main" id="{8FCAD949-F8D4-769F-A326-689538DFE0A6}"/>
              </a:ext>
            </a:extLst>
          </p:cNvPr>
          <p:cNvSpPr>
            <a:spLocks noGrp="1"/>
          </p:cNvSpPr>
          <p:nvPr>
            <p:ph sz="quarter" idx="14"/>
          </p:nvPr>
        </p:nvSpPr>
        <p:spPr>
          <a:xfrm>
            <a:off x="5943600" y="2836505"/>
            <a:ext cx="5623560" cy="3437489"/>
          </a:xfrm>
        </p:spPr>
        <p:txBody>
          <a:bodyPr>
            <a:normAutofit fontScale="92500" lnSpcReduction="10000"/>
          </a:bodyPr>
          <a:lstStyle/>
          <a:p>
            <a:r>
              <a:rPr lang="fr-FR" dirty="0"/>
              <a:t>Le marquage au sol des voies de circulation est peint en jaune. </a:t>
            </a:r>
          </a:p>
          <a:p>
            <a:r>
              <a:rPr lang="fr-FR" dirty="0"/>
              <a:t>Le marquage le plus important est la barre d'arrêt de piste. </a:t>
            </a:r>
          </a:p>
          <a:p>
            <a:r>
              <a:rPr lang="fr-FR" dirty="0"/>
              <a:t>Les voies de circulation principales sont identifiées par une lettre. </a:t>
            </a:r>
          </a:p>
          <a:p>
            <a:r>
              <a:rPr lang="fr-FR" dirty="0"/>
              <a:t>Les voies de circulation de raccordement sont identifiées par une combinaison de lettre et de chiffre, et parfois par un nom comme « extérieure » ​​ou « intérieure » ​​dans certains aéroports.</a:t>
            </a:r>
            <a:r>
              <a:rPr lang="en-US" dirty="0"/>
              <a:t>»</a:t>
            </a:r>
          </a:p>
          <a:p>
            <a:endParaRPr lang="en-US" dirty="0"/>
          </a:p>
        </p:txBody>
      </p:sp>
    </p:spTree>
    <p:extLst>
      <p:ext uri="{BB962C8B-B14F-4D97-AF65-F5344CB8AC3E}">
        <p14:creationId xmlns:p14="http://schemas.microsoft.com/office/powerpoint/2010/main" val="205397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40F3D-CE5E-220E-1FEA-50D481E23360}"/>
              </a:ext>
            </a:extLst>
          </p:cNvPr>
          <p:cNvSpPr>
            <a:spLocks noGrp="1"/>
          </p:cNvSpPr>
          <p:nvPr>
            <p:ph type="title"/>
          </p:nvPr>
        </p:nvSpPr>
        <p:spPr/>
        <p:txBody>
          <a:bodyPr/>
          <a:lstStyle/>
          <a:p>
            <a:r>
              <a:rPr lang="fr-FR" dirty="0"/>
              <a:t>Route de service</a:t>
            </a:r>
          </a:p>
        </p:txBody>
      </p:sp>
      <p:pic>
        <p:nvPicPr>
          <p:cNvPr id="4" name="Picture 2">
            <a:extLst>
              <a:ext uri="{FF2B5EF4-FFF2-40B4-BE49-F238E27FC236}">
                <a16:creationId xmlns:a16="http://schemas.microsoft.com/office/drawing/2014/main" id="{E080BE43-E3CA-6DBA-9676-C052FB860130}"/>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97275" y="2281238"/>
            <a:ext cx="6381049" cy="370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0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85790-B67D-20CB-9E09-9FBAB7F72239}"/>
              </a:ext>
            </a:extLst>
          </p:cNvPr>
          <p:cNvSpPr>
            <a:spLocks noGrp="1"/>
          </p:cNvSpPr>
          <p:nvPr>
            <p:ph type="title"/>
          </p:nvPr>
        </p:nvSpPr>
        <p:spPr>
          <a:xfrm>
            <a:off x="594360" y="102875"/>
            <a:ext cx="10873740" cy="1680205"/>
          </a:xfrm>
        </p:spPr>
        <p:txBody>
          <a:bodyPr anchor="b">
            <a:normAutofit/>
          </a:bodyPr>
          <a:lstStyle/>
          <a:p>
            <a:r>
              <a:rPr lang="fr-FR" dirty="0"/>
              <a:t>Marquages ​​des positions d'attente de piste sur les voies de circulation</a:t>
            </a:r>
          </a:p>
        </p:txBody>
      </p:sp>
      <p:pic>
        <p:nvPicPr>
          <p:cNvPr id="4" name="Picture 2">
            <a:extLst>
              <a:ext uri="{FF2B5EF4-FFF2-40B4-BE49-F238E27FC236}">
                <a16:creationId xmlns:a16="http://schemas.microsoft.com/office/drawing/2014/main" id="{6CC431F7-3295-4422-0707-7D1774E19A2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919235" y="2390763"/>
            <a:ext cx="9441618" cy="3115734"/>
          </a:xfrm>
          <a:prstGeom prst="rect">
            <a:avLst/>
          </a:prstGeom>
          <a:solidFill>
            <a:srgbClr val="FFFFFF"/>
          </a:solidFill>
        </p:spPr>
      </p:pic>
    </p:spTree>
    <p:extLst>
      <p:ext uri="{BB962C8B-B14F-4D97-AF65-F5344CB8AC3E}">
        <p14:creationId xmlns:p14="http://schemas.microsoft.com/office/powerpoint/2010/main" val="3483293745"/>
      </p:ext>
    </p:extLst>
  </p:cSld>
  <p:clrMapOvr>
    <a:masterClrMapping/>
  </p:clrMapOvr>
</p:sld>
</file>

<file path=ppt/theme/theme1.xml><?xml version="1.0" encoding="utf-8"?>
<a:theme xmlns:a="http://schemas.openxmlformats.org/drawingml/2006/main" name="Personnalisé">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2_TF78853419_Win32" id="{E939D1AD-245E-4113-B88E-E20D599B2C52}" vid="{B269D645-ADA9-4C84-B6E4-2BDC65D07C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{C59E80C1-E853-412E-ACDF-F696445F4A4F}TFd3b75063-ff25-434d-b12c-efeaf07d16c3843f2ce2_win32-4817930b7c4d</Template>
  <TotalTime>28</TotalTime>
  <Words>367</Words>
  <Application>Microsoft Office PowerPoint</Application>
  <PresentationFormat>Grand écran</PresentationFormat>
  <Paragraphs>49</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Franklin Gothic Book</vt:lpstr>
      <vt:lpstr>Franklin Gothic Demi</vt:lpstr>
      <vt:lpstr>Personnalisé</vt:lpstr>
      <vt:lpstr>     Learning Module 5     Veuillez noter que le test est UNIQUEMENT en ANGLAIS et contiendra des questions relatives à cette présentation   </vt:lpstr>
      <vt:lpstr>MARQUAGE ET ÉCLAIRAGE  Version française</vt:lpstr>
      <vt:lpstr>Introduction</vt:lpstr>
      <vt:lpstr>Lexique</vt:lpstr>
      <vt:lpstr>Panneaux</vt:lpstr>
      <vt:lpstr>Piste</vt:lpstr>
      <vt:lpstr>Taxiways</vt:lpstr>
      <vt:lpstr>Route de service</vt:lpstr>
      <vt:lpstr>Marquages ​​des positions d'attente de piste sur les voies de circulation</vt:lpstr>
      <vt:lpstr>Barre d’arrêt</vt:lpstr>
      <vt:lpstr>Marquages ​​de position d'attente sur les pistes</vt:lpstr>
      <vt:lpstr>Piste fermé</vt:lpstr>
      <vt:lpstr>Lumiere de taxiway </vt:lpstr>
      <vt:lpstr>Lumiere de piste</vt:lpstr>
      <vt:lpstr>PAPI  Precision Approach Slope Indicator</vt:lpstr>
      <vt:lpstr>Fin du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Vaughan</dc:creator>
  <cp:lastModifiedBy>Peter Vaughan</cp:lastModifiedBy>
  <cp:revision>3</cp:revision>
  <dcterms:created xsi:type="dcterms:W3CDTF">2026-05-20T12:25:43Z</dcterms:created>
  <dcterms:modified xsi:type="dcterms:W3CDTF">2026-05-20T13:32:05Z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