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02" r:id="rId2"/>
    <p:sldId id="283" r:id="rId3"/>
    <p:sldId id="299" r:id="rId4"/>
    <p:sldId id="292" r:id="rId5"/>
    <p:sldId id="300" r:id="rId6"/>
    <p:sldId id="259" r:id="rId7"/>
    <p:sldId id="275" r:id="rId8"/>
    <p:sldId id="267" r:id="rId9"/>
    <p:sldId id="286" r:id="rId10"/>
    <p:sldId id="268" r:id="rId11"/>
    <p:sldId id="269" r:id="rId12"/>
    <p:sldId id="301" r:id="rId13"/>
    <p:sldId id="30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9200" autoAdjust="0"/>
  </p:normalViewPr>
  <p:slideViewPr>
    <p:cSldViewPr snapToGrid="0">
      <p:cViewPr varScale="1">
        <p:scale>
          <a:sx n="73" d="100"/>
          <a:sy n="73" d="100"/>
        </p:scale>
        <p:origin x="10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F494C-7817-40FA-8AD1-4D71B6F5596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3B09D-FBD9-414E-ACBF-FD622596B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21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1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80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0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6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19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81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062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2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58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33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1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7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6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33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42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95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fCdUbKOSwY?start=79&amp;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5F647-533B-B6A7-E0A2-3A41D14F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b="1" dirty="0"/>
            </a:br>
            <a:r>
              <a:rPr lang="fr-FR" b="1" dirty="0"/>
              <a:t>Learning Module 3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10746E-059D-B2AE-CE2A-C8237C46D909}"/>
              </a:ext>
            </a:extLst>
          </p:cNvPr>
          <p:cNvSpPr txBox="1"/>
          <p:nvPr/>
        </p:nvSpPr>
        <p:spPr>
          <a:xfrm>
            <a:off x="3050628" y="2831464"/>
            <a:ext cx="61012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Please</a:t>
            </a:r>
            <a:r>
              <a:rPr lang="fr-FR" dirty="0"/>
              <a:t> note </a:t>
            </a:r>
            <a:r>
              <a:rPr lang="fr-FR" dirty="0" err="1"/>
              <a:t>that</a:t>
            </a:r>
            <a:r>
              <a:rPr lang="fr-FR" dirty="0"/>
              <a:t> t</a:t>
            </a:r>
            <a:r>
              <a:rPr lang="fr-FR" sz="1800" dirty="0"/>
              <a:t>he test </a:t>
            </a:r>
            <a:r>
              <a:rPr lang="fr-FR" sz="1800" dirty="0" err="1"/>
              <a:t>is</a:t>
            </a:r>
            <a:r>
              <a:rPr lang="fr-FR" sz="1800" dirty="0"/>
              <a:t> in ENGLISH ONLY and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contain</a:t>
            </a:r>
            <a:r>
              <a:rPr lang="fr-FR" sz="1800" dirty="0"/>
              <a:t> </a:t>
            </a:r>
            <a:r>
              <a:rPr lang="fr-FR" sz="1800" dirty="0" err="1"/>
              <a:t>some</a:t>
            </a:r>
            <a:r>
              <a:rPr lang="fr-FR" sz="1800" dirty="0"/>
              <a:t> questions in relation to </a:t>
            </a:r>
            <a:r>
              <a:rPr lang="fr-FR" sz="1800" dirty="0" err="1"/>
              <a:t>this</a:t>
            </a:r>
            <a:r>
              <a:rPr lang="fr-FR" sz="1800" dirty="0"/>
              <a:t> module</a:t>
            </a:r>
          </a:p>
          <a:p>
            <a:endParaRPr lang="fr-FR" dirty="0"/>
          </a:p>
          <a:p>
            <a:r>
              <a:rPr lang="fr-FR" dirty="0"/>
              <a:t>Veuillez noter que le test est UNIQUEMENT en ANGLAIS et contiendra des questions relatives à cette présentation </a:t>
            </a:r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421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7FFD3D-2D3E-5BD5-E3C1-2AF8EA98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Air Traffic Control Towers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817F43-0768-3218-9520-74CE3C04E8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Air traffic control towers are built to see all the movement surfaces on the airport and the areas around an airport</a:t>
            </a:r>
            <a:endParaRPr lang="fr-FR" dirty="0"/>
          </a:p>
          <a:p>
            <a:r>
              <a:rPr lang="en-US" dirty="0"/>
              <a:t>Towers’ heights vary depending on the layout of the airport</a:t>
            </a:r>
          </a:p>
          <a:p>
            <a:r>
              <a:rPr lang="en-US" dirty="0"/>
              <a:t>Tower hours of operation vary </a:t>
            </a:r>
          </a:p>
          <a:p>
            <a:r>
              <a:rPr lang="en-US" dirty="0"/>
              <a:t>Not every airport has an air traffic control tower</a:t>
            </a:r>
            <a:endParaRPr lang="fr-FR" dirty="0"/>
          </a:p>
          <a:p>
            <a:r>
              <a:rPr lang="en-US" dirty="0"/>
              <a:t>All movement around the airfield is under the control of the air traffic controllers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AFC6DF-8CF3-0980-B147-23D97A08001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93" y="2160589"/>
            <a:ext cx="2893205" cy="34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2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1FCD1-EACF-3B7C-1654-DD9FDCA2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Aircraft Rescue and Firefighting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F71960-5E94-1BF4-17C1-7DA08097D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732690"/>
            <a:ext cx="4184034" cy="33086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ARFF = Airport rescue and fire fighting</a:t>
            </a:r>
          </a:p>
          <a:p>
            <a:r>
              <a:rPr lang="en-US" dirty="0"/>
              <a:t>ARFF requires special training to work around and with aircraft</a:t>
            </a:r>
            <a:endParaRPr lang="fr-FR" dirty="0"/>
          </a:p>
          <a:p>
            <a:r>
              <a:rPr lang="en-US" dirty="0"/>
              <a:t>ARFF Firefighters respond to accidents, incidents and medical emergencies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79EE86D-61D1-EDC3-8A87-AA37CE6621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4" y="2817627"/>
            <a:ext cx="4444409" cy="24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0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989BF-F936-61AA-BC39-03183DE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fr-FR" dirty="0"/>
              <a:t>Some </a:t>
            </a:r>
            <a:r>
              <a:rPr lang="fr-FR" dirty="0" err="1"/>
              <a:t>airport</a:t>
            </a:r>
            <a:r>
              <a:rPr lang="fr-FR" dirty="0"/>
              <a:t> </a:t>
            </a:r>
            <a:r>
              <a:rPr lang="fr-FR" dirty="0" err="1"/>
              <a:t>vechicles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F7BCE8-0EF4-688D-ABDE-83571A2B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fr-FR" dirty="0"/>
              <a:t>Tug</a:t>
            </a:r>
          </a:p>
          <a:p>
            <a:r>
              <a:rPr lang="fr-FR" dirty="0"/>
              <a:t>Tow bar</a:t>
            </a:r>
          </a:p>
          <a:p>
            <a:r>
              <a:rPr lang="fr-FR" dirty="0"/>
              <a:t>Catering truck</a:t>
            </a:r>
          </a:p>
          <a:p>
            <a:r>
              <a:rPr lang="fr-FR" dirty="0"/>
              <a:t>Fuel truck</a:t>
            </a:r>
          </a:p>
          <a:p>
            <a:r>
              <a:rPr lang="fr-FR" dirty="0"/>
              <a:t>Bagage trolley</a:t>
            </a:r>
          </a:p>
          <a:p>
            <a:r>
              <a:rPr lang="fr-FR" dirty="0"/>
              <a:t>Follow me car</a:t>
            </a:r>
          </a:p>
          <a:p>
            <a:r>
              <a:rPr lang="fr-FR" dirty="0"/>
              <a:t>Bus</a:t>
            </a:r>
          </a:p>
          <a:p>
            <a:r>
              <a:rPr lang="fr-FR" dirty="0" err="1"/>
              <a:t>Steps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512427-02FE-ED36-C21C-22117D81A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635" y="1986455"/>
            <a:ext cx="3289346" cy="33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D6176-440D-BD18-28F9-DE563948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b="1" dirty="0"/>
            </a:br>
            <a:br>
              <a:rPr lang="fr-FR" b="1" dirty="0"/>
            </a:br>
            <a:r>
              <a:rPr lang="fr-FR" b="1" dirty="0"/>
              <a:t>End of Module</a:t>
            </a:r>
          </a:p>
        </p:txBody>
      </p:sp>
    </p:spTree>
    <p:extLst>
      <p:ext uri="{BB962C8B-B14F-4D97-AF65-F5344CB8AC3E}">
        <p14:creationId xmlns:p14="http://schemas.microsoft.com/office/powerpoint/2010/main" val="74509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1229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296" name="Straight Connector 1229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7" name="Straight Connector 1229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9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29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0" name="Isosceles Triangle 1229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4" name="Isosceles Triangle 1230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5" name="Isosceles Triangle 1230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94A4CF-B0C8-D52F-C109-A9C08D16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541" y="2408265"/>
            <a:ext cx="3179146" cy="9564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3800" b="1" dirty="0"/>
              <a:t>AIRPORT</a:t>
            </a:r>
            <a:br>
              <a:rPr lang="en-US" sz="3800" b="1" dirty="0"/>
            </a:br>
            <a:br>
              <a:rPr lang="en-US" sz="3800" b="1" dirty="0"/>
            </a:br>
            <a:r>
              <a:rPr lang="en-US" sz="2700" b="1" dirty="0">
                <a:solidFill>
                  <a:schemeClr val="tx1"/>
                </a:solidFill>
              </a:rPr>
              <a:t>English Version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CDE9544-A2E7-1377-D9A7-BF5131C98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1895" b="-1"/>
          <a:stretch>
            <a:fillRect/>
          </a:stretch>
        </p:blipFill>
        <p:spPr bwMode="auto">
          <a:xfrm>
            <a:off x="888602" y="1261329"/>
            <a:ext cx="5054997" cy="44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B5C08-26C4-B50F-FCBD-03224840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E854AE-B903-C3E1-72EA-87B104A9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620101"/>
          </a:xfrm>
        </p:spPr>
        <p:txBody>
          <a:bodyPr>
            <a:normAutofit/>
          </a:bodyPr>
          <a:lstStyle/>
          <a:p>
            <a:r>
              <a:rPr lang="fr-FR" sz="1600" dirty="0" err="1"/>
              <a:t>Please</a:t>
            </a:r>
            <a:r>
              <a:rPr lang="fr-FR" sz="1600" dirty="0"/>
              <a:t> look at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powerpoint</a:t>
            </a:r>
            <a:r>
              <a:rPr lang="fr-FR" sz="1600" dirty="0"/>
              <a:t> ,It </a:t>
            </a:r>
            <a:r>
              <a:rPr lang="fr-FR" sz="1600" dirty="0" err="1"/>
              <a:t>provides</a:t>
            </a:r>
            <a:r>
              <a:rPr lang="fr-FR" sz="1600" dirty="0"/>
              <a:t>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simple </a:t>
            </a:r>
            <a:r>
              <a:rPr lang="fr-FR" sz="1600" dirty="0" err="1"/>
              <a:t>summary</a:t>
            </a:r>
            <a:r>
              <a:rPr lang="fr-FR" sz="1600" dirty="0"/>
              <a:t> information on:-</a:t>
            </a:r>
          </a:p>
          <a:p>
            <a:r>
              <a:rPr lang="fr-FR" sz="1600" dirty="0"/>
              <a:t>Parts of the </a:t>
            </a:r>
            <a:r>
              <a:rPr lang="fr-FR" sz="1600" dirty="0" err="1"/>
              <a:t>airport</a:t>
            </a:r>
            <a:endParaRPr lang="fr-FR" sz="1600" dirty="0"/>
          </a:p>
          <a:p>
            <a:r>
              <a:rPr lang="fr-FR" sz="1600" dirty="0"/>
              <a:t>Apron</a:t>
            </a:r>
          </a:p>
          <a:p>
            <a:r>
              <a:rPr lang="fr-FR" sz="1600" dirty="0"/>
              <a:t>Airport buildings</a:t>
            </a:r>
          </a:p>
          <a:p>
            <a:r>
              <a:rPr lang="fr-FR" sz="1600" dirty="0"/>
              <a:t>Hotspots</a:t>
            </a:r>
          </a:p>
          <a:p>
            <a:r>
              <a:rPr lang="fr-FR" sz="1600" dirty="0"/>
              <a:t>Air </a:t>
            </a:r>
            <a:r>
              <a:rPr lang="fr-FR" sz="1600" dirty="0" err="1"/>
              <a:t>traffic</a:t>
            </a:r>
            <a:r>
              <a:rPr lang="fr-FR" sz="1600" dirty="0"/>
              <a:t> control </a:t>
            </a:r>
            <a:r>
              <a:rPr lang="fr-FR" sz="1600" dirty="0" err="1"/>
              <a:t>tower</a:t>
            </a:r>
            <a:endParaRPr lang="fr-FR" sz="1600" dirty="0"/>
          </a:p>
          <a:p>
            <a:r>
              <a:rPr lang="fr-FR" sz="1600" dirty="0" err="1"/>
              <a:t>Firefighting</a:t>
            </a:r>
            <a:endParaRPr lang="fr-FR" sz="1600" dirty="0"/>
          </a:p>
          <a:p>
            <a:r>
              <a:rPr lang="fr-FR" sz="1600" dirty="0"/>
              <a:t>The test IN ENGLISH ONLY </a:t>
            </a:r>
            <a:r>
              <a:rPr lang="fr-FR" sz="1600" dirty="0" err="1"/>
              <a:t>will</a:t>
            </a:r>
            <a:r>
              <a:rPr lang="fr-FR" sz="1600" dirty="0"/>
              <a:t> </a:t>
            </a:r>
            <a:r>
              <a:rPr lang="fr-FR" sz="1600" dirty="0" err="1"/>
              <a:t>contain</a:t>
            </a:r>
            <a:r>
              <a:rPr lang="fr-FR" sz="1600" dirty="0"/>
              <a:t> </a:t>
            </a:r>
            <a:r>
              <a:rPr lang="fr-FR" sz="1600" dirty="0" err="1"/>
              <a:t>some</a:t>
            </a:r>
            <a:r>
              <a:rPr lang="fr-FR" sz="1600" dirty="0"/>
              <a:t> questions in relation to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powerpoint</a:t>
            </a:r>
            <a:endParaRPr lang="fr-FR" sz="1600" dirty="0"/>
          </a:p>
          <a:p>
            <a:r>
              <a:rPr lang="fr-FR" sz="1600" dirty="0"/>
              <a:t>A french version for the training </a:t>
            </a:r>
            <a:r>
              <a:rPr lang="fr-FR" sz="1600" dirty="0" err="1"/>
              <a:t>purposes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to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found</a:t>
            </a:r>
            <a:endParaRPr lang="fr-FR" sz="1600" dirty="0"/>
          </a:p>
          <a:p>
            <a:endParaRPr lang="fr-FR" sz="16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13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20A70-8871-513A-ADF2-1AE3B55B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Lexique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18B3B8-4648-BE11-3861-B3E1B356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588570"/>
          </a:xfrm>
        </p:spPr>
        <p:txBody>
          <a:bodyPr>
            <a:normAutofit/>
          </a:bodyPr>
          <a:lstStyle/>
          <a:p>
            <a:r>
              <a:rPr lang="fr-FR" dirty="0"/>
              <a:t>Apron or </a:t>
            </a:r>
            <a:r>
              <a:rPr lang="fr-FR" dirty="0" err="1"/>
              <a:t>ramp</a:t>
            </a:r>
            <a:r>
              <a:rPr lang="fr-FR" dirty="0"/>
              <a:t> = Aire de trafic</a:t>
            </a:r>
          </a:p>
          <a:p>
            <a:r>
              <a:rPr lang="fr-FR" dirty="0"/>
              <a:t>Taxiways and </a:t>
            </a:r>
            <a:r>
              <a:rPr lang="fr-FR" dirty="0" err="1"/>
              <a:t>runways</a:t>
            </a:r>
            <a:r>
              <a:rPr lang="fr-FR" dirty="0"/>
              <a:t>  = Aire de manœuvre</a:t>
            </a:r>
          </a:p>
          <a:p>
            <a:r>
              <a:rPr lang="fr-FR" dirty="0"/>
              <a:t>Service road = Service road</a:t>
            </a:r>
          </a:p>
          <a:p>
            <a:r>
              <a:rPr lang="fr-FR" dirty="0"/>
              <a:t>Stand = Parking avion</a:t>
            </a:r>
          </a:p>
          <a:p>
            <a:r>
              <a:rPr lang="fr-FR" dirty="0" err="1"/>
              <a:t>Remote</a:t>
            </a:r>
            <a:r>
              <a:rPr lang="fr-FR" dirty="0"/>
              <a:t> Stand = Parking avion éloigné du terminal</a:t>
            </a:r>
          </a:p>
          <a:p>
            <a:r>
              <a:rPr lang="fr-FR" dirty="0"/>
              <a:t>Taxiway = Taxiway</a:t>
            </a:r>
          </a:p>
          <a:p>
            <a:r>
              <a:rPr lang="fr-FR" dirty="0" err="1"/>
              <a:t>Runway</a:t>
            </a:r>
            <a:r>
              <a:rPr lang="fr-FR" dirty="0"/>
              <a:t> = Piste</a:t>
            </a:r>
          </a:p>
          <a:p>
            <a:r>
              <a:rPr lang="fr-FR" dirty="0" err="1"/>
              <a:t>Landside</a:t>
            </a:r>
            <a:r>
              <a:rPr lang="fr-FR" dirty="0"/>
              <a:t> = Côté Ville</a:t>
            </a:r>
          </a:p>
          <a:p>
            <a:r>
              <a:rPr lang="fr-FR" dirty="0" err="1"/>
              <a:t>Airside</a:t>
            </a:r>
            <a:r>
              <a:rPr lang="fr-FR" dirty="0"/>
              <a:t> = Côté piste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43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D3F04-BDE7-EF62-70A9-CBC75072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r-FR" dirty="0" err="1"/>
              <a:t>Airside</a:t>
            </a:r>
            <a:r>
              <a:rPr lang="fr-FR" dirty="0"/>
              <a:t>/</a:t>
            </a:r>
            <a:r>
              <a:rPr lang="fr-FR" dirty="0" err="1"/>
              <a:t>landside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4394772-BDA8-12C4-87E9-7D3B09C4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23" y="1996693"/>
            <a:ext cx="6441512" cy="286461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38EE51-378A-D567-DBF6-4E549078B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607" y="2322786"/>
            <a:ext cx="2301765" cy="23017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dirty="0"/>
              <a:t>Part of the airport has no restricted access and is known as landside.</a:t>
            </a:r>
          </a:p>
          <a:p>
            <a:pPr marL="0" indent="0">
              <a:buNone/>
            </a:pPr>
            <a:r>
              <a:rPr lang="en-US" sz="1500" dirty="0"/>
              <a:t>The other part is known as airside and is a restricted area where all passengers and personnel must pass through a security check area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3762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2E69F-2C03-B551-A296-53BAF9C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fr-FR" dirty="0"/>
              <a:t>Parts of an </a:t>
            </a:r>
            <a:r>
              <a:rPr lang="fr-FR" dirty="0" err="1"/>
              <a:t>airport</a:t>
            </a:r>
            <a:endParaRPr lang="fr-FR" dirty="0"/>
          </a:p>
        </p:txBody>
      </p:sp>
      <p:pic>
        <p:nvPicPr>
          <p:cNvPr id="4" name="Espace réservé du contenu 3" descr="Une image contenant texte, capture d’écran, Parallèle, conception">
            <a:extLst>
              <a:ext uri="{FF2B5EF4-FFF2-40B4-BE49-F238E27FC236}">
                <a16:creationId xmlns:a16="http://schemas.microsoft.com/office/drawing/2014/main" id="{85F47975-6DAA-1A8E-9FC0-76E50F861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78" y="2036033"/>
            <a:ext cx="8596668" cy="4212367"/>
          </a:xfrm>
          <a:prstGeom prst="rect">
            <a:avLst/>
          </a:prstGeom>
          <a:noFill/>
        </p:spPr>
      </p:pic>
      <p:pic>
        <p:nvPicPr>
          <p:cNvPr id="5" name="Média en ligne 4" title="How Airports Work">
            <a:hlinkClick r:id="" action="ppaction://media"/>
            <a:extLst>
              <a:ext uri="{FF2B5EF4-FFF2-40B4-BE49-F238E27FC236}">
                <a16:creationId xmlns:a16="http://schemas.microsoft.com/office/drawing/2014/main" id="{5FB8C0BB-A81B-4C4E-5A6A-C259279939D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74002" y="4280598"/>
            <a:ext cx="2710752" cy="15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B9940-0452-5D54-A083-7316C20F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Apron (</a:t>
            </a:r>
            <a:r>
              <a:rPr lang="fr-FR" b="1" dirty="0" err="1"/>
              <a:t>also</a:t>
            </a:r>
            <a:r>
              <a:rPr lang="fr-FR" b="1" dirty="0"/>
              <a:t> </a:t>
            </a:r>
            <a:r>
              <a:rPr lang="fr-FR" b="1" dirty="0" err="1"/>
              <a:t>known</a:t>
            </a:r>
            <a:r>
              <a:rPr lang="fr-FR" b="1" dirty="0"/>
              <a:t> as the </a:t>
            </a:r>
            <a:r>
              <a:rPr lang="fr-FR" b="1" dirty="0" err="1"/>
              <a:t>ramp</a:t>
            </a:r>
            <a:r>
              <a:rPr lang="fr-FR" b="1" dirty="0"/>
              <a:t> or </a:t>
            </a:r>
            <a:r>
              <a:rPr lang="fr-FR" b="1" dirty="0" err="1"/>
              <a:t>aircraft</a:t>
            </a:r>
            <a:r>
              <a:rPr lang="fr-FR" b="1" dirty="0"/>
              <a:t> parking)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968A67-8ED2-0338-0D11-C98AC2A36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766" y="2160589"/>
            <a:ext cx="3798237" cy="3410871"/>
          </a:xfrm>
        </p:spPr>
        <p:txBody>
          <a:bodyPr/>
          <a:lstStyle/>
          <a:p>
            <a:r>
              <a:rPr lang="fr-FR" dirty="0"/>
              <a:t>The apron </a:t>
            </a:r>
            <a:r>
              <a:rPr lang="fr-FR" dirty="0" err="1"/>
              <a:t>is</a:t>
            </a:r>
            <a:r>
              <a:rPr lang="fr-FR" dirty="0"/>
              <a:t> the area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aircraft</a:t>
            </a:r>
            <a:r>
              <a:rPr lang="fr-FR" dirty="0"/>
              <a:t> are </a:t>
            </a:r>
            <a:r>
              <a:rPr lang="fr-FR" dirty="0" err="1"/>
              <a:t>parked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 as the </a:t>
            </a:r>
            <a:r>
              <a:rPr lang="fr-FR" dirty="0" err="1"/>
              <a:t>ramp</a:t>
            </a:r>
            <a:r>
              <a:rPr lang="fr-FR" dirty="0"/>
              <a:t>.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aircraft</a:t>
            </a:r>
            <a:r>
              <a:rPr lang="fr-FR" dirty="0"/>
              <a:t> has a stand </a:t>
            </a:r>
            <a:r>
              <a:rPr lang="fr-FR" dirty="0" err="1"/>
              <a:t>number</a:t>
            </a:r>
            <a:r>
              <a:rPr lang="fr-FR" dirty="0"/>
              <a:t> </a:t>
            </a:r>
            <a:r>
              <a:rPr lang="fr-FR" dirty="0" err="1"/>
              <a:t>allocated</a:t>
            </a:r>
            <a:r>
              <a:rPr lang="fr-FR" dirty="0"/>
              <a:t> to </a:t>
            </a:r>
            <a:r>
              <a:rPr lang="fr-FR" dirty="0" err="1"/>
              <a:t>it</a:t>
            </a:r>
            <a:r>
              <a:rPr lang="fr-FR" dirty="0"/>
              <a:t>. </a:t>
            </a:r>
          </a:p>
          <a:p>
            <a:r>
              <a:rPr lang="fr-FR" dirty="0"/>
              <a:t>The </a:t>
            </a:r>
            <a:r>
              <a:rPr lang="fr-FR" dirty="0" err="1"/>
              <a:t>markings</a:t>
            </a:r>
            <a:r>
              <a:rPr lang="fr-FR" dirty="0"/>
              <a:t> are a combination of </a:t>
            </a:r>
            <a:r>
              <a:rPr lang="fr-FR" dirty="0" err="1"/>
              <a:t>yellow</a:t>
            </a:r>
            <a:r>
              <a:rPr lang="fr-FR" dirty="0"/>
              <a:t> and white as per the </a:t>
            </a:r>
            <a:r>
              <a:rPr lang="fr-FR" dirty="0" err="1"/>
              <a:t>example</a:t>
            </a:r>
            <a:r>
              <a:rPr lang="fr-FR" dirty="0"/>
              <a:t> </a:t>
            </a:r>
            <a:r>
              <a:rPr lang="fr-FR" dirty="0" err="1"/>
              <a:t>shown</a:t>
            </a:r>
            <a:endParaRPr lang="fr-FR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F9D4251-43B6-D6AA-BBA3-600F5DEED4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1" y="2366687"/>
            <a:ext cx="4771161" cy="26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3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ECB46-62E2-CB0F-7051-CE7E8DA3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Airport Buildings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1FCDF-9FBC-5493-3699-DC3ACEE68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785241"/>
            <a:ext cx="4184034" cy="32561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Remote parking locations for aircraft</a:t>
            </a:r>
            <a:endParaRPr lang="fr-FR" dirty="0"/>
          </a:p>
          <a:p>
            <a:r>
              <a:rPr lang="en-US" dirty="0"/>
              <a:t>Hangars</a:t>
            </a:r>
          </a:p>
          <a:p>
            <a:r>
              <a:rPr lang="en-US" dirty="0"/>
              <a:t>Freight zone</a:t>
            </a:r>
          </a:p>
          <a:p>
            <a:r>
              <a:rPr lang="en-US" dirty="0"/>
              <a:t>Fuel Farm</a:t>
            </a:r>
          </a:p>
          <a:p>
            <a:r>
              <a:rPr lang="en-US" dirty="0"/>
              <a:t>Technical </a:t>
            </a:r>
            <a:r>
              <a:rPr lang="en-US" dirty="0" err="1"/>
              <a:t>buidlings</a:t>
            </a:r>
            <a:endParaRPr lang="en-US" dirty="0"/>
          </a:p>
          <a:p>
            <a:r>
              <a:rPr lang="en-US" dirty="0"/>
              <a:t>Fire station</a:t>
            </a:r>
          </a:p>
          <a:p>
            <a:r>
              <a:rPr lang="en-US" dirty="0"/>
              <a:t>General Aviation terminal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B0734B94-09AE-4FE1-B92D-2542CF3E27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2" y="3109024"/>
            <a:ext cx="4412107" cy="18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5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26F70-B83D-127E-ADB2-D017DFE3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Hotspots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2D6FD8-14CF-1699-E819-97BE4672F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90"/>
            <a:ext cx="4184034" cy="2767012"/>
          </a:xfrm>
        </p:spPr>
        <p:txBody>
          <a:bodyPr/>
          <a:lstStyle/>
          <a:p>
            <a:r>
              <a:rPr lang="fr-FR" dirty="0" err="1"/>
              <a:t>Hotpsots</a:t>
            </a:r>
            <a:r>
              <a:rPr lang="fr-FR" dirty="0"/>
              <a:t> as </a:t>
            </a:r>
            <a:r>
              <a:rPr lang="fr-FR" dirty="0" err="1"/>
              <a:t>indicated</a:t>
            </a:r>
            <a:r>
              <a:rPr lang="fr-FR" dirty="0"/>
              <a:t> on the </a:t>
            </a:r>
            <a:r>
              <a:rPr lang="fr-FR" dirty="0" err="1"/>
              <a:t>airport</a:t>
            </a:r>
            <a:r>
              <a:rPr lang="fr-FR" dirty="0"/>
              <a:t> chart are areas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in a </a:t>
            </a:r>
            <a:r>
              <a:rPr lang="fr-FR" dirty="0" err="1"/>
              <a:t>greater</a:t>
            </a:r>
            <a:r>
              <a:rPr lang="fr-FR" dirty="0"/>
              <a:t> chance of an accident or incident</a:t>
            </a:r>
          </a:p>
          <a:p>
            <a:r>
              <a:rPr lang="fr-FR" dirty="0"/>
              <a:t>The hotspots </a:t>
            </a:r>
            <a:r>
              <a:rPr lang="fr-FR" dirty="0" err="1"/>
              <a:t>apply</a:t>
            </a:r>
            <a:r>
              <a:rPr lang="fr-FR" dirty="0"/>
              <a:t> to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aircraft</a:t>
            </a:r>
            <a:r>
              <a:rPr lang="fr-FR" dirty="0"/>
              <a:t> and to </a:t>
            </a:r>
            <a:r>
              <a:rPr lang="fr-FR" dirty="0" err="1"/>
              <a:t>ground</a:t>
            </a:r>
            <a:r>
              <a:rPr lang="fr-FR" dirty="0"/>
              <a:t> </a:t>
            </a:r>
            <a:r>
              <a:rPr lang="fr-FR" dirty="0" err="1"/>
              <a:t>vechicles</a:t>
            </a:r>
            <a:r>
              <a:rPr lang="fr-FR" dirty="0"/>
              <a:t>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E523573-EEBD-901A-CF7A-0E43A1BE66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5" y="2009553"/>
            <a:ext cx="3938541" cy="43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496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410</Words>
  <Application>Microsoft Office PowerPoint</Application>
  <PresentationFormat>Grand écran</PresentationFormat>
  <Paragraphs>69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Aptos</vt:lpstr>
      <vt:lpstr>Arial</vt:lpstr>
      <vt:lpstr>Trebuchet MS</vt:lpstr>
      <vt:lpstr>Wingdings 3</vt:lpstr>
      <vt:lpstr>Facette</vt:lpstr>
      <vt:lpstr> Learning Module 3 </vt:lpstr>
      <vt:lpstr>AIRPORT  English Version</vt:lpstr>
      <vt:lpstr>Introduction</vt:lpstr>
      <vt:lpstr>Lexique</vt:lpstr>
      <vt:lpstr>Airside/landside</vt:lpstr>
      <vt:lpstr>Parts of an airport</vt:lpstr>
      <vt:lpstr>Apron (also known as the ramp or aircraft parking)</vt:lpstr>
      <vt:lpstr>Airport Buildings</vt:lpstr>
      <vt:lpstr>Hotspots</vt:lpstr>
      <vt:lpstr>Air Traffic Control Towers</vt:lpstr>
      <vt:lpstr>Aircraft Rescue and Firefighting</vt:lpstr>
      <vt:lpstr>Some airport vechicles </vt:lpstr>
      <vt:lpstr>  End of Module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Vaughan</dc:creator>
  <cp:lastModifiedBy>Peter Vaughan</cp:lastModifiedBy>
  <cp:revision>21</cp:revision>
  <dcterms:created xsi:type="dcterms:W3CDTF">2026-02-08T13:54:28Z</dcterms:created>
  <dcterms:modified xsi:type="dcterms:W3CDTF">2026-05-20T09:17:25Z</dcterms:modified>
</cp:coreProperties>
</file>