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2" r:id="rId2"/>
    <p:sldId id="283" r:id="rId3"/>
    <p:sldId id="299" r:id="rId4"/>
    <p:sldId id="292" r:id="rId5"/>
    <p:sldId id="300" r:id="rId6"/>
    <p:sldId id="259" r:id="rId7"/>
    <p:sldId id="275" r:id="rId8"/>
    <p:sldId id="267" r:id="rId9"/>
    <p:sldId id="286" r:id="rId10"/>
    <p:sldId id="268" r:id="rId11"/>
    <p:sldId id="269" r:id="rId12"/>
    <p:sldId id="301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9200" autoAdjust="0"/>
  </p:normalViewPr>
  <p:slideViewPr>
    <p:cSldViewPr snapToGrid="0">
      <p:cViewPr varScale="1">
        <p:scale>
          <a:sx n="73" d="100"/>
          <a:sy n="73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F494C-7817-40FA-8AD1-4D71B6F5596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3B09D-FBD9-414E-ACBF-FD622596B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80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6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19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1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6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2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58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1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7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3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42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2575-29BA-412A-972B-31CA086E57D9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9BE04F-9964-4732-AFDC-1811BA7C6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5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CdUbKOSwY?start=79&amp;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CB60-2827-2933-8E7B-81DA6B5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76" y="861848"/>
            <a:ext cx="8596668" cy="3762704"/>
          </a:xfrm>
        </p:spPr>
        <p:txBody>
          <a:bodyPr>
            <a:normAutofit fontScale="90000"/>
          </a:bodyPr>
          <a:lstStyle/>
          <a:p>
            <a:r>
              <a:rPr lang="fr-FR" dirty="0"/>
              <a:t>Learning Module 3</a:t>
            </a: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Version française –Vous devez étudier la version anglaise, car les questions des tests sont uniquement en anglais. La version française est là pour vous aider et vous servir d'aide-mémoire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93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FFD3D-2D3E-5BD5-E3C1-2AF8EA98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 de contrôle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817F43-0768-3218-9520-74CE3C04E8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tours de contrôle aérien sont construites pour surveiller toutes les surfaces de mouvement sur l'aéroport et ses alentours. </a:t>
            </a:r>
          </a:p>
          <a:p>
            <a:r>
              <a:rPr lang="fr-FR" dirty="0"/>
              <a:t>La hauteur des tours varie selon la configuration de l'aéroport. </a:t>
            </a:r>
          </a:p>
          <a:p>
            <a:r>
              <a:rPr lang="fr-FR" dirty="0"/>
              <a:t>Les heures d'ouverture des tours varient également. </a:t>
            </a:r>
          </a:p>
          <a:p>
            <a:r>
              <a:rPr lang="fr-FR" dirty="0"/>
              <a:t>Tous les aéroports ne sont pas équipés d'une tour de contrôle aérien. </a:t>
            </a:r>
          </a:p>
          <a:p>
            <a:r>
              <a:rPr lang="fr-FR" dirty="0"/>
              <a:t>Tout le trafic aérien autour de l'aérodrome est sous le contrôle des contrôleurs aériens.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AFC6DF-8CF3-0980-B147-23D97A0800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93" y="2160589"/>
            <a:ext cx="2893205" cy="34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2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1FCD1-EACF-3B7C-1654-DD9FDCA2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Pompiers aéroportuaires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F71960-5E94-1BF4-17C1-7DA08097D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732690"/>
            <a:ext cx="4184034" cy="330867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fr-FR" dirty="0"/>
              <a:t>Secours et lutte contre l'incendie aéroportuaires </a:t>
            </a:r>
          </a:p>
          <a:p>
            <a:pPr marL="0" indent="0">
              <a:buNone/>
            </a:pPr>
            <a:r>
              <a:rPr lang="fr-FR"/>
              <a:t>Les pompiers  </a:t>
            </a:r>
            <a:r>
              <a:rPr lang="fr-FR" dirty="0"/>
              <a:t>nécessitent une formation spécifique pour intervenir à proximité et avec les aéronefs</a:t>
            </a:r>
            <a:r>
              <a:rPr lang="fr-FR"/>
              <a:t>. </a:t>
            </a:r>
          </a:p>
          <a:p>
            <a:pPr marL="0" indent="0">
              <a:buNone/>
            </a:pPr>
            <a:r>
              <a:rPr lang="fr-FR"/>
              <a:t>Ils </a:t>
            </a:r>
            <a:r>
              <a:rPr lang="fr-FR" dirty="0"/>
              <a:t>interviennent lors d'accidents, d'incidents et d'urgences médicales.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79EE86D-61D1-EDC3-8A87-AA37CE6621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4" y="2817627"/>
            <a:ext cx="4444409" cy="24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0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989BF-F936-61AA-BC39-03183DE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fr-FR" dirty="0"/>
              <a:t>Some </a:t>
            </a:r>
            <a:r>
              <a:rPr lang="fr-FR" dirty="0" err="1"/>
              <a:t>airport</a:t>
            </a:r>
            <a:r>
              <a:rPr lang="fr-FR" dirty="0"/>
              <a:t> </a:t>
            </a:r>
            <a:r>
              <a:rPr lang="fr-FR" dirty="0" err="1"/>
              <a:t>vechicles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F7BCE8-0EF4-688D-ABDE-83571A2B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fr-FR" dirty="0"/>
              <a:t>Tug</a:t>
            </a:r>
          </a:p>
          <a:p>
            <a:r>
              <a:rPr lang="fr-FR" dirty="0"/>
              <a:t>Tow bar</a:t>
            </a:r>
          </a:p>
          <a:p>
            <a:r>
              <a:rPr lang="fr-FR" dirty="0"/>
              <a:t>Catering truck</a:t>
            </a:r>
          </a:p>
          <a:p>
            <a:r>
              <a:rPr lang="fr-FR" dirty="0"/>
              <a:t>Fuel truck</a:t>
            </a:r>
          </a:p>
          <a:p>
            <a:r>
              <a:rPr lang="fr-FR" dirty="0"/>
              <a:t>Bagage trolley</a:t>
            </a:r>
          </a:p>
          <a:p>
            <a:r>
              <a:rPr lang="fr-FR" dirty="0"/>
              <a:t>Follow me car</a:t>
            </a:r>
          </a:p>
          <a:p>
            <a:r>
              <a:rPr lang="fr-FR" dirty="0"/>
              <a:t>Bus</a:t>
            </a:r>
          </a:p>
          <a:p>
            <a:r>
              <a:rPr lang="fr-FR" dirty="0" err="1"/>
              <a:t>Steps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512427-02FE-ED36-C21C-22117D81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35" y="1986455"/>
            <a:ext cx="3289346" cy="33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5A591-0FD8-9F87-E326-4E11500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Fin du </a:t>
            </a:r>
            <a:r>
              <a:rPr lang="fr-FR" dirty="0"/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159083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296" name="Straight Connector 1229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7" name="Straight Connector 1229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9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29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0" name="Isosceles Triangle 1229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4" name="Isosceles Triangle 1230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305" name="Isosceles Triangle 1230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94A4CF-B0C8-D52F-C109-A9C08D16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38" y="1797268"/>
            <a:ext cx="3423138" cy="15450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fr-FR" sz="4000" dirty="0"/>
              <a:t>AÉROPORT</a:t>
            </a:r>
            <a:br>
              <a:rPr lang="fr-FR" sz="4000" dirty="0"/>
            </a:br>
            <a:br>
              <a:rPr lang="fr-FR" sz="4000" dirty="0"/>
            </a:br>
            <a:r>
              <a:rPr lang="fr-FR" sz="2200" dirty="0">
                <a:solidFill>
                  <a:schemeClr val="tx1"/>
                </a:solidFill>
              </a:rPr>
              <a:t>Version française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CDE9544-A2E7-1377-D9A7-BF5131C98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1895" b="-1"/>
          <a:stretch>
            <a:fillRect/>
          </a:stretch>
        </p:blipFill>
        <p:spPr bwMode="auto">
          <a:xfrm>
            <a:off x="879109" y="387125"/>
            <a:ext cx="4646798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B5C08-26C4-B50F-FCBD-03224840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854AE-B903-C3E1-72EA-87B104A9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620101"/>
          </a:xfrm>
        </p:spPr>
        <p:txBody>
          <a:bodyPr>
            <a:normAutofit fontScale="92500" lnSpcReduction="10000"/>
          </a:bodyPr>
          <a:lstStyle/>
          <a:p>
            <a:endParaRPr lang="fr-FR" sz="1600" dirty="0"/>
          </a:p>
          <a:p>
            <a:r>
              <a:rPr lang="fr-FR" sz="1600" dirty="0"/>
              <a:t>Veuillez consulter cette présentation PowerPoint. </a:t>
            </a:r>
          </a:p>
          <a:p>
            <a:r>
              <a:rPr lang="fr-FR" sz="1600" dirty="0"/>
              <a:t>*Elle vous fournit un résumé des informations suivantes : </a:t>
            </a:r>
          </a:p>
          <a:p>
            <a:r>
              <a:rPr lang="fr-FR" sz="1600" dirty="0"/>
              <a:t>Les différentes parties de l’aéroport</a:t>
            </a:r>
          </a:p>
          <a:p>
            <a:r>
              <a:rPr lang="fr-FR" sz="1600" dirty="0"/>
              <a:t>L’aire de trafic </a:t>
            </a:r>
          </a:p>
          <a:p>
            <a:r>
              <a:rPr lang="fr-FR" sz="1600" dirty="0"/>
              <a:t>Les bâtiments de l’aéroport </a:t>
            </a:r>
          </a:p>
          <a:p>
            <a:r>
              <a:rPr lang="fr-FR" sz="1600" dirty="0"/>
              <a:t>Les points critiques </a:t>
            </a:r>
          </a:p>
          <a:p>
            <a:r>
              <a:rPr lang="fr-FR" sz="1600" dirty="0"/>
              <a:t>La tour de contrôle </a:t>
            </a:r>
          </a:p>
          <a:p>
            <a:r>
              <a:rPr lang="fr-FR" sz="1600" dirty="0"/>
              <a:t>Les pompiers SSLIA</a:t>
            </a:r>
          </a:p>
          <a:p>
            <a:r>
              <a:rPr lang="fr-FR" sz="1600" dirty="0"/>
              <a:t>Le test, UNIQUEMENT EN ANGLAIS, contiendra quelques questions relatives à cette présentation PowerPoint.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13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20A70-8871-513A-ADF2-1AE3B55B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Lexique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8B3B8-4648-BE11-3861-B3E1B356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588570"/>
          </a:xfrm>
        </p:spPr>
        <p:txBody>
          <a:bodyPr>
            <a:normAutofit/>
          </a:bodyPr>
          <a:lstStyle/>
          <a:p>
            <a:r>
              <a:rPr lang="fr-FR" dirty="0"/>
              <a:t>Apron or </a:t>
            </a:r>
            <a:r>
              <a:rPr lang="fr-FR" dirty="0" err="1"/>
              <a:t>ramp</a:t>
            </a:r>
            <a:r>
              <a:rPr lang="fr-FR" dirty="0"/>
              <a:t> = Aire de trafic</a:t>
            </a:r>
          </a:p>
          <a:p>
            <a:r>
              <a:rPr lang="fr-FR" dirty="0"/>
              <a:t>Taxiways and </a:t>
            </a:r>
            <a:r>
              <a:rPr lang="fr-FR" dirty="0" err="1"/>
              <a:t>runways</a:t>
            </a:r>
            <a:r>
              <a:rPr lang="fr-FR" dirty="0"/>
              <a:t>  = Aire de manœuvre</a:t>
            </a:r>
          </a:p>
          <a:p>
            <a:r>
              <a:rPr lang="fr-FR" dirty="0"/>
              <a:t>Service road = Service road</a:t>
            </a:r>
          </a:p>
          <a:p>
            <a:r>
              <a:rPr lang="fr-FR" dirty="0"/>
              <a:t>Stand = Parking avion</a:t>
            </a:r>
          </a:p>
          <a:p>
            <a:r>
              <a:rPr lang="fr-FR" dirty="0" err="1"/>
              <a:t>Remote</a:t>
            </a:r>
            <a:r>
              <a:rPr lang="fr-FR" dirty="0"/>
              <a:t> Stand = Parking avion éloigné du terminal</a:t>
            </a:r>
          </a:p>
          <a:p>
            <a:r>
              <a:rPr lang="fr-FR" dirty="0"/>
              <a:t>Taxiway = Taxiway</a:t>
            </a:r>
          </a:p>
          <a:p>
            <a:r>
              <a:rPr lang="fr-FR" dirty="0" err="1"/>
              <a:t>Runway</a:t>
            </a:r>
            <a:r>
              <a:rPr lang="fr-FR" dirty="0"/>
              <a:t> = Piste</a:t>
            </a:r>
          </a:p>
          <a:p>
            <a:r>
              <a:rPr lang="fr-FR" dirty="0" err="1"/>
              <a:t>Landside</a:t>
            </a:r>
            <a:r>
              <a:rPr lang="fr-FR" dirty="0"/>
              <a:t> = Côté Ville</a:t>
            </a:r>
          </a:p>
          <a:p>
            <a:r>
              <a:rPr lang="fr-FR" dirty="0" err="1"/>
              <a:t>Airside</a:t>
            </a:r>
            <a:r>
              <a:rPr lang="fr-FR" dirty="0"/>
              <a:t> = Côté piste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43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D3F04-BDE7-EF62-70A9-CBC75072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FR" dirty="0"/>
              <a:t>Côté Piste/Côté Ville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394772-BDA8-12C4-87E9-7D3B09C4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39" y="2934309"/>
            <a:ext cx="5708243" cy="253852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38EE51-378A-D567-DBF6-4E549078B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07" y="2322786"/>
            <a:ext cx="2301765" cy="2301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784FA8-537F-6AA4-BD17-73FED614407E}"/>
              </a:ext>
            </a:extLst>
          </p:cNvPr>
          <p:cNvSpPr txBox="1"/>
          <p:nvPr/>
        </p:nvSpPr>
        <p:spPr>
          <a:xfrm>
            <a:off x="935421" y="1618593"/>
            <a:ext cx="8216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Une partie de l'aéroport est en accès libre et est appelée « côté ville ». L'autre partie, appelée « côté piste », est une zone réglementée où tous les passagers et le personnel doivent passer par un contrôle de sécurité.</a:t>
            </a:r>
          </a:p>
        </p:txBody>
      </p:sp>
    </p:spTree>
    <p:extLst>
      <p:ext uri="{BB962C8B-B14F-4D97-AF65-F5344CB8AC3E}">
        <p14:creationId xmlns:p14="http://schemas.microsoft.com/office/powerpoint/2010/main" val="40376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2E69F-2C03-B551-A296-53BAF9C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fr-FR" dirty="0"/>
              <a:t>Parts of an </a:t>
            </a:r>
            <a:r>
              <a:rPr lang="fr-FR" dirty="0" err="1"/>
              <a:t>airport</a:t>
            </a:r>
            <a:endParaRPr lang="fr-FR" dirty="0"/>
          </a:p>
        </p:txBody>
      </p:sp>
      <p:pic>
        <p:nvPicPr>
          <p:cNvPr id="4" name="Espace réservé du contenu 3" descr="Une image contenant texte, capture d’écran, Parallèle, conception">
            <a:extLst>
              <a:ext uri="{FF2B5EF4-FFF2-40B4-BE49-F238E27FC236}">
                <a16:creationId xmlns:a16="http://schemas.microsoft.com/office/drawing/2014/main" id="{85F47975-6DAA-1A8E-9FC0-76E50F861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78" y="2036033"/>
            <a:ext cx="8596668" cy="4212367"/>
          </a:xfrm>
          <a:prstGeom prst="rect">
            <a:avLst/>
          </a:prstGeom>
          <a:noFill/>
        </p:spPr>
      </p:pic>
      <p:pic>
        <p:nvPicPr>
          <p:cNvPr id="5" name="Média en ligne 4" title="How Airports Work">
            <a:hlinkClick r:id="" action="ppaction://media"/>
            <a:extLst>
              <a:ext uri="{FF2B5EF4-FFF2-40B4-BE49-F238E27FC236}">
                <a16:creationId xmlns:a16="http://schemas.microsoft.com/office/drawing/2014/main" id="{5FB8C0BB-A81B-4C4E-5A6A-C259279939D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74002" y="4280598"/>
            <a:ext cx="2710752" cy="1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B9940-0452-5D54-A083-7316C20F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Aire de </a:t>
            </a:r>
            <a:r>
              <a:rPr lang="fr-FR" b="1" dirty="0" err="1"/>
              <a:t>traffic</a:t>
            </a:r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968A67-8ED2-0338-0D11-C98AC2A36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766" y="2160589"/>
            <a:ext cx="3798237" cy="3410871"/>
          </a:xfrm>
        </p:spPr>
        <p:txBody>
          <a:bodyPr/>
          <a:lstStyle/>
          <a:p>
            <a:r>
              <a:rPr lang="fr-FR" dirty="0"/>
              <a:t>L'aire de </a:t>
            </a:r>
            <a:r>
              <a:rPr lang="fr-FR" dirty="0" err="1"/>
              <a:t>traffic</a:t>
            </a:r>
            <a:r>
              <a:rPr lang="fr-FR" dirty="0"/>
              <a:t> (stationnement des avions) est la zone où ils sont garés. Chaque avion possède un numéro de poste de stationnement. </a:t>
            </a:r>
          </a:p>
          <a:p>
            <a:r>
              <a:rPr lang="fr-FR" dirty="0"/>
              <a:t>Le marquage au sol est une combinaison de jaune et de blanc, comme illustré dans l'exemple.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F9D4251-43B6-D6AA-BBA3-600F5DEED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1" y="2366687"/>
            <a:ext cx="4771161" cy="26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ECB46-62E2-CB0F-7051-CE7E8DA3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Bâtiments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1FCDF-9FBC-5493-3699-DC3ACEE6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3640" y="1797269"/>
            <a:ext cx="4050363" cy="4244093"/>
          </a:xfrm>
        </p:spPr>
        <p:txBody>
          <a:bodyPr>
            <a:normAutofit/>
          </a:bodyPr>
          <a:lstStyle/>
          <a:p>
            <a:r>
              <a:rPr lang="fr-FR" dirty="0"/>
              <a:t>Aires de stationnement pour aéronefs </a:t>
            </a:r>
          </a:p>
          <a:p>
            <a:r>
              <a:rPr lang="fr-FR" dirty="0"/>
              <a:t>Hangars </a:t>
            </a:r>
          </a:p>
          <a:p>
            <a:r>
              <a:rPr lang="fr-FR" dirty="0"/>
              <a:t>Zone de fret </a:t>
            </a:r>
          </a:p>
          <a:p>
            <a:r>
              <a:rPr lang="fr-FR" dirty="0"/>
              <a:t>Dépôt de carburant </a:t>
            </a:r>
          </a:p>
          <a:p>
            <a:r>
              <a:rPr lang="fr-FR" dirty="0"/>
              <a:t>Techniques de bâtiments </a:t>
            </a:r>
          </a:p>
          <a:p>
            <a:r>
              <a:rPr lang="fr-FR" dirty="0"/>
              <a:t>Caserne de pompiers </a:t>
            </a:r>
          </a:p>
          <a:p>
            <a:r>
              <a:rPr lang="fr-FR" dirty="0"/>
              <a:t>Terminal d'aviation générale</a:t>
            </a:r>
            <a:endParaRPr lang="en-US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0734B94-09AE-4FE1-B92D-2542CF3E27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543200"/>
            <a:ext cx="4412107" cy="18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26F70-B83D-127E-ADB2-D017DFE3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Hotspots (Zones à risque)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2D6FD8-14CF-1699-E819-97BE4672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2767012"/>
          </a:xfrm>
        </p:spPr>
        <p:txBody>
          <a:bodyPr/>
          <a:lstStyle/>
          <a:p>
            <a:r>
              <a:rPr lang="fr-FR" dirty="0"/>
              <a:t>Les zones à risque, indiquées sur le plan de l'aéroport, sont des zones où le risque d'accident ou d'incident est plus élevé. </a:t>
            </a:r>
          </a:p>
          <a:p>
            <a:r>
              <a:rPr lang="fr-FR" dirty="0"/>
              <a:t>*Ces zones à risque concernent aussi bien les aéronefs que les véhicules au sol.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E523573-EEBD-901A-CF7A-0E43A1BE66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5" y="2009553"/>
            <a:ext cx="3938541" cy="43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496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434</Words>
  <Application>Microsoft Office PowerPoint</Application>
  <PresentationFormat>Grand écran</PresentationFormat>
  <Paragraphs>64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Arial</vt:lpstr>
      <vt:lpstr>Trebuchet MS</vt:lpstr>
      <vt:lpstr>Wingdings 3</vt:lpstr>
      <vt:lpstr>Facette</vt:lpstr>
      <vt:lpstr>Learning Module 3  Version française –Vous devez étudier la version anglaise, car les questions des tests sont uniquement en anglais. La version française est là pour vous aider et vous servir d'aide-mémoire.</vt:lpstr>
      <vt:lpstr>AÉROPORT  Version française</vt:lpstr>
      <vt:lpstr>Introduction</vt:lpstr>
      <vt:lpstr>Lexique</vt:lpstr>
      <vt:lpstr>Côté Piste/Côté Ville</vt:lpstr>
      <vt:lpstr>Parts of an airport</vt:lpstr>
      <vt:lpstr>Aire de traffic</vt:lpstr>
      <vt:lpstr>Bâtiments</vt:lpstr>
      <vt:lpstr>Hotspots (Zones à risque)</vt:lpstr>
      <vt:lpstr>Tour de contrôle</vt:lpstr>
      <vt:lpstr>Pompiers aéroportuaires</vt:lpstr>
      <vt:lpstr>Some airport vechicles </vt:lpstr>
      <vt:lpstr>Fin du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Vaughan</dc:creator>
  <cp:lastModifiedBy>Peter Vaughan</cp:lastModifiedBy>
  <cp:revision>22</cp:revision>
  <dcterms:created xsi:type="dcterms:W3CDTF">2026-02-08T13:54:28Z</dcterms:created>
  <dcterms:modified xsi:type="dcterms:W3CDTF">2026-05-20T13:32:28Z</dcterms:modified>
</cp:coreProperties>
</file>