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77" r:id="rId2"/>
    <p:sldId id="278" r:id="rId3"/>
    <p:sldId id="259" r:id="rId4"/>
    <p:sldId id="261" r:id="rId5"/>
    <p:sldId id="271" r:id="rId6"/>
    <p:sldId id="272" r:id="rId7"/>
    <p:sldId id="273" r:id="rId8"/>
    <p:sldId id="274" r:id="rId9"/>
    <p:sldId id="269" r:id="rId10"/>
    <p:sldId id="276" r:id="rId11"/>
    <p:sldId id="275" r:id="rId12"/>
    <p:sldId id="268" r:id="rId13"/>
    <p:sldId id="280" r:id="rId14"/>
  </p:sldIdLst>
  <p:sldSz cx="12192000" cy="6858000"/>
  <p:notesSz cx="7559675" cy="10691813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4281488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F9D07A-BA33-4300-AF77-D66C91D66473}" type="datetimeFigureOut">
              <a:rPr lang="fr-FR" smtClean="0"/>
              <a:t>20/05/2026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573088" y="1336675"/>
            <a:ext cx="6413500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755650" y="5145088"/>
            <a:ext cx="6048375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4281488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155871-194F-4C53-A884-B27671288C9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07214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²²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155871-194F-4C53-A884-B27671288C9B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66827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3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6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9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0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3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15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16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7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0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3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6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7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28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2589120" y="2514600"/>
            <a:ext cx="8915040" cy="2262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rm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54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54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dt" idx="1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ftr" idx="2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32" name="Freeform 6"/>
          <p:cNvSpPr/>
          <p:nvPr/>
        </p:nvSpPr>
        <p:spPr>
          <a:xfrm>
            <a:off x="0" y="4323960"/>
            <a:ext cx="1744200" cy="778320"/>
          </a:xfrm>
          <a:custGeom>
            <a:avLst/>
            <a:gdLst>
              <a:gd name="textAreaLeft" fmla="*/ 0 w 1744200"/>
              <a:gd name="textAreaRight" fmla="*/ 1744560 w 1744200"/>
              <a:gd name="textAreaTop" fmla="*/ 0 h 778320"/>
              <a:gd name="textAreaBottom" fmla="*/ 778680 h 778320"/>
            </a:gdLst>
            <a:ahLst/>
            <a:cxnLst/>
            <a:rect l="textAreaLeft" t="textAreaTop" r="textAreaRight" b="textAreaBottom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sldNum" idx="3"/>
          </p:nvPr>
        </p:nvSpPr>
        <p:spPr>
          <a:xfrm>
            <a:off x="531720" y="452952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0798810F-8B86-4F46-8936-91FBA3DB3DB1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re et légende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36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7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0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3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7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48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49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0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3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4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5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6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7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8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9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60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61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2589120" y="609480"/>
            <a:ext cx="8915040" cy="3116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48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4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63" name="PlaceHolder 2"/>
          <p:cNvSpPr>
            <a:spLocks noGrp="1"/>
          </p:cNvSpPr>
          <p:nvPr>
            <p:ph type="body"/>
          </p:nvPr>
        </p:nvSpPr>
        <p:spPr>
          <a:xfrm>
            <a:off x="2589120" y="4354200"/>
            <a:ext cx="8915040" cy="155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800" b="0" u="none" strike="noStrike">
                <a:solidFill>
                  <a:schemeClr val="dk1">
                    <a:lumMod val="65000"/>
                    <a:lumOff val="3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64" name="PlaceHolder 3"/>
          <p:cNvSpPr>
            <a:spLocks noGrp="1"/>
          </p:cNvSpPr>
          <p:nvPr>
            <p:ph type="dt" idx="4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65" name="PlaceHolder 4"/>
          <p:cNvSpPr>
            <a:spLocks noGrp="1"/>
          </p:cNvSpPr>
          <p:nvPr>
            <p:ph type="ftr" idx="5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66" name="Freeform 11"/>
          <p:cNvSpPr/>
          <p:nvPr/>
        </p:nvSpPr>
        <p:spPr>
          <a:xfrm flipV="1">
            <a:off x="-3960" y="31780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67" name="PlaceHolder 5"/>
          <p:cNvSpPr>
            <a:spLocks noGrp="1"/>
          </p:cNvSpPr>
          <p:nvPr>
            <p:ph type="sldNum" idx="6"/>
          </p:nvPr>
        </p:nvSpPr>
        <p:spPr>
          <a:xfrm>
            <a:off x="531720" y="324396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D91AFA64-FA91-4C02-B08E-BB8E7FC80645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tation avec légende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69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0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1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2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3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4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5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6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7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8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79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0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81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82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3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4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5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6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7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8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89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90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91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92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93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94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2850120" y="609480"/>
            <a:ext cx="8393400" cy="2895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48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4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3274920" y="3505320"/>
            <a:ext cx="7536240" cy="3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600" b="0" u="none" strike="noStrike">
                <a:solidFill>
                  <a:schemeClr val="dk1">
                    <a:lumMod val="50000"/>
                    <a:lumOff val="50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2589120" y="4354200"/>
            <a:ext cx="8915040" cy="155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800" b="0" u="none" strike="noStrike">
                <a:solidFill>
                  <a:schemeClr val="dk1">
                    <a:lumMod val="65000"/>
                    <a:lumOff val="3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dt" idx="7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99" name="PlaceHolder 5"/>
          <p:cNvSpPr>
            <a:spLocks noGrp="1"/>
          </p:cNvSpPr>
          <p:nvPr>
            <p:ph type="ftr" idx="8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00" name="Freeform 11"/>
          <p:cNvSpPr/>
          <p:nvPr/>
        </p:nvSpPr>
        <p:spPr>
          <a:xfrm flipV="1">
            <a:off x="-3960" y="31780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101" name="PlaceHolder 6"/>
          <p:cNvSpPr>
            <a:spLocks noGrp="1"/>
          </p:cNvSpPr>
          <p:nvPr>
            <p:ph type="sldNum" idx="9"/>
          </p:nvPr>
        </p:nvSpPr>
        <p:spPr>
          <a:xfrm>
            <a:off x="531720" y="324396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1D21CADF-5C7F-4677-9284-93992BAEE4FE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02" name="TextBox 13"/>
          <p:cNvSpPr/>
          <p:nvPr/>
        </p:nvSpPr>
        <p:spPr>
          <a:xfrm>
            <a:off x="2467800" y="648000"/>
            <a:ext cx="609120" cy="584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en-US" sz="8000" b="0" u="none" strike="noStrike">
                <a:solidFill>
                  <a:schemeClr val="accent1"/>
                </a:solidFill>
                <a:effectLst/>
                <a:uFillTx/>
                <a:latin typeface="Arial"/>
              </a:rPr>
              <a:t>“</a:t>
            </a:r>
            <a:endParaRPr lang="en-GB" sz="8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3" name="TextBox 14"/>
          <p:cNvSpPr/>
          <p:nvPr/>
        </p:nvSpPr>
        <p:spPr>
          <a:xfrm>
            <a:off x="11115000" y="2905200"/>
            <a:ext cx="609120" cy="584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en-US" sz="8000" b="0" u="none" strike="noStrike">
                <a:solidFill>
                  <a:schemeClr val="accent1"/>
                </a:solidFill>
                <a:effectLst/>
                <a:uFillTx/>
                <a:latin typeface="Arial"/>
              </a:rPr>
              <a:t>”</a:t>
            </a:r>
            <a:endParaRPr lang="en-GB" sz="8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arte nom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105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06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07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08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09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0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1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2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3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4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5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6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117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118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19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0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1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2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3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4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5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6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7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8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29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130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2589120" y="2438280"/>
            <a:ext cx="8915040" cy="27244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rm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48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4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body"/>
          </p:nvPr>
        </p:nvSpPr>
        <p:spPr>
          <a:xfrm>
            <a:off x="2589120" y="5181480"/>
            <a:ext cx="8915040" cy="72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800" b="0" u="none" strike="noStrike">
                <a:solidFill>
                  <a:schemeClr val="dk1">
                    <a:lumMod val="65000"/>
                    <a:lumOff val="3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133" name="PlaceHolder 3"/>
          <p:cNvSpPr>
            <a:spLocks noGrp="1"/>
          </p:cNvSpPr>
          <p:nvPr>
            <p:ph type="dt" idx="10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34" name="PlaceHolder 4"/>
          <p:cNvSpPr>
            <a:spLocks noGrp="1"/>
          </p:cNvSpPr>
          <p:nvPr>
            <p:ph type="ftr" idx="11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35" name="Freeform 11"/>
          <p:cNvSpPr/>
          <p:nvPr/>
        </p:nvSpPr>
        <p:spPr>
          <a:xfrm flipV="1">
            <a:off x="-3960" y="491184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136" name="PlaceHolder 5"/>
          <p:cNvSpPr>
            <a:spLocks noGrp="1"/>
          </p:cNvSpPr>
          <p:nvPr>
            <p:ph type="sldNum" idx="12"/>
          </p:nvPr>
        </p:nvSpPr>
        <p:spPr>
          <a:xfrm>
            <a:off x="531720" y="498312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4EC74A9B-39E2-4642-BB2B-5A677EF7D5BC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arte nom citation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7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138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39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0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1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2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3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4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5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6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7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8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49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150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151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2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3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4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5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6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7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8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59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60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61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62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163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2850120" y="609480"/>
            <a:ext cx="8393400" cy="2895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48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4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body"/>
          </p:nvPr>
        </p:nvSpPr>
        <p:spPr>
          <a:xfrm>
            <a:off x="2589120" y="4343400"/>
            <a:ext cx="8915040" cy="8377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2400" b="0" u="none" strike="noStrike">
                <a:solidFill>
                  <a:schemeClr val="accent1"/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2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166" name="PlaceHolder 3"/>
          <p:cNvSpPr>
            <a:spLocks noGrp="1"/>
          </p:cNvSpPr>
          <p:nvPr>
            <p:ph type="body"/>
          </p:nvPr>
        </p:nvSpPr>
        <p:spPr>
          <a:xfrm>
            <a:off x="2589120" y="5181480"/>
            <a:ext cx="8915040" cy="72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800" b="0" u="none" strike="noStrike">
                <a:solidFill>
                  <a:schemeClr val="dk1">
                    <a:lumMod val="65000"/>
                    <a:lumOff val="3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167" name="PlaceHolder 4"/>
          <p:cNvSpPr>
            <a:spLocks noGrp="1"/>
          </p:cNvSpPr>
          <p:nvPr>
            <p:ph type="dt" idx="13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68" name="PlaceHolder 5"/>
          <p:cNvSpPr>
            <a:spLocks noGrp="1"/>
          </p:cNvSpPr>
          <p:nvPr>
            <p:ph type="ftr" idx="14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69" name="Freeform 11"/>
          <p:cNvSpPr/>
          <p:nvPr/>
        </p:nvSpPr>
        <p:spPr>
          <a:xfrm flipV="1">
            <a:off x="-3960" y="491184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170" name="PlaceHolder 6"/>
          <p:cNvSpPr>
            <a:spLocks noGrp="1"/>
          </p:cNvSpPr>
          <p:nvPr>
            <p:ph type="sldNum" idx="15"/>
          </p:nvPr>
        </p:nvSpPr>
        <p:spPr>
          <a:xfrm>
            <a:off x="531720" y="498312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0DA3D02-2CAE-4DE3-A6FF-5332531D828C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71" name="TextBox 16"/>
          <p:cNvSpPr/>
          <p:nvPr/>
        </p:nvSpPr>
        <p:spPr>
          <a:xfrm>
            <a:off x="2467800" y="648000"/>
            <a:ext cx="609120" cy="584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en-US" sz="8000" b="0" u="none" strike="noStrike">
                <a:solidFill>
                  <a:schemeClr val="accent1"/>
                </a:solidFill>
                <a:effectLst/>
                <a:uFillTx/>
                <a:latin typeface="Arial"/>
              </a:rPr>
              <a:t>“</a:t>
            </a:r>
            <a:endParaRPr lang="en-GB" sz="8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2" name="TextBox 17"/>
          <p:cNvSpPr/>
          <p:nvPr/>
        </p:nvSpPr>
        <p:spPr>
          <a:xfrm>
            <a:off x="11115000" y="2905200"/>
            <a:ext cx="609120" cy="584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en-US" sz="8000" b="0" u="none" strike="noStrike">
                <a:solidFill>
                  <a:schemeClr val="accent1"/>
                </a:solidFill>
                <a:effectLst/>
                <a:uFillTx/>
                <a:latin typeface="Arial"/>
              </a:rPr>
              <a:t>”</a:t>
            </a:r>
            <a:endParaRPr lang="en-GB" sz="8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rai ou faux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3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174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75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76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77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78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79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0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1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2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3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4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5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186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187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8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89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0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1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2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3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4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5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6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7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198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199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/>
          </p:nvPr>
        </p:nvSpPr>
        <p:spPr>
          <a:xfrm>
            <a:off x="2589120" y="627480"/>
            <a:ext cx="8915040" cy="2879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48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4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body"/>
          </p:nvPr>
        </p:nvSpPr>
        <p:spPr>
          <a:xfrm>
            <a:off x="2589120" y="4343400"/>
            <a:ext cx="8915040" cy="8377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2400" b="0" u="none" strike="noStrike">
                <a:solidFill>
                  <a:schemeClr val="accent1"/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2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202" name="PlaceHolder 3"/>
          <p:cNvSpPr>
            <a:spLocks noGrp="1"/>
          </p:cNvSpPr>
          <p:nvPr>
            <p:ph type="body"/>
          </p:nvPr>
        </p:nvSpPr>
        <p:spPr>
          <a:xfrm>
            <a:off x="2589120" y="5181480"/>
            <a:ext cx="8915040" cy="72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800" b="0" u="none" strike="noStrike">
                <a:solidFill>
                  <a:schemeClr val="dk1">
                    <a:lumMod val="65000"/>
                    <a:lumOff val="3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203" name="PlaceHolder 4"/>
          <p:cNvSpPr>
            <a:spLocks noGrp="1"/>
          </p:cNvSpPr>
          <p:nvPr>
            <p:ph type="dt" idx="16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04" name="PlaceHolder 5"/>
          <p:cNvSpPr>
            <a:spLocks noGrp="1"/>
          </p:cNvSpPr>
          <p:nvPr>
            <p:ph type="ftr" idx="17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205" name="Freeform 11"/>
          <p:cNvSpPr/>
          <p:nvPr/>
        </p:nvSpPr>
        <p:spPr>
          <a:xfrm flipV="1">
            <a:off x="-3960" y="491184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206" name="PlaceHolder 6"/>
          <p:cNvSpPr>
            <a:spLocks noGrp="1"/>
          </p:cNvSpPr>
          <p:nvPr>
            <p:ph type="sldNum" idx="18"/>
          </p:nvPr>
        </p:nvSpPr>
        <p:spPr>
          <a:xfrm>
            <a:off x="531720" y="498312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0B4F713A-0C8A-43E6-B567-2609B0411D0D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208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09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0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1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2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3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4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5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6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7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8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19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220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221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2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3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4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5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6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7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8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29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30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31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32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233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36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235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388584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236" name="PlaceHolder 3"/>
          <p:cNvSpPr>
            <a:spLocks noGrp="1"/>
          </p:cNvSpPr>
          <p:nvPr>
            <p:ph type="dt" idx="19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37" name="PlaceHolder 4"/>
          <p:cNvSpPr>
            <a:spLocks noGrp="1"/>
          </p:cNvSpPr>
          <p:nvPr>
            <p:ph type="ftr" idx="20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238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239" name="PlaceHolder 5"/>
          <p:cNvSpPr>
            <a:spLocks noGrp="1"/>
          </p:cNvSpPr>
          <p:nvPr>
            <p:ph type="sldNum" idx="21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CBC889E3-FEA4-4801-BEE8-3965396B5E55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0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241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2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3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4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5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6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7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8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49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0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1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2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253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254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5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6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7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8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59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60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61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62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63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64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65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266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267" name="PlaceHolder 1"/>
          <p:cNvSpPr>
            <a:spLocks noGrp="1"/>
          </p:cNvSpPr>
          <p:nvPr>
            <p:ph type="title"/>
          </p:nvPr>
        </p:nvSpPr>
        <p:spPr>
          <a:xfrm>
            <a:off x="9294840" y="627480"/>
            <a:ext cx="2207160" cy="528336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ctr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36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268" name="PlaceHolder 2"/>
          <p:cNvSpPr>
            <a:spLocks noGrp="1"/>
          </p:cNvSpPr>
          <p:nvPr>
            <p:ph type="body"/>
          </p:nvPr>
        </p:nvSpPr>
        <p:spPr>
          <a:xfrm>
            <a:off x="2589120" y="627480"/>
            <a:ext cx="6476760" cy="528336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269" name="PlaceHolder 3"/>
          <p:cNvSpPr>
            <a:spLocks noGrp="1"/>
          </p:cNvSpPr>
          <p:nvPr>
            <p:ph type="dt" idx="22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70" name="PlaceHolder 4"/>
          <p:cNvSpPr>
            <a:spLocks noGrp="1"/>
          </p:cNvSpPr>
          <p:nvPr>
            <p:ph type="ftr" idx="23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271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272" name="PlaceHolder 5"/>
          <p:cNvSpPr>
            <a:spLocks noGrp="1"/>
          </p:cNvSpPr>
          <p:nvPr>
            <p:ph type="sldNum" idx="24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F9EBE105-33DC-402D-8547-8B321CDC69BB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3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274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75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76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77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78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79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0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1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2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3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4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5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286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287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8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89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0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1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2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3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4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5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6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7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298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299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300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36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dt" idx="25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03" name="PlaceHolder 4"/>
          <p:cNvSpPr>
            <a:spLocks noGrp="1"/>
          </p:cNvSpPr>
          <p:nvPr>
            <p:ph type="ftr" idx="26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304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05" name="PlaceHolder 5"/>
          <p:cNvSpPr>
            <a:spLocks noGrp="1"/>
          </p:cNvSpPr>
          <p:nvPr>
            <p:ph type="sldNum" idx="27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0C4A1AC2-F31D-491A-BF48-6E7FED54859B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re de section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6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307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08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09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0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1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2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3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4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5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6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7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18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319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320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1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2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3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4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5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6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7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8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29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30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31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332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333" name="PlaceHolder 1"/>
          <p:cNvSpPr>
            <a:spLocks noGrp="1"/>
          </p:cNvSpPr>
          <p:nvPr>
            <p:ph type="title"/>
          </p:nvPr>
        </p:nvSpPr>
        <p:spPr>
          <a:xfrm>
            <a:off x="2589120" y="2058840"/>
            <a:ext cx="8915040" cy="1468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40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40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34" name="PlaceHolder 2"/>
          <p:cNvSpPr>
            <a:spLocks noGrp="1"/>
          </p:cNvSpPr>
          <p:nvPr>
            <p:ph type="body"/>
          </p:nvPr>
        </p:nvSpPr>
        <p:spPr>
          <a:xfrm>
            <a:off x="2589120" y="3530160"/>
            <a:ext cx="8915040" cy="8600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2000" b="0" u="none" strike="noStrike">
                <a:solidFill>
                  <a:schemeClr val="dk1">
                    <a:lumMod val="65000"/>
                    <a:lumOff val="3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20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dt" idx="28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36" name="PlaceHolder 4"/>
          <p:cNvSpPr>
            <a:spLocks noGrp="1"/>
          </p:cNvSpPr>
          <p:nvPr>
            <p:ph type="ftr" idx="29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337" name="Freeform 11"/>
          <p:cNvSpPr/>
          <p:nvPr/>
        </p:nvSpPr>
        <p:spPr>
          <a:xfrm flipV="1">
            <a:off x="-3960" y="31780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38" name="PlaceHolder 5"/>
          <p:cNvSpPr>
            <a:spLocks noGrp="1"/>
          </p:cNvSpPr>
          <p:nvPr>
            <p:ph type="sldNum" idx="30"/>
          </p:nvPr>
        </p:nvSpPr>
        <p:spPr>
          <a:xfrm>
            <a:off x="531720" y="324396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2EAB253F-3190-49AA-85A4-A2B78D59B390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9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340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1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2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3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4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5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6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7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8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49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0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1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352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353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4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5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6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7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8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59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60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61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62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63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64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365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36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36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67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13520" cy="3777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body"/>
          </p:nvPr>
        </p:nvSpPr>
        <p:spPr>
          <a:xfrm>
            <a:off x="7190640" y="2126160"/>
            <a:ext cx="4313520" cy="3777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369" name="PlaceHolder 4"/>
          <p:cNvSpPr>
            <a:spLocks noGrp="1"/>
          </p:cNvSpPr>
          <p:nvPr>
            <p:ph type="dt" idx="31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70" name="PlaceHolder 5"/>
          <p:cNvSpPr>
            <a:spLocks noGrp="1"/>
          </p:cNvSpPr>
          <p:nvPr>
            <p:ph type="ftr" idx="32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371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372" name="PlaceHolder 6"/>
          <p:cNvSpPr>
            <a:spLocks noGrp="1"/>
          </p:cNvSpPr>
          <p:nvPr>
            <p:ph type="sldNum" idx="33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AED0B785-0A4A-4ACF-AEDA-1FAE2F297615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mparaison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3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374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75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76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77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78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79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0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1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2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3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4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5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386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387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8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89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0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1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2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3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4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5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6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7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398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399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400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36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401" name="PlaceHolder 2"/>
          <p:cNvSpPr>
            <a:spLocks noGrp="1"/>
          </p:cNvSpPr>
          <p:nvPr>
            <p:ph type="body"/>
          </p:nvPr>
        </p:nvSpPr>
        <p:spPr>
          <a:xfrm>
            <a:off x="2939400" y="1972800"/>
            <a:ext cx="3992400" cy="576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2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2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body"/>
          </p:nvPr>
        </p:nvSpPr>
        <p:spPr>
          <a:xfrm>
            <a:off x="2589120" y="2548800"/>
            <a:ext cx="4342680" cy="3353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403" name="PlaceHolder 4"/>
          <p:cNvSpPr>
            <a:spLocks noGrp="1"/>
          </p:cNvSpPr>
          <p:nvPr>
            <p:ph type="body"/>
          </p:nvPr>
        </p:nvSpPr>
        <p:spPr>
          <a:xfrm>
            <a:off x="7506720" y="1969560"/>
            <a:ext cx="3998520" cy="576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2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2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404" name="PlaceHolder 5"/>
          <p:cNvSpPr>
            <a:spLocks noGrp="1"/>
          </p:cNvSpPr>
          <p:nvPr>
            <p:ph type="body"/>
          </p:nvPr>
        </p:nvSpPr>
        <p:spPr>
          <a:xfrm>
            <a:off x="7166880" y="2545560"/>
            <a:ext cx="4338360" cy="3353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405" name="PlaceHolder 6"/>
          <p:cNvSpPr>
            <a:spLocks noGrp="1"/>
          </p:cNvSpPr>
          <p:nvPr>
            <p:ph type="dt" idx="34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06" name="PlaceHolder 7"/>
          <p:cNvSpPr>
            <a:spLocks noGrp="1"/>
          </p:cNvSpPr>
          <p:nvPr>
            <p:ph type="ftr" idx="35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07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408" name="PlaceHolder 8"/>
          <p:cNvSpPr>
            <a:spLocks noGrp="1"/>
          </p:cNvSpPr>
          <p:nvPr>
            <p:ph type="sldNum" idx="36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5EE2D5D0-DB49-4011-AFF4-C4AA29177F02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410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1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2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3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4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5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6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7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8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19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0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1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422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423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4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5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6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7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8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29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30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31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32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33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34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435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43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36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437" name="PlaceHolder 2"/>
          <p:cNvSpPr>
            <a:spLocks noGrp="1"/>
          </p:cNvSpPr>
          <p:nvPr>
            <p:ph type="dt" idx="37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ftr" idx="38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39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440" name="PlaceHolder 4"/>
          <p:cNvSpPr>
            <a:spLocks noGrp="1"/>
          </p:cNvSpPr>
          <p:nvPr>
            <p:ph type="sldNum" idx="39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0691B8D9-7039-4C93-9FAA-BF0769D72D20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1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442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3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4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5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6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7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8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49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0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1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2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3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454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455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6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7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8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59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0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1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2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3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4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5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66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467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468" name="PlaceHolder 1"/>
          <p:cNvSpPr>
            <a:spLocks noGrp="1"/>
          </p:cNvSpPr>
          <p:nvPr>
            <p:ph type="dt" idx="40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69" name="PlaceHolder 2"/>
          <p:cNvSpPr>
            <a:spLocks noGrp="1"/>
          </p:cNvSpPr>
          <p:nvPr>
            <p:ph type="ftr" idx="41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70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471" name="PlaceHolder 3"/>
          <p:cNvSpPr>
            <a:spLocks noGrp="1"/>
          </p:cNvSpPr>
          <p:nvPr>
            <p:ph type="sldNum" idx="42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221AAC68-CFB0-47AA-8659-2823AB575E7A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72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rPr>
              <a:t>Click to edit the title text format</a:t>
            </a:r>
          </a:p>
        </p:txBody>
      </p:sp>
      <p:sp>
        <p:nvSpPr>
          <p:cNvPr id="473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ntenu avec légende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4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475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76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77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78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79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0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1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2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3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4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5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6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487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488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89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0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1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2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3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4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5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6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7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8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499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500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501" name="PlaceHolder 1"/>
          <p:cNvSpPr>
            <a:spLocks noGrp="1"/>
          </p:cNvSpPr>
          <p:nvPr>
            <p:ph type="title"/>
          </p:nvPr>
        </p:nvSpPr>
        <p:spPr>
          <a:xfrm>
            <a:off x="2589120" y="446040"/>
            <a:ext cx="3504960" cy="9759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502" name="PlaceHolder 2"/>
          <p:cNvSpPr>
            <a:spLocks noGrp="1"/>
          </p:cNvSpPr>
          <p:nvPr>
            <p:ph type="body"/>
          </p:nvPr>
        </p:nvSpPr>
        <p:spPr>
          <a:xfrm>
            <a:off x="6323040" y="446040"/>
            <a:ext cx="5181120" cy="5414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8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743040" lvl="1" indent="-28584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Deuxième niveau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143000" lvl="2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Troisième niveau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1600200" lvl="3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Quatrième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2057400" lvl="4" indent="-22860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Cinquième niveau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503" name="PlaceHolder 3"/>
          <p:cNvSpPr>
            <a:spLocks noGrp="1"/>
          </p:cNvSpPr>
          <p:nvPr>
            <p:ph type="body"/>
          </p:nvPr>
        </p:nvSpPr>
        <p:spPr>
          <a:xfrm>
            <a:off x="2589120" y="1598760"/>
            <a:ext cx="3504960" cy="42620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4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4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504" name="PlaceHolder 4"/>
          <p:cNvSpPr>
            <a:spLocks noGrp="1"/>
          </p:cNvSpPr>
          <p:nvPr>
            <p:ph type="dt" idx="43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05" name="PlaceHolder 5"/>
          <p:cNvSpPr>
            <a:spLocks noGrp="1"/>
          </p:cNvSpPr>
          <p:nvPr>
            <p:ph type="ftr" idx="44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506" name="Freeform 11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507" name="PlaceHolder 6"/>
          <p:cNvSpPr>
            <a:spLocks noGrp="1"/>
          </p:cNvSpPr>
          <p:nvPr>
            <p:ph type="sldNum" idx="45"/>
          </p:nvPr>
        </p:nvSpPr>
        <p:spPr>
          <a:xfrm>
            <a:off x="531720" y="78768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B02F901E-5BF3-490E-91FF-3B3444C364BE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Image avec légende">
    <p:bg>
      <p:bgPr>
        <a:gradFill rotWithShape="0">
          <a:gsLst>
            <a:gs pos="0">
              <a:srgbClr val="FFFFFF"/>
            </a:gs>
            <a:gs pos="100000">
              <a:srgbClr val="DFE7C4"/>
            </a:gs>
          </a:gsLst>
          <a:path path="circle">
            <a:fillToRect l="25000" t="25000" r="75000" b="75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8" name="Group 22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509" name="Freeform 11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>
                <a:gd name="textAreaLeft" fmla="*/ 0 w 100440"/>
                <a:gd name="textAreaRight" fmla="*/ 100800 w 100440"/>
                <a:gd name="textAreaTop" fmla="*/ 0 h 625680"/>
                <a:gd name="textAreaBottom" fmla="*/ 626040 h 625680"/>
              </a:gdLst>
              <a:ahLst/>
              <a:cxnLst/>
              <a:rect l="textAreaLeft" t="textAreaTop" r="textAreaRight" b="textAreaBottom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0" name="Freeform 12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>
                <a:gd name="textAreaLeft" fmla="*/ 0 w 646200"/>
                <a:gd name="textAreaRight" fmla="*/ 646560 w 646200"/>
                <a:gd name="textAreaTop" fmla="*/ 0 h 2322000"/>
                <a:gd name="textAreaBottom" fmla="*/ 2322360 h 2322000"/>
              </a:gdLst>
              <a:ahLst/>
              <a:cxnLst/>
              <a:rect l="textAreaLeft" t="textAreaTop" r="textAreaRight" b="textAreaBottom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1" name="Freeform 13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>
                <a:gd name="textAreaLeft" fmla="*/ 0 w 609120"/>
                <a:gd name="textAreaRight" fmla="*/ 609480 w 609120"/>
                <a:gd name="textAreaTop" fmla="*/ 0 h 1419840"/>
                <a:gd name="textAreaBottom" fmla="*/ 1420200 h 1419840"/>
              </a:gdLst>
              <a:ahLst/>
              <a:cxnLst/>
              <a:rect l="textAreaLeft" t="textAreaTop" r="textAreaRight" b="textAreaBottom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2" name="Freeform 14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>
                <a:gd name="textAreaLeft" fmla="*/ 0 w 171000"/>
                <a:gd name="textAreaRight" fmla="*/ 171360 w 171000"/>
                <a:gd name="textAreaTop" fmla="*/ 0 h 363240"/>
                <a:gd name="textAreaBottom" fmla="*/ 363600 h 363240"/>
              </a:gdLst>
              <a:ahLst/>
              <a:cxnLst/>
              <a:rect l="textAreaLeft" t="textAreaTop" r="textAreaRight" b="textAreaBottom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3" name="Freeform 15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>
                <a:gd name="textAreaLeft" fmla="*/ 0 w 821520"/>
                <a:gd name="textAreaRight" fmla="*/ 821880 w 821520"/>
                <a:gd name="textAreaTop" fmla="*/ 0 h 3328200"/>
                <a:gd name="textAreaBottom" fmla="*/ 3328560 h 3328200"/>
              </a:gdLst>
              <a:ahLst/>
              <a:cxnLst/>
              <a:rect l="textAreaLeft" t="textAreaTop" r="textAreaRight" b="textAreaBottom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4" name="Freeform 16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>
                <a:gd name="textAreaLeft" fmla="*/ 0 w 105840"/>
                <a:gd name="textAreaRight" fmla="*/ 106200 w 105840"/>
                <a:gd name="textAreaTop" fmla="*/ 0 h 2927520"/>
                <a:gd name="textAreaBottom" fmla="*/ 2927880 h 2927520"/>
              </a:gdLst>
              <a:ahLst/>
              <a:cxnLst/>
              <a:rect l="textAreaLeft" t="textAreaTop" r="textAreaRight" b="textAreaBottom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5" name="Freeform 17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>
                <a:gd name="textAreaLeft" fmla="*/ 0 w 77760"/>
                <a:gd name="textAreaRight" fmla="*/ 78120 w 77760"/>
                <a:gd name="textAreaTop" fmla="*/ 0 h 493560"/>
                <a:gd name="textAreaBottom" fmla="*/ 493920 h 49356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6" name="Freeform 18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>
                <a:gd name="textAreaLeft" fmla="*/ 0 w 189720"/>
                <a:gd name="textAreaRight" fmla="*/ 190080 w 189720"/>
                <a:gd name="textAreaTop" fmla="*/ 0 h 1024560"/>
                <a:gd name="textAreaBottom" fmla="*/ 1024920 h 1024560"/>
              </a:gdLst>
              <a:ahLst/>
              <a:cxnLst/>
              <a:rect l="textAreaLeft" t="textAreaTop" r="textAreaRight" b="textAreaBottom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7" name="Freeform 19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>
                <a:gd name="textAreaLeft" fmla="*/ 0 w 2075760"/>
                <a:gd name="textAreaRight" fmla="*/ 2076120 w 2075760"/>
                <a:gd name="textAreaTop" fmla="*/ 0 h 4047840"/>
                <a:gd name="textAreaBottom" fmla="*/ 4048200 h 4047840"/>
              </a:gdLst>
              <a:ahLst/>
              <a:cxnLst/>
              <a:rect l="textAreaLeft" t="textAreaTop" r="textAreaRight" b="textAreaBottom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8" name="Freeform 20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>
                <a:gd name="textAreaLeft" fmla="*/ 0 w 161640"/>
                <a:gd name="textAreaRight" fmla="*/ 162000 w 161640"/>
                <a:gd name="textAreaTop" fmla="*/ 0 h 336960"/>
                <a:gd name="textAreaBottom" fmla="*/ 337320 h 336960"/>
              </a:gdLst>
              <a:ahLst/>
              <a:cxnLst/>
              <a:rect l="textAreaLeft" t="textAreaTop" r="textAreaRight" b="textAreaBottom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19" name="Freeform 21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>
                <a:gd name="textAreaLeft" fmla="*/ 0 w 37080"/>
                <a:gd name="textAreaRight" fmla="*/ 37440 w 37080"/>
                <a:gd name="textAreaTop" fmla="*/ 0 h 221400"/>
                <a:gd name="textAreaBottom" fmla="*/ 221760 h 22140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0" name="Freeform 22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>
                <a:gd name="textAreaLeft" fmla="*/ 0 w 238320"/>
                <a:gd name="textAreaRight" fmla="*/ 238680 w 238320"/>
                <a:gd name="textAreaTop" fmla="*/ 0 h 622080"/>
                <a:gd name="textAreaBottom" fmla="*/ 622440 h 622080"/>
              </a:gdLst>
              <a:ahLst/>
              <a:cxnLst/>
              <a:rect l="textAreaLeft" t="textAreaTop" r="textAreaRight" b="textAreaBottom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grpSp>
        <p:nvGrpSpPr>
          <p:cNvPr id="521" name="Group 9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522" name="Freeform 27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>
                <a:gd name="textAreaLeft" fmla="*/ 0 w 493920"/>
                <a:gd name="textAreaRight" fmla="*/ 494280 w 493920"/>
                <a:gd name="textAreaTop" fmla="*/ 0 h 4400640"/>
                <a:gd name="textAreaBottom" fmla="*/ 4401000 h 4400640"/>
              </a:gdLst>
              <a:ahLst/>
              <a:cxnLst/>
              <a:rect l="textAreaLeft" t="textAreaTop" r="textAreaRight" b="textAreaBottom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3" name="Freeform 28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>
                <a:gd name="textAreaLeft" fmla="*/ 0 w 423000"/>
                <a:gd name="textAreaRight" fmla="*/ 423360 w 423000"/>
                <a:gd name="textAreaTop" fmla="*/ 0 h 1580400"/>
                <a:gd name="textAreaBottom" fmla="*/ 1580760 h 1580400"/>
              </a:gdLst>
              <a:ahLst/>
              <a:cxnLst/>
              <a:rect l="textAreaLeft" t="textAreaTop" r="textAreaRight" b="textAreaBottom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4" name="Freeform 29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>
                <a:gd name="textAreaLeft" fmla="*/ 0 w 430560"/>
                <a:gd name="textAreaRight" fmla="*/ 430920 w 430560"/>
                <a:gd name="textAreaTop" fmla="*/ 0 h 990360"/>
                <a:gd name="textAreaBottom" fmla="*/ 990720 h 990360"/>
              </a:gdLst>
              <a:ahLst/>
              <a:cxnLst/>
              <a:rect l="textAreaLeft" t="textAreaTop" r="textAreaRight" b="textAreaBottom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5" name="Freeform 30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>
                <a:gd name="textAreaLeft" fmla="*/ 0 w 551520"/>
                <a:gd name="textAreaRight" fmla="*/ 551880 w 551520"/>
                <a:gd name="textAreaTop" fmla="*/ 0 h 2235600"/>
                <a:gd name="textAreaBottom" fmla="*/ 2235960 h 2235600"/>
              </a:gdLst>
              <a:ahLst/>
              <a:cxnLst/>
              <a:rect l="textAreaLeft" t="textAreaTop" r="textAreaRight" b="textAreaBottom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6" name="Freeform 31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>
                <a:gd name="textAreaLeft" fmla="*/ 0 w 173880"/>
                <a:gd name="textAreaRight" fmla="*/ 174240 w 173880"/>
                <a:gd name="textAreaTop" fmla="*/ 0 h 3026880"/>
                <a:gd name="textAreaBottom" fmla="*/ 3027240 h 3026880"/>
              </a:gdLst>
              <a:ahLst/>
              <a:cxnLst/>
              <a:rect l="textAreaLeft" t="textAreaTop" r="textAreaRight" b="textAreaBottom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7" name="Freeform 32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>
                <a:gd name="textAreaLeft" fmla="*/ 0 w 133920"/>
                <a:gd name="textAreaRight" fmla="*/ 134280 w 133920"/>
                <a:gd name="textAreaTop" fmla="*/ 0 h 281160"/>
                <a:gd name="textAreaBottom" fmla="*/ 281520 h 281160"/>
              </a:gdLst>
              <a:ahLst/>
              <a:cxnLst/>
              <a:rect l="textAreaLeft" t="textAreaTop" r="textAreaRight" b="textAreaBottom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8" name="Freeform 33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>
                <a:gd name="textAreaLeft" fmla="*/ 0 w 82080"/>
                <a:gd name="textAreaRight" fmla="*/ 82440 w 82080"/>
                <a:gd name="textAreaTop" fmla="*/ 0 h 511200"/>
                <a:gd name="textAreaBottom" fmla="*/ 511560 h 511200"/>
              </a:gdLst>
              <a:ahLst/>
              <a:cxnLst/>
              <a:rect l="textAreaLeft" t="textAreaTop" r="textAreaRight" b="textAreaBottom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29" name="Freeform 34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>
                <a:gd name="textAreaLeft" fmla="*/ 0 w 1409760"/>
                <a:gd name="textAreaRight" fmla="*/ 1410120 w 1409760"/>
                <a:gd name="textAreaTop" fmla="*/ 0 h 2716560"/>
                <a:gd name="textAreaBottom" fmla="*/ 2716920 h 2716560"/>
              </a:gdLst>
              <a:ahLst/>
              <a:cxnLst/>
              <a:rect l="textAreaLeft" t="textAreaTop" r="textAreaRight" b="textAreaBottom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30" name="Freeform 35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>
                <a:gd name="textAreaLeft" fmla="*/ 0 w 120240"/>
                <a:gd name="textAreaRight" fmla="*/ 120600 w 120240"/>
                <a:gd name="textAreaTop" fmla="*/ 0 h 252720"/>
                <a:gd name="textAreaBottom" fmla="*/ 253080 h 252720"/>
              </a:gdLst>
              <a:ahLst/>
              <a:cxnLst/>
              <a:rect l="textAreaLeft" t="textAreaTop" r="textAreaRight" b="textAreaBottom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31" name="Freeform 36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>
                <a:gd name="textAreaLeft" fmla="*/ 0 w 137520"/>
                <a:gd name="textAreaRight" fmla="*/ 137880 w 137520"/>
                <a:gd name="textAreaTop" fmla="*/ 0 h 673920"/>
                <a:gd name="textAreaBottom" fmla="*/ 674280 h 673920"/>
              </a:gdLst>
              <a:ahLst/>
              <a:cxnLst/>
              <a:rect l="textAreaLeft" t="textAreaTop" r="textAreaRight" b="textAreaBottom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32" name="Freeform 37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>
                <a:gd name="textAreaLeft" fmla="*/ 0 w 37800"/>
                <a:gd name="textAreaRight" fmla="*/ 38160 w 37800"/>
                <a:gd name="textAreaTop" fmla="*/ 0 h 227520"/>
                <a:gd name="textAreaBottom" fmla="*/ 227880 h 227520"/>
              </a:gdLst>
              <a:ahLst/>
              <a:cxnLst/>
              <a:rect l="textAreaLeft" t="textAreaTop" r="textAreaRight" b="textAreaBottom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  <p:sp>
          <p:nvSpPr>
            <p:cNvPr id="533" name="Freeform 38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>
                <a:gd name="textAreaLeft" fmla="*/ 0 w 210240"/>
                <a:gd name="textAreaRight" fmla="*/ 210600 w 210240"/>
                <a:gd name="textAreaTop" fmla="*/ 0 h 530280"/>
                <a:gd name="textAreaBottom" fmla="*/ 530640 h 530280"/>
              </a:gdLst>
              <a:ahLst/>
              <a:cxnLst/>
              <a:rect l="textAreaLeft" t="textAreaTop" r="textAreaRight" b="textAreaBottom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457200">
                <a:lnSpc>
                  <a:spcPct val="100000"/>
                </a:lnSpc>
              </a:pPr>
              <a:endParaRPr lang="fr-FR" sz="1800" b="0" u="none" strike="noStrike">
                <a:solidFill>
                  <a:schemeClr val="dk1"/>
                </a:solidFill>
                <a:effectLst/>
                <a:uFillTx/>
                <a:latin typeface="Century Gothic"/>
              </a:endParaRPr>
            </a:p>
          </p:txBody>
        </p:sp>
      </p:grpSp>
      <p:sp>
        <p:nvSpPr>
          <p:cNvPr id="534" name="Rectangle 6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60" dist="2556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lt1"/>
              </a:solidFill>
              <a:effectLst/>
              <a:uFillTx/>
              <a:latin typeface="Century Gothic"/>
            </a:endParaRPr>
          </a:p>
        </p:txBody>
      </p:sp>
      <p:sp>
        <p:nvSpPr>
          <p:cNvPr id="535" name="PlaceHolder 1"/>
          <p:cNvSpPr>
            <a:spLocks noGrp="1"/>
          </p:cNvSpPr>
          <p:nvPr>
            <p:ph type="title"/>
          </p:nvPr>
        </p:nvSpPr>
        <p:spPr>
          <a:xfrm>
            <a:off x="2589120" y="4800600"/>
            <a:ext cx="8915040" cy="566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rm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2400" b="0" u="none" strike="noStrike">
                <a:solidFill>
                  <a:schemeClr val="dk1">
                    <a:lumMod val="85000"/>
                    <a:lumOff val="15000"/>
                  </a:schemeClr>
                </a:solidFill>
                <a:effectLst/>
                <a:uFillTx/>
                <a:latin typeface="Century Gothic"/>
              </a:rPr>
              <a:t>Modifiez le style du titre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536" name="PlaceHolder 2"/>
          <p:cNvSpPr>
            <a:spLocks noGrp="1"/>
          </p:cNvSpPr>
          <p:nvPr>
            <p:ph type="body"/>
          </p:nvPr>
        </p:nvSpPr>
        <p:spPr>
          <a:xfrm>
            <a:off x="2589120" y="635040"/>
            <a:ext cx="8915040" cy="38545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/>
          </a:bodyPr>
          <a:lstStyle/>
          <a:p>
            <a:pPr indent="0" algn="ctr" defTabSz="4572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FR" sz="1600" b="0" u="none" strike="noStrike">
                <a:solidFill>
                  <a:schemeClr val="dk1"/>
                </a:solidFill>
                <a:effectLst/>
                <a:uFillTx/>
                <a:latin typeface="Century Gothic"/>
              </a:rPr>
              <a:t>Cliquez sur l'icône pour ajouter une image</a:t>
            </a:r>
            <a:endParaRPr lang="en-US" sz="16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537" name="PlaceHolder 3"/>
          <p:cNvSpPr>
            <a:spLocks noGrp="1"/>
          </p:cNvSpPr>
          <p:nvPr>
            <p:ph type="body"/>
          </p:nvPr>
        </p:nvSpPr>
        <p:spPr>
          <a:xfrm>
            <a:off x="2589120" y="5367240"/>
            <a:ext cx="8915040" cy="4932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200" b="0" u="none" strike="noStrike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Cliquez pour modifier les styles du texte du masque</a:t>
            </a:r>
            <a:endParaRPr lang="en-US" sz="1200" b="0" u="none" strike="noStrike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sp>
        <p:nvSpPr>
          <p:cNvPr id="538" name="PlaceHolder 4"/>
          <p:cNvSpPr>
            <a:spLocks noGrp="1"/>
          </p:cNvSpPr>
          <p:nvPr>
            <p:ph type="dt" idx="46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r>
              <a:rPr lang="fr-FR" sz="9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entury Gothic"/>
              </a:rPr>
              <a:t>&lt;date/time&gt;</a:t>
            </a:r>
            <a:endParaRPr lang="en-GB" sz="9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39" name="PlaceHolder 5"/>
          <p:cNvSpPr>
            <a:spLocks noGrp="1"/>
          </p:cNvSpPr>
          <p:nvPr>
            <p:ph type="ftr" idx="47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540" name="Freeform 11"/>
          <p:cNvSpPr/>
          <p:nvPr/>
        </p:nvSpPr>
        <p:spPr>
          <a:xfrm flipV="1">
            <a:off x="-3960" y="4911840"/>
            <a:ext cx="1588320" cy="506880"/>
          </a:xfrm>
          <a:custGeom>
            <a:avLst/>
            <a:gdLst>
              <a:gd name="textAreaLeft" fmla="*/ 0 w 1588320"/>
              <a:gd name="textAreaRight" fmla="*/ 1588680 w 1588320"/>
              <a:gd name="textAreaTop" fmla="*/ 360 h 506880"/>
              <a:gd name="textAreaBottom" fmla="*/ 507600 h 506880"/>
            </a:gdLst>
            <a:ahLst/>
            <a:cxnLst/>
            <a:rect l="textAreaLeft" t="textAreaTop" r="textAreaRight" b="textAreaBottom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541" name="PlaceHolder 6"/>
          <p:cNvSpPr>
            <a:spLocks noGrp="1"/>
          </p:cNvSpPr>
          <p:nvPr>
            <p:ph type="sldNum" idx="48"/>
          </p:nvPr>
        </p:nvSpPr>
        <p:spPr>
          <a:xfrm>
            <a:off x="531720" y="4983120"/>
            <a:ext cx="77940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C9A3D761-7132-46EA-B4CD-ED13696F10C6}" type="slidenum">
              <a:rPr lang="fr-FR" sz="2000" b="0" u="none" strike="noStrike">
                <a:solidFill>
                  <a:srgbClr val="FEFFFF"/>
                </a:solidFill>
                <a:effectLst/>
                <a:uFillTx/>
                <a:latin typeface="Century Gothic"/>
              </a:rPr>
              <a:t>‹N°›</a:t>
            </a:fld>
            <a:endParaRPr lang="en-GB" sz="20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5171E76-E56B-FBCD-61E3-F9CFDDCDE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4800" b="1" dirty="0">
                <a:solidFill>
                  <a:srgbClr val="00B0F0"/>
                </a:solidFill>
              </a:rPr>
              <a:t>Learning module 1</a:t>
            </a:r>
            <a:endParaRPr lang="fr-FR" sz="4800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3273654-20A4-520E-99C7-E7BE2A76F9FC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2593080" y="2501050"/>
            <a:ext cx="8911440" cy="1539104"/>
          </a:xfrm>
        </p:spPr>
        <p:txBody>
          <a:bodyPr/>
          <a:lstStyle/>
          <a:p>
            <a:pPr marL="0" indent="0">
              <a:buNone/>
            </a:pPr>
            <a:r>
              <a:rPr lang="fr-FR" sz="3200" dirty="0"/>
              <a:t>The </a:t>
            </a:r>
            <a:r>
              <a:rPr lang="fr-FR" sz="3200" dirty="0" err="1"/>
              <a:t>following</a:t>
            </a:r>
            <a:r>
              <a:rPr lang="fr-FR" sz="3200" dirty="0"/>
              <a:t> </a:t>
            </a:r>
            <a:r>
              <a:rPr lang="fr-FR" sz="3200" dirty="0" err="1"/>
              <a:t>is</a:t>
            </a:r>
            <a:r>
              <a:rPr lang="fr-FR" sz="3200" dirty="0"/>
              <a:t> an </a:t>
            </a:r>
            <a:r>
              <a:rPr lang="fr-FR" sz="3200" dirty="0" err="1"/>
              <a:t>explanation</a:t>
            </a:r>
            <a:r>
              <a:rPr lang="fr-FR" sz="3200" dirty="0"/>
              <a:t> of the </a:t>
            </a:r>
            <a:r>
              <a:rPr lang="fr-FR" sz="3200" dirty="0" err="1"/>
              <a:t>obligatory</a:t>
            </a:r>
            <a:r>
              <a:rPr lang="fr-FR" sz="3200" dirty="0"/>
              <a:t> phrases </a:t>
            </a:r>
            <a:r>
              <a:rPr lang="fr-FR" sz="3200" dirty="0" err="1"/>
              <a:t>which</a:t>
            </a:r>
            <a:r>
              <a:rPr lang="fr-FR" sz="3200" dirty="0"/>
              <a:t> </a:t>
            </a:r>
            <a:r>
              <a:rPr lang="fr-FR" sz="3200" dirty="0" err="1"/>
              <a:t>you</a:t>
            </a:r>
            <a:r>
              <a:rPr lang="fr-FR" sz="3200" dirty="0"/>
              <a:t> must </a:t>
            </a:r>
            <a:r>
              <a:rPr lang="fr-FR" sz="3200" dirty="0" err="1"/>
              <a:t>understand</a:t>
            </a:r>
            <a:r>
              <a:rPr lang="fr-FR" sz="3200" dirty="0"/>
              <a:t> and </a:t>
            </a:r>
            <a:r>
              <a:rPr lang="fr-FR" sz="3200" dirty="0" err="1"/>
              <a:t>learn</a:t>
            </a:r>
            <a:endParaRPr lang="fr-FR" sz="3200" dirty="0"/>
          </a:p>
          <a:p>
            <a:pPr marL="0" indent="0">
              <a:buNone/>
            </a:pPr>
            <a:r>
              <a:rPr lang="fr-FR" sz="3200" dirty="0"/>
              <a:t> </a:t>
            </a:r>
          </a:p>
          <a:p>
            <a:pPr marL="0" indent="0">
              <a:buNone/>
            </a:pPr>
            <a:r>
              <a:rPr lang="fr-FR" sz="3200" dirty="0"/>
              <a:t>Vous trouverez ci-dessous une explication des phrases obligatoires que vous devez comprendre et apprendre</a:t>
            </a:r>
            <a:r>
              <a:rPr lang="fr-FR" dirty="0"/>
              <a:t>.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62BE1EBC-D2EE-EF53-C397-4C106E161A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4566" y="5377105"/>
            <a:ext cx="2738059" cy="114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110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CADA8F2-B292-B4E6-FECD-F72FD101B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>
                <a:solidFill>
                  <a:srgbClr val="00B0F0"/>
                </a:solidFill>
              </a:rPr>
              <a:t>Ground </a:t>
            </a:r>
            <a:r>
              <a:rPr lang="fr-FR" b="1" dirty="0" err="1">
                <a:solidFill>
                  <a:srgbClr val="00B0F0"/>
                </a:solidFill>
              </a:rPr>
              <a:t>phraseology</a:t>
            </a:r>
            <a:r>
              <a:rPr lang="fr-FR" b="1" dirty="0">
                <a:solidFill>
                  <a:srgbClr val="00B0F0"/>
                </a:solidFill>
              </a:rPr>
              <a:t> Explications de la phraséologie au sol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610BDD5-FC30-E162-310C-43792979EAB2}"/>
              </a:ext>
            </a:extLst>
          </p:cNvPr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F12E942-AAE3-71C1-EE06-34A396B8223A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2589120" y="5847098"/>
            <a:ext cx="8915040" cy="1555560"/>
          </a:xfrm>
        </p:spPr>
        <p:txBody>
          <a:bodyPr/>
          <a:lstStyle/>
          <a:p>
            <a:endParaRPr lang="fr-FR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773EFE4-EBB4-9B83-AAB6-5EC0344B93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225" y="4064648"/>
            <a:ext cx="32575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674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PlaceHolder 1"/>
          <p:cNvSpPr>
            <a:spLocks noGrp="1"/>
          </p:cNvSpPr>
          <p:nvPr>
            <p:ph type="title"/>
          </p:nvPr>
        </p:nvSpPr>
        <p:spPr>
          <a:xfrm>
            <a:off x="2593080" y="542880"/>
            <a:ext cx="8911440" cy="807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 fontScale="90000"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dirty="0">
                <a:solidFill>
                  <a:srgbClr val="00B0F0"/>
                </a:solidFill>
                <a:latin typeface="Century Gothic"/>
              </a:rPr>
              <a:t>A</a:t>
            </a:r>
            <a:r>
              <a:rPr lang="fr-FR" sz="36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lignement avec attente </a:t>
            </a:r>
            <a:br>
              <a:rPr sz="3600" dirty="0"/>
            </a:br>
            <a:endParaRPr lang="en-US" sz="3600" b="0" u="none" strike="noStrike" dirty="0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549" name="PlaceHolder 2"/>
          <p:cNvSpPr>
            <a:spLocks noGrp="1"/>
          </p:cNvSpPr>
          <p:nvPr>
            <p:ph/>
          </p:nvPr>
        </p:nvSpPr>
        <p:spPr>
          <a:xfrm>
            <a:off x="2589120" y="1514160"/>
            <a:ext cx="8915040" cy="4396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 fontScale="92500" lnSpcReduction="19999"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Alignez vous et attendez piste </a:t>
            </a:r>
            <a:r>
              <a:rPr lang="fr-FR" sz="18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</a:t>
            </a: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(line up and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wait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L’avion est </a:t>
            </a:r>
            <a:r>
              <a:rPr lang="fr-FR" sz="1800" b="1" i="1" dirty="0">
                <a:solidFill>
                  <a:schemeClr val="dk1"/>
                </a:solidFill>
                <a:latin typeface="Century Gothic"/>
              </a:rPr>
              <a:t>au </a:t>
            </a: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point d’attente derrière la ligne jaune N1 N8 etc. L’avion est autorisé par le contrôleur </a:t>
            </a:r>
            <a:r>
              <a:rPr lang="fr-FR" sz="1800" b="1" i="1" dirty="0">
                <a:solidFill>
                  <a:schemeClr val="dk1"/>
                </a:solidFill>
                <a:latin typeface="Century Gothic"/>
              </a:rPr>
              <a:t>à </a:t>
            </a: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pénétrer sur la piste s’aligner et attendre. 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Je m’aligne et j’attends piste 32L 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lining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up and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waiting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Le pilote dans l’avion accuse réception du message et répète les parties pertinentes du message. 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Remontez piste </a:t>
            </a:r>
            <a:r>
              <a:rPr lang="fr-FR" sz="18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 </a:t>
            </a: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alignez-vous et attendez 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backtrack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,line up and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wait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1" i="1" u="none" strike="noStrike" dirty="0">
                <a:effectLst/>
                <a:uFillTx/>
                <a:latin typeface="Century Gothic"/>
              </a:rPr>
              <a:t>Le controleur autorise l’avion de pénétrer, remonter la piste, s'aligner et d’attendre</a:t>
            </a:r>
            <a:endParaRPr lang="en-US" sz="18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Je remonte la piste m’</a:t>
            </a:r>
            <a:r>
              <a:rPr lang="fr-FR" sz="1800" b="0" u="none" strike="noStrike" dirty="0" err="1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alinge</a:t>
            </a: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et je m’attends 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backtracking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,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lining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up and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waiting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Le pilote dans l’avion accuse réception du message et répète les parties pertinentes du message. 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PlaceHolder 1"/>
          <p:cNvSpPr>
            <a:spLocks noGrp="1"/>
          </p:cNvSpPr>
          <p:nvPr>
            <p:ph type="title"/>
          </p:nvPr>
        </p:nvSpPr>
        <p:spPr>
          <a:xfrm>
            <a:off x="2653560" y="523757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 fontScale="90000"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Multi-Ali</a:t>
            </a:r>
            <a:r>
              <a:rPr lang="fr-FR" sz="3600" dirty="0">
                <a:solidFill>
                  <a:srgbClr val="00B0F0"/>
                </a:solidFill>
                <a:latin typeface="Century Gothic"/>
              </a:rPr>
              <a:t>gn</a:t>
            </a:r>
            <a:r>
              <a:rPr lang="fr-FR" sz="36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ements (un avion s’aligne derrière un autre avion)</a:t>
            </a:r>
            <a:br>
              <a:rPr sz="3600" dirty="0">
                <a:solidFill>
                  <a:srgbClr val="00B0F0"/>
                </a:solidFill>
              </a:rPr>
            </a:br>
            <a:endParaRPr lang="en-US" sz="3600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sp>
        <p:nvSpPr>
          <p:cNvPr id="553" name="PlaceHolder 2"/>
          <p:cNvSpPr>
            <a:spLocks noGrp="1"/>
          </p:cNvSpPr>
          <p:nvPr>
            <p:ph/>
          </p:nvPr>
        </p:nvSpPr>
        <p:spPr>
          <a:xfrm>
            <a:off x="2649960" y="2149560"/>
            <a:ext cx="8915040" cy="36882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 lnSpcReduction="9999"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  <a:tabLst>
                <a:tab pos="0" algn="l"/>
              </a:tabLst>
            </a:pP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Alignez vous et attendez piste </a:t>
            </a:r>
            <a:r>
              <a:rPr lang="fr-FR" sz="18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</a:t>
            </a: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numéro 2 au départ 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(line up and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wait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number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2 for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departure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  <a:tabLst>
                <a:tab pos="0" algn="l"/>
              </a:tabLst>
            </a:pP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L’avion est </a:t>
            </a:r>
            <a:r>
              <a:rPr lang="fr-FR" sz="1800" b="1" i="1" dirty="0">
                <a:solidFill>
                  <a:schemeClr val="dk1"/>
                </a:solidFill>
                <a:latin typeface="Century Gothic"/>
              </a:rPr>
              <a:t>au </a:t>
            </a: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point d’attente derrière la ligne jaune N1 N8 etc. L’avion est autorisé par le contrôleur </a:t>
            </a:r>
            <a:r>
              <a:rPr lang="fr-FR" sz="1800" b="1" i="1" dirty="0">
                <a:solidFill>
                  <a:schemeClr val="dk1"/>
                </a:solidFill>
                <a:latin typeface="Century Gothic"/>
              </a:rPr>
              <a:t>à</a:t>
            </a: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 pénétrer sur la piste, </a:t>
            </a:r>
            <a:r>
              <a:rPr lang="fr-FR" sz="1800" b="1" i="1" dirty="0">
                <a:solidFill>
                  <a:schemeClr val="dk1"/>
                </a:solidFill>
                <a:latin typeface="Century Gothic"/>
              </a:rPr>
              <a:t>à</a:t>
            </a: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 s’aligner et attendre. Dans ce cas il y a un avion qui décolle</a:t>
            </a:r>
            <a:r>
              <a:rPr lang="fr-FR" sz="1800" b="1" i="1" dirty="0">
                <a:solidFill>
                  <a:schemeClr val="dk1"/>
                </a:solidFill>
                <a:latin typeface="Century Gothic"/>
              </a:rPr>
              <a:t> qui est numéro 1 au départ</a:t>
            </a:r>
            <a:endParaRPr lang="en-US" sz="1800" b="1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  <a:tabLst>
                <a:tab pos="0" algn="l"/>
              </a:tabLst>
            </a:pPr>
            <a:r>
              <a:rPr lang="fr-FR" sz="1800" b="1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Je m’aligne et j’attends piste 32L numéro 2 au départ  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lining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up and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waiting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number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2 for </a:t>
            </a:r>
            <a:r>
              <a:rPr lang="fr-FR" sz="18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departure</a:t>
            </a:r>
            <a:r>
              <a:rPr lang="fr-FR" sz="18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1800" b="1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  <a:tabLst>
                <a:tab pos="0" algn="l"/>
              </a:tabLst>
            </a:pPr>
            <a:r>
              <a:rPr lang="fr-FR" sz="1800" b="1" i="1" u="none" strike="noStrike" dirty="0">
                <a:solidFill>
                  <a:schemeClr val="dk1"/>
                </a:solidFill>
                <a:effectLst/>
                <a:uFillTx/>
                <a:latin typeface="Century Gothic"/>
              </a:rPr>
              <a:t>Le pilote dans l’avion accuse réception du message et répète les parties pertinentes du message. </a:t>
            </a:r>
            <a:endParaRPr lang="en-US" sz="1800" b="1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1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PlaceHolder 1"/>
          <p:cNvSpPr>
            <a:spLocks noGrp="1"/>
          </p:cNvSpPr>
          <p:nvPr>
            <p:ph type="title"/>
          </p:nvPr>
        </p:nvSpPr>
        <p:spPr>
          <a:xfrm>
            <a:off x="2366837" y="511119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fr-FR" sz="32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Interruption de décollage</a:t>
            </a:r>
            <a:endParaRPr lang="en-US" sz="3200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sp>
        <p:nvSpPr>
          <p:cNvPr id="559" name="PlaceHolder 2"/>
          <p:cNvSpPr>
            <a:spLocks noGrp="1"/>
          </p:cNvSpPr>
          <p:nvPr>
            <p:ph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+mn-lt"/>
              </a:rPr>
              <a:t>ATC: Stoppez immédiatement ( indicatif d’avion) Stoppez immédiatement </a:t>
            </a:r>
            <a:r>
              <a:rPr lang="fr-FR" sz="1800" b="1" dirty="0">
                <a:solidFill>
                  <a:srgbClr val="FF0000"/>
                </a:solidFill>
                <a:latin typeface="+mn-lt"/>
              </a:rPr>
              <a:t>(Stop Immediately ( </a:t>
            </a:r>
            <a:r>
              <a:rPr lang="fr-FR" sz="1800" b="1" dirty="0" err="1">
                <a:solidFill>
                  <a:srgbClr val="FF0000"/>
                </a:solidFill>
                <a:latin typeface="+mn-lt"/>
              </a:rPr>
              <a:t>callsign</a:t>
            </a:r>
            <a:r>
              <a:rPr lang="fr-FR" sz="1800" b="1" dirty="0">
                <a:solidFill>
                  <a:srgbClr val="FF0000"/>
                </a:solidFill>
                <a:latin typeface="+mn-lt"/>
              </a:rPr>
              <a:t>) Stop Immediately )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1" i="1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+mn-lt"/>
              </a:rPr>
              <a:t>L’avion à la demande du contrôleur doit s’arrêter immédiatement, c’est un ordre pas une demande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 dirty="0">
                <a:solidFill>
                  <a:schemeClr val="dk1"/>
                </a:solidFill>
                <a:effectLst/>
                <a:uFillTx/>
                <a:latin typeface="+mn-lt"/>
              </a:rPr>
              <a:t>Avion: Je stoppe </a:t>
            </a:r>
            <a:r>
              <a:rPr lang="fr-FR" sz="18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+mn-lt"/>
              </a:rPr>
              <a:t>immédiatement </a:t>
            </a:r>
            <a:r>
              <a:rPr lang="fr-FR" sz="1800" b="1" dirty="0">
                <a:solidFill>
                  <a:srgbClr val="FF0000"/>
                </a:solidFill>
                <a:latin typeface="+mn-lt"/>
              </a:rPr>
              <a:t>(</a:t>
            </a:r>
            <a:r>
              <a:rPr lang="fr-FR" sz="1800" b="1" dirty="0" err="1">
                <a:solidFill>
                  <a:srgbClr val="FF0000"/>
                </a:solidFill>
                <a:latin typeface="+mn-lt"/>
              </a:rPr>
              <a:t>Stopping</a:t>
            </a:r>
            <a:r>
              <a:rPr lang="fr-FR" sz="1800" b="1" dirty="0">
                <a:solidFill>
                  <a:srgbClr val="FF0000"/>
                </a:solidFill>
                <a:latin typeface="+mn-lt"/>
              </a:rPr>
              <a:t> Immediately)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1" i="1" dirty="0">
                <a:solidFill>
                  <a:schemeClr val="dk1"/>
                </a:solidFill>
                <a:latin typeface="+mn-lt"/>
              </a:rPr>
              <a:t>Le pilote dans l’avion accuse réception du message</a:t>
            </a:r>
            <a:endParaRPr lang="fr-FR" sz="1800" b="1" dirty="0">
              <a:solidFill>
                <a:srgbClr val="FF0000"/>
              </a:solidFill>
              <a:latin typeface="+mn-lt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0" u="none" strike="noStrike" dirty="0">
                <a:solidFill>
                  <a:schemeClr val="dk1"/>
                </a:solidFill>
                <a:effectLst/>
                <a:uFillTx/>
                <a:latin typeface="+mn-lt"/>
              </a:rPr>
              <a:t>Avion: J’interrompe le décollage </a:t>
            </a:r>
            <a:r>
              <a:rPr lang="fr-FR" sz="1800" b="1" dirty="0">
                <a:solidFill>
                  <a:srgbClr val="FF0000"/>
                </a:solidFill>
                <a:latin typeface="+mn-lt"/>
              </a:rPr>
              <a:t>(</a:t>
            </a:r>
            <a:r>
              <a:rPr lang="fr-FR" sz="1800" b="1" dirty="0" err="1">
                <a:solidFill>
                  <a:srgbClr val="FF0000"/>
                </a:solidFill>
                <a:latin typeface="+mn-lt"/>
              </a:rPr>
              <a:t>Aborting</a:t>
            </a:r>
            <a:r>
              <a:rPr lang="fr-FR" sz="1800" b="1" dirty="0">
                <a:solidFill>
                  <a:srgbClr val="FF0000"/>
                </a:solidFill>
                <a:latin typeface="+mn-lt"/>
              </a:rPr>
              <a:t> take-off)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800" b="1" i="1" dirty="0">
                <a:latin typeface="+mn-lt"/>
              </a:rPr>
              <a:t>Le pilote de sa propre initiative va arrêter le décollage (pour diverses raisons mais souvent liée à un problème technique)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endParaRPr lang="en-US" sz="1800" b="0" u="none" strike="noStrike" dirty="0">
              <a:effectLst/>
              <a:highlight>
                <a:srgbClr val="00FF00"/>
              </a:highlight>
              <a:uFillTx/>
              <a:latin typeface="+mn-lt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en-US" sz="1800" b="1" i="1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361583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PlaceHolder 1"/>
          <p:cNvSpPr>
            <a:spLocks noGrp="1"/>
          </p:cNvSpPr>
          <p:nvPr>
            <p:ph type="title"/>
          </p:nvPr>
        </p:nvSpPr>
        <p:spPr>
          <a:xfrm>
            <a:off x="2593080" y="188536"/>
            <a:ext cx="8911440" cy="1193698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fr-FR" sz="3200" dirty="0">
                <a:solidFill>
                  <a:srgbClr val="00B0F0"/>
                </a:solidFill>
                <a:latin typeface="Century Gothic"/>
              </a:rPr>
              <a:t>Autorisation </a:t>
            </a:r>
            <a:r>
              <a:rPr lang="fr-FR" sz="32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de décollage</a:t>
            </a:r>
            <a:endParaRPr lang="en-US" sz="3200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sp>
        <p:nvSpPr>
          <p:cNvPr id="559" name="PlaceHolder 2"/>
          <p:cNvSpPr>
            <a:spLocks noGrp="1"/>
          </p:cNvSpPr>
          <p:nvPr>
            <p:ph/>
          </p:nvPr>
        </p:nvSpPr>
        <p:spPr>
          <a:xfrm>
            <a:off x="2589120" y="1382234"/>
            <a:ext cx="8915040" cy="5475766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</a:t>
            </a:r>
            <a:r>
              <a:rPr lang="fr-FR" sz="14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Piste 32L autorisé </a:t>
            </a:r>
            <a:r>
              <a:rPr lang="fr-FR" sz="1400" dirty="0" err="1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decollage</a:t>
            </a:r>
            <a:endParaRPr lang="fr-FR" sz="14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4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4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4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cleared</a:t>
            </a: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to </a:t>
            </a:r>
            <a:r>
              <a:rPr lang="fr-FR" sz="14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take</a:t>
            </a: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off )  </a:t>
            </a:r>
            <a:r>
              <a:rPr lang="fr-FR" sz="1400" b="1" i="1" dirty="0">
                <a:latin typeface="Century Gothic"/>
              </a:rPr>
              <a:t>Autorisation de décollage </a:t>
            </a:r>
            <a:endParaRPr lang="en-US" sz="14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dirty="0">
                <a:solidFill>
                  <a:schemeClr val="dk1"/>
                </a:solidFill>
                <a:latin typeface="Century Gothic"/>
              </a:rPr>
              <a:t>ATC: Piste 32L je </a:t>
            </a:r>
            <a:r>
              <a:rPr lang="fr-FR" sz="1400" dirty="0" err="1">
                <a:solidFill>
                  <a:schemeClr val="dk1"/>
                </a:solidFill>
                <a:latin typeface="Century Gothic"/>
              </a:rPr>
              <a:t>decolle</a:t>
            </a:r>
            <a:endParaRPr lang="fr-FR" sz="14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4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4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4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taking</a:t>
            </a:r>
            <a:r>
              <a:rPr lang="fr-FR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off)  </a:t>
            </a:r>
            <a:r>
              <a:rPr lang="fr-FR" sz="1400" b="1" i="1" dirty="0">
                <a:latin typeface="Century Gothic"/>
              </a:rPr>
              <a:t>Collationnement par le pilote </a:t>
            </a:r>
            <a:endParaRPr lang="fr-FR" sz="1400" b="1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400" dirty="0">
                <a:latin typeface="Century Gothic"/>
              </a:rPr>
              <a:t>ATC: Alignez vous piste 32L, autorisé décollage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(Line up runway </a:t>
            </a:r>
            <a:r>
              <a:rPr lang="en-US" sz="14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cleared for take off) </a:t>
            </a:r>
            <a:r>
              <a:rPr lang="en-US" sz="1400" b="1" i="1" dirty="0">
                <a:latin typeface="Century Gothic"/>
              </a:rPr>
              <a:t>Authorization de </a:t>
            </a:r>
            <a:r>
              <a:rPr lang="en-US" sz="1400" b="1" i="1" dirty="0" err="1">
                <a:latin typeface="Century Gothic"/>
              </a:rPr>
              <a:t>pénétrer</a:t>
            </a:r>
            <a:r>
              <a:rPr lang="en-US" sz="1400" b="1" i="1" dirty="0">
                <a:latin typeface="Century Gothic"/>
              </a:rPr>
              <a:t>, </a:t>
            </a:r>
            <a:r>
              <a:rPr lang="en-US" sz="1400" b="1" i="1" dirty="0" err="1">
                <a:latin typeface="Century Gothic"/>
              </a:rPr>
              <a:t>s’</a:t>
            </a:r>
            <a:r>
              <a:rPr lang="en-US" sz="1400" b="1" i="1" u="none" strike="noStrike" dirty="0" err="1">
                <a:effectLst/>
                <a:uFillTx/>
                <a:latin typeface="Century Gothic"/>
              </a:rPr>
              <a:t>aligner</a:t>
            </a:r>
            <a:r>
              <a:rPr lang="en-US" sz="1400" b="1" i="1" u="none" strike="noStrike" dirty="0">
                <a:effectLst/>
                <a:uFillTx/>
                <a:latin typeface="Century Gothic"/>
              </a:rPr>
              <a:t> et </a:t>
            </a:r>
            <a:r>
              <a:rPr lang="en-US" sz="1400" b="1" i="1" u="none" strike="noStrike" dirty="0" err="1">
                <a:effectLst/>
                <a:uFillTx/>
                <a:latin typeface="Century Gothic"/>
              </a:rPr>
              <a:t>décoller</a:t>
            </a:r>
            <a:r>
              <a:rPr lang="en-US" sz="1400" b="1" i="1" u="none" strike="noStrike" dirty="0">
                <a:effectLst/>
                <a:uFillTx/>
                <a:latin typeface="Century Gothic"/>
              </a:rPr>
              <a:t>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400" dirty="0">
                <a:latin typeface="Century Gothic"/>
              </a:rPr>
              <a:t>Je </a:t>
            </a:r>
            <a:r>
              <a:rPr lang="en-US" sz="1400" dirty="0" err="1">
                <a:latin typeface="Century Gothic"/>
              </a:rPr>
              <a:t>m’aligne</a:t>
            </a:r>
            <a:r>
              <a:rPr lang="en-US" sz="1400" dirty="0">
                <a:latin typeface="Century Gothic"/>
              </a:rPr>
              <a:t> </a:t>
            </a:r>
            <a:r>
              <a:rPr lang="en-US" sz="1400" dirty="0" err="1">
                <a:latin typeface="Century Gothic"/>
              </a:rPr>
              <a:t>piste</a:t>
            </a:r>
            <a:r>
              <a:rPr lang="en-US" sz="1400" dirty="0">
                <a:latin typeface="Century Gothic"/>
              </a:rPr>
              <a:t> 32L, je </a:t>
            </a:r>
            <a:r>
              <a:rPr lang="en-US" sz="1400" dirty="0" err="1">
                <a:latin typeface="Century Gothic"/>
              </a:rPr>
              <a:t>decolle</a:t>
            </a:r>
            <a:r>
              <a:rPr lang="en-US" sz="1400" dirty="0">
                <a:latin typeface="Century Gothic"/>
              </a:rPr>
              <a:t>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(Lining up runway </a:t>
            </a:r>
            <a:r>
              <a:rPr lang="en-US" sz="14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and taking off)</a:t>
            </a:r>
            <a:r>
              <a:rPr lang="fr-FR" sz="1400" b="1" i="1" dirty="0"/>
              <a:t> Collationnement par le pilote </a:t>
            </a:r>
            <a:endParaRPr lang="en-US" sz="1400" b="1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400" dirty="0">
                <a:latin typeface="Century Gothic"/>
              </a:rPr>
              <a:t>ATC: </a:t>
            </a:r>
            <a:r>
              <a:rPr lang="en-US" sz="1400" dirty="0" err="1">
                <a:latin typeface="Century Gothic"/>
              </a:rPr>
              <a:t>Alignez</a:t>
            </a:r>
            <a:r>
              <a:rPr lang="en-US" sz="1400" dirty="0">
                <a:latin typeface="Century Gothic"/>
              </a:rPr>
              <a:t>-vous </a:t>
            </a:r>
            <a:r>
              <a:rPr lang="en-US" sz="1400" dirty="0" err="1">
                <a:latin typeface="Century Gothic"/>
              </a:rPr>
              <a:t>piste</a:t>
            </a:r>
            <a:r>
              <a:rPr lang="en-US" sz="1400" dirty="0">
                <a:latin typeface="Century Gothic"/>
              </a:rPr>
              <a:t> 32L </a:t>
            </a:r>
            <a:r>
              <a:rPr lang="en-US" sz="1400" dirty="0" err="1">
                <a:latin typeface="Century Gothic"/>
              </a:rPr>
              <a:t>authorisé</a:t>
            </a:r>
            <a:r>
              <a:rPr lang="en-US" sz="1400" dirty="0">
                <a:latin typeface="Century Gothic"/>
              </a:rPr>
              <a:t> </a:t>
            </a:r>
            <a:r>
              <a:rPr lang="en-US" sz="1400" dirty="0" err="1">
                <a:latin typeface="Century Gothic"/>
              </a:rPr>
              <a:t>décollage</a:t>
            </a:r>
            <a:r>
              <a:rPr lang="en-US" sz="1400" dirty="0">
                <a:latin typeface="Century Gothic"/>
              </a:rPr>
              <a:t> </a:t>
            </a:r>
            <a:r>
              <a:rPr lang="en-US" sz="1400" dirty="0" err="1">
                <a:latin typeface="Century Gothic"/>
              </a:rPr>
              <a:t>immédiat</a:t>
            </a:r>
            <a:endParaRPr lang="en-US" sz="1400" dirty="0"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(Line up runway </a:t>
            </a:r>
            <a:r>
              <a:rPr lang="en-US" sz="14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cleared for immediate take off)</a:t>
            </a:r>
            <a:r>
              <a:rPr lang="en-US" sz="1400" b="1" i="1" dirty="0"/>
              <a:t> </a:t>
            </a:r>
            <a:r>
              <a:rPr lang="en-US" sz="1400" b="1" i="1" dirty="0" err="1"/>
              <a:t>Autorisation</a:t>
            </a:r>
            <a:r>
              <a:rPr lang="en-US" sz="1400" b="1" i="1" dirty="0"/>
              <a:t> de </a:t>
            </a:r>
            <a:r>
              <a:rPr lang="en-US" sz="1400" b="1" i="1" dirty="0" err="1"/>
              <a:t>pénétrer</a:t>
            </a:r>
            <a:r>
              <a:rPr lang="en-US" sz="1400" b="1" i="1" dirty="0"/>
              <a:t> </a:t>
            </a:r>
            <a:r>
              <a:rPr lang="en-US" sz="1400" b="1" i="1" dirty="0" err="1"/>
              <a:t>s’alinger</a:t>
            </a:r>
            <a:r>
              <a:rPr lang="en-US" sz="1400" b="1" i="1" dirty="0"/>
              <a:t> et </a:t>
            </a:r>
            <a:r>
              <a:rPr lang="en-US" sz="1400" b="1" i="1" dirty="0" err="1"/>
              <a:t>décoller</a:t>
            </a:r>
            <a:r>
              <a:rPr lang="en-US" sz="1400" b="1" i="1" dirty="0"/>
              <a:t> </a:t>
            </a:r>
            <a:r>
              <a:rPr lang="en-US" sz="1400" b="1" i="1" dirty="0" err="1"/>
              <a:t>rapidement</a:t>
            </a:r>
            <a:endParaRPr lang="en-US" sz="1400" b="1" u="none" strike="noStrike" dirty="0">
              <a:solidFill>
                <a:srgbClr val="FF0000"/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400" dirty="0">
                <a:latin typeface="Century Gothic"/>
              </a:rPr>
              <a:t>Je </a:t>
            </a:r>
            <a:r>
              <a:rPr lang="en-US" sz="1400" dirty="0" err="1">
                <a:latin typeface="Century Gothic"/>
              </a:rPr>
              <a:t>m’aligne</a:t>
            </a:r>
            <a:r>
              <a:rPr lang="en-US" sz="1400" dirty="0">
                <a:latin typeface="Century Gothic"/>
              </a:rPr>
              <a:t> </a:t>
            </a:r>
            <a:r>
              <a:rPr lang="en-US" sz="1400" dirty="0" err="1">
                <a:latin typeface="Century Gothic"/>
              </a:rPr>
              <a:t>piste</a:t>
            </a:r>
            <a:r>
              <a:rPr lang="en-US" sz="1400" dirty="0">
                <a:latin typeface="Century Gothic"/>
              </a:rPr>
              <a:t> 32L et je </a:t>
            </a:r>
            <a:r>
              <a:rPr lang="en-US" sz="1400" dirty="0" err="1">
                <a:latin typeface="Century Gothic"/>
              </a:rPr>
              <a:t>decolle</a:t>
            </a:r>
            <a:endParaRPr lang="en-US" sz="1400" dirty="0"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(Lining up runway </a:t>
            </a:r>
            <a:r>
              <a:rPr lang="en-US" sz="14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en-US" sz="14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and taking off)</a:t>
            </a:r>
            <a:r>
              <a:rPr lang="fr-FR" sz="1400" b="1" i="1" dirty="0"/>
              <a:t> Collationnement par le pilote </a:t>
            </a:r>
            <a:endParaRPr lang="en-US" sz="1400" b="1" u="none" strike="noStrike" dirty="0">
              <a:solidFill>
                <a:srgbClr val="FF0000"/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endParaRPr lang="en-US" sz="2000" u="none" strike="noStrike" dirty="0"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</a:pPr>
            <a:endParaRPr lang="en-US" sz="2000" u="none" strike="noStrike" dirty="0">
              <a:effectLst/>
              <a:uFillTx/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18519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PlaceHolder 1"/>
          <p:cNvSpPr>
            <a:spLocks noGrp="1"/>
          </p:cNvSpPr>
          <p:nvPr>
            <p:ph type="title"/>
          </p:nvPr>
        </p:nvSpPr>
        <p:spPr>
          <a:xfrm>
            <a:off x="2593080" y="367645"/>
            <a:ext cx="8911440" cy="1574277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200" dirty="0">
                <a:solidFill>
                  <a:srgbClr val="00B0F0"/>
                </a:solidFill>
                <a:latin typeface="Century Gothic"/>
              </a:rPr>
              <a:t>D</a:t>
            </a:r>
            <a:r>
              <a:rPr lang="fr-FR" sz="32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ernière phase de l’approche avant finale et atterrissage </a:t>
            </a:r>
            <a:endParaRPr lang="en-US" sz="3200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sp>
        <p:nvSpPr>
          <p:cNvPr id="561" name="PlaceHolder 2"/>
          <p:cNvSpPr>
            <a:spLocks noGrp="1"/>
          </p:cNvSpPr>
          <p:nvPr>
            <p:ph/>
          </p:nvPr>
        </p:nvSpPr>
        <p:spPr>
          <a:xfrm>
            <a:off x="2589120" y="1797269"/>
            <a:ext cx="8915040" cy="5060731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Autorisé approche (exemple ILS) piste </a:t>
            </a:r>
            <a:r>
              <a:rPr lang="fr-FR" sz="16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</a:t>
            </a:r>
            <a:endParaRPr lang="fr-FR" sz="16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Cleared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ILS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approach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  </a:t>
            </a:r>
            <a:r>
              <a:rPr lang="fr-FR" sz="1600" b="1" i="1" u="none" strike="noStrike" dirty="0">
                <a:effectLst/>
                <a:uFillTx/>
                <a:latin typeface="Century Gothic"/>
              </a:rPr>
              <a:t>Le contrôleur va donner le type d’approche à l’avion (ILS GNSS etc..) et le piste pour l’atterissage</a:t>
            </a:r>
            <a:endParaRPr lang="en-US" sz="16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Demande une approche ILS piste </a:t>
            </a:r>
            <a:r>
              <a:rPr lang="fr-FR" sz="16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</a:t>
            </a:r>
            <a:endParaRPr lang="fr-FR" sz="16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Request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ILS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approach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r>
              <a:rPr lang="fr-FR" sz="1600" b="1" i="1" dirty="0"/>
              <a:t> Le pilote va demander le type d’approche qu’il désire (ILS GNSS etc..) et le piste pour l’atterissage</a:t>
            </a:r>
            <a:endParaRPr lang="en-US" sz="16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Autorisé approche piste </a:t>
            </a:r>
            <a:r>
              <a:rPr lang="fr-FR" sz="16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</a:t>
            </a:r>
            <a:r>
              <a:rPr lang="fr-FR" sz="16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Cleared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approach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6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 </a:t>
            </a:r>
            <a:r>
              <a:rPr lang="fr-FR" sz="1600" b="1" i="1" dirty="0">
                <a:latin typeface="Century Gothic"/>
              </a:rPr>
              <a:t>Le contrôleur va autorisé l’avion d’</a:t>
            </a:r>
            <a:r>
              <a:rPr lang="fr-FR" sz="1600" b="1" i="1" dirty="0" err="1">
                <a:latin typeface="Century Gothic"/>
              </a:rPr>
              <a:t>éffectuer</a:t>
            </a:r>
            <a:r>
              <a:rPr lang="fr-FR" sz="1600" b="1" i="1" dirty="0">
                <a:latin typeface="Century Gothic"/>
              </a:rPr>
              <a:t> l’approche  </a:t>
            </a:r>
            <a:endParaRPr lang="fr-FR" sz="1600" b="1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dirty="0">
                <a:latin typeface="Century Gothic"/>
              </a:rPr>
              <a:t>Piste 32L autorisé atterrissage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b="1" dirty="0">
                <a:solidFill>
                  <a:srgbClr val="FF0000"/>
                </a:solidFill>
                <a:latin typeface="Century Gothic"/>
              </a:rPr>
              <a:t>(</a:t>
            </a:r>
            <a:r>
              <a:rPr lang="fr-FR" sz="1600" b="1" dirty="0" err="1">
                <a:solidFill>
                  <a:srgbClr val="FF0000"/>
                </a:solidFill>
                <a:latin typeface="Century Gothic"/>
              </a:rPr>
              <a:t>Runway</a:t>
            </a:r>
            <a:r>
              <a:rPr lang="fr-FR" sz="1600" b="1" dirty="0">
                <a:solidFill>
                  <a:srgbClr val="FF0000"/>
                </a:solidFill>
                <a:latin typeface="Century Gothic"/>
              </a:rPr>
              <a:t> 32L </a:t>
            </a:r>
            <a:r>
              <a:rPr lang="fr-FR" sz="1600" b="1" dirty="0" err="1">
                <a:solidFill>
                  <a:srgbClr val="FF0000"/>
                </a:solidFill>
                <a:latin typeface="Century Gothic"/>
              </a:rPr>
              <a:t>cleared</a:t>
            </a:r>
            <a:r>
              <a:rPr lang="fr-FR" sz="1600" b="1" dirty="0">
                <a:solidFill>
                  <a:srgbClr val="FF0000"/>
                </a:solidFill>
                <a:latin typeface="Century Gothic"/>
              </a:rPr>
              <a:t> to land </a:t>
            </a:r>
            <a:r>
              <a:rPr lang="fr-FR" sz="1600" b="1" dirty="0">
                <a:latin typeface="Century Gothic"/>
              </a:rPr>
              <a:t> </a:t>
            </a:r>
            <a:r>
              <a:rPr lang="fr-FR" sz="1600" b="1" i="1" dirty="0">
                <a:latin typeface="Century Gothic"/>
              </a:rPr>
              <a:t>Le contôleur autorise l’avion à atterrir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600" dirty="0">
                <a:latin typeface="Century Gothic"/>
              </a:rPr>
              <a:t>Piste 32L, J’</a:t>
            </a:r>
            <a:r>
              <a:rPr lang="fr-FR" sz="1600" dirty="0" err="1">
                <a:latin typeface="Century Gothic"/>
              </a:rPr>
              <a:t>atteris</a:t>
            </a:r>
            <a:r>
              <a:rPr lang="fr-FR" sz="1600" dirty="0">
                <a:latin typeface="Century Gothic"/>
              </a:rPr>
              <a:t>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US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(Runway </a:t>
            </a:r>
            <a:r>
              <a:rPr lang="en-US" sz="16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en-US" sz="16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landing) </a:t>
            </a:r>
            <a:r>
              <a:rPr lang="fr-FR" sz="1800" b="1" i="1" dirty="0"/>
              <a:t>Le pilote doit obligatoirement répéter l’instruction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endParaRPr lang="en-US" sz="1800" b="0" u="none" strike="noStrike" dirty="0">
              <a:effectLst/>
              <a:highlight>
                <a:srgbClr val="00FF00"/>
              </a:highlight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</a:pPr>
            <a:endParaRPr lang="en-US" sz="1800" b="0" i="1" u="none" strike="noStrike" dirty="0"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701241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PlaceHolder 1"/>
          <p:cNvSpPr>
            <a:spLocks noGrp="1"/>
          </p:cNvSpPr>
          <p:nvPr>
            <p:ph type="title"/>
          </p:nvPr>
        </p:nvSpPr>
        <p:spPr>
          <a:xfrm>
            <a:off x="2593080" y="75415"/>
            <a:ext cx="8911440" cy="755228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fr-FR" sz="3200" dirty="0">
                <a:solidFill>
                  <a:srgbClr val="00B0F0"/>
                </a:solidFill>
              </a:rPr>
              <a:t>Manouvres particuliers</a:t>
            </a:r>
            <a:endParaRPr lang="en-US" sz="3200" u="none" strike="noStrike" dirty="0">
              <a:solidFill>
                <a:schemeClr val="dk1"/>
              </a:solidFill>
              <a:effectLst/>
              <a:uFillTx/>
              <a:latin typeface="Century Gothic"/>
            </a:endParaRPr>
          </a:p>
        </p:txBody>
      </p:sp>
      <p:sp>
        <p:nvSpPr>
          <p:cNvPr id="557" name="PlaceHolder 2"/>
          <p:cNvSpPr>
            <a:spLocks noGrp="1"/>
          </p:cNvSpPr>
          <p:nvPr>
            <p:ph/>
          </p:nvPr>
        </p:nvSpPr>
        <p:spPr>
          <a:xfrm>
            <a:off x="1976378" y="830643"/>
            <a:ext cx="8915040" cy="65709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rmAutofit lnSpcReduction="9999"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Demande toucher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Request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touch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and go)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Un toucher est quand l’avio</a:t>
            </a:r>
            <a:r>
              <a:rPr lang="fr-FR" sz="1200" b="1" i="1" dirty="0">
                <a:latin typeface="Century Gothic"/>
              </a:rPr>
              <a:t>n pose les roues sur la piste et qu’il redécolle dans la foulée</a:t>
            </a:r>
            <a:endParaRPr lang="en-US" sz="12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Piste </a:t>
            </a:r>
            <a:r>
              <a:rPr lang="fr-FR" sz="12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</a:t>
            </a: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autorisé touché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cleared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touch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and go)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Le contrôleur autorise l’avion </a:t>
            </a:r>
            <a:r>
              <a:rPr lang="fr-FR" sz="1200" b="1" i="1" dirty="0">
                <a:latin typeface="Century Gothic"/>
              </a:rPr>
              <a:t>à faire un toucher</a:t>
            </a:r>
            <a:endParaRPr lang="en-US" sz="12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Demande exercice d’autorotation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Request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pratice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autorotation)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L’autorotation est la mise en autorotation du rotor principal et qui permet un hélicoptère</a:t>
            </a:r>
            <a:r>
              <a:rPr lang="fr-FR" sz="1200" b="1" i="1" dirty="0">
                <a:latin typeface="Century Gothic"/>
              </a:rPr>
              <a:t>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de descendre et d’atterrir sans dommage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dirty="0">
                <a:latin typeface="Century Gothic"/>
              </a:rPr>
              <a:t>ATC: autorotation approuvée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(Practice autorotation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approved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l’autorotation est approuvée par le contrôleur </a:t>
            </a:r>
            <a:endParaRPr lang="en-US" sz="1200" b="1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Demande option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Request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option)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Une option laisse le choix de l’avion de faire «  un touch</a:t>
            </a:r>
            <a:r>
              <a:rPr lang="fr-FR" sz="1200" b="1" i="1" dirty="0">
                <a:latin typeface="Century Gothic"/>
              </a:rPr>
              <a:t>er,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 « un stop and go » ou un atterissage complet  ou une remise de gaz</a:t>
            </a:r>
            <a:endParaRPr lang="en-US" sz="12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Piste </a:t>
            </a:r>
            <a:r>
              <a:rPr lang="fr-FR" sz="12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32L</a:t>
            </a: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autorisé option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Runway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dirty="0">
                <a:solidFill>
                  <a:srgbClr val="FF0000"/>
                </a:solidFill>
                <a:latin typeface="Century Gothic"/>
              </a:rPr>
              <a:t>32L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cleared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option)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L’option est approuvée par le contrôleur </a:t>
            </a:r>
            <a:endParaRPr lang="en-US" sz="12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ATC: Remettez le gaz 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Go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around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Le contrôleur peut demander à l’avion de faire une remise de gaz (piste occupée etc.. ) ou le pilote peut également faire lui-même ( approche non stabilisée etc..)</a:t>
            </a:r>
            <a:endParaRPr lang="en-US" sz="1200" b="0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Avion: Je remets le gaz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Going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</a:t>
            </a:r>
            <a:r>
              <a:rPr lang="fr-FR" sz="12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around</a:t>
            </a:r>
            <a:r>
              <a:rPr lang="fr-FR" sz="12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 </a:t>
            </a:r>
            <a:r>
              <a:rPr lang="fr-FR" sz="1200" b="1" i="1" u="none" strike="noStrike" dirty="0">
                <a:effectLst/>
                <a:uFillTx/>
                <a:latin typeface="Century Gothic"/>
              </a:rPr>
              <a:t>Le pilote confirme son action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dirty="0">
                <a:solidFill>
                  <a:schemeClr val="dk1">
                    <a:lumMod val="75000"/>
                    <a:lumOff val="25000"/>
                  </a:schemeClr>
                </a:solidFill>
              </a:rPr>
              <a:t>ATC: Faites un atterrissage complet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1200" b="1" dirty="0">
                <a:solidFill>
                  <a:srgbClr val="FF0000"/>
                </a:solidFill>
              </a:rPr>
              <a:t>(</a:t>
            </a:r>
            <a:r>
              <a:rPr lang="fr-FR" sz="1200" b="1" dirty="0" err="1">
                <a:solidFill>
                  <a:srgbClr val="FF0000"/>
                </a:solidFill>
              </a:rPr>
              <a:t>Make</a:t>
            </a:r>
            <a:r>
              <a:rPr lang="fr-FR" sz="1200" b="1" dirty="0">
                <a:solidFill>
                  <a:srgbClr val="FF0000"/>
                </a:solidFill>
              </a:rPr>
              <a:t> a full stop landing) </a:t>
            </a:r>
            <a:r>
              <a:rPr lang="fr-FR" sz="1200" b="1" i="1" dirty="0"/>
              <a:t>Le pilote va effecteur un atterissage complet</a:t>
            </a:r>
            <a:endParaRPr lang="en-US" sz="1200" i="1" dirty="0"/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endParaRPr lang="fr-FR" sz="1400" b="1" i="1" u="none" strike="noStrike" dirty="0"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endParaRPr lang="en-US" sz="14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573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975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fr-FR" sz="3600" dirty="0">
                <a:solidFill>
                  <a:srgbClr val="00B0F0"/>
                </a:solidFill>
              </a:rPr>
              <a:t>Circuit de l’aérodrome (tour de piste)</a:t>
            </a:r>
            <a:endParaRPr lang="en-US" sz="3600" b="1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pic>
        <p:nvPicPr>
          <p:cNvPr id="569" name="Picture 2" descr="Aerodrome Traffic Circuit | SKYbrary Aviation Safety"/>
          <p:cNvPicPr/>
          <p:nvPr/>
        </p:nvPicPr>
        <p:blipFill>
          <a:blip r:embed="rId2"/>
          <a:stretch/>
        </p:blipFill>
        <p:spPr>
          <a:xfrm>
            <a:off x="2504520" y="1393920"/>
            <a:ext cx="7548120" cy="406980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2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Dans le circuit de l’aérodrome (tour de piste)</a:t>
            </a:r>
            <a:endParaRPr lang="en-US" sz="3200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sp>
        <p:nvSpPr>
          <p:cNvPr id="567" name="PlaceHolder 2"/>
          <p:cNvSpPr>
            <a:spLocks noGrp="1"/>
          </p:cNvSpPr>
          <p:nvPr>
            <p:ph/>
          </p:nvPr>
        </p:nvSpPr>
        <p:spPr>
          <a:xfrm>
            <a:off x="2589120" y="2133719"/>
            <a:ext cx="8915040" cy="3734517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Vent arrière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20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Downwind</a:t>
            </a: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Fin de vent arrière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(End of </a:t>
            </a:r>
            <a:r>
              <a:rPr lang="fr-FR" sz="20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downwind</a:t>
            </a: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Dernier virage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20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Turning</a:t>
            </a: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final)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Finale (Finale)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(Final)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6299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PlaceHolder 1"/>
          <p:cNvSpPr>
            <a:spLocks noGrp="1"/>
          </p:cNvSpPr>
          <p:nvPr>
            <p:ph type="title"/>
          </p:nvPr>
        </p:nvSpPr>
        <p:spPr>
          <a:xfrm>
            <a:off x="2593080" y="216341"/>
            <a:ext cx="8911440" cy="88944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600" dirty="0">
                <a:solidFill>
                  <a:srgbClr val="00B0F0"/>
                </a:solidFill>
                <a:latin typeface="Century Gothic"/>
              </a:rPr>
              <a:t>C</a:t>
            </a:r>
            <a:r>
              <a:rPr lang="fr-FR" sz="36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ircuit de l’aérodrome</a:t>
            </a:r>
            <a:r>
              <a:rPr lang="fr-FR" sz="3600" dirty="0">
                <a:solidFill>
                  <a:srgbClr val="00B0F0"/>
                </a:solidFill>
                <a:latin typeface="Century Gothic"/>
              </a:rPr>
              <a:t> (tour de piste)</a:t>
            </a:r>
            <a:endParaRPr lang="en-US" sz="3600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sp>
        <p:nvSpPr>
          <p:cNvPr id="567" name="PlaceHolder 2"/>
          <p:cNvSpPr>
            <a:spLocks noGrp="1"/>
          </p:cNvSpPr>
          <p:nvPr>
            <p:ph/>
          </p:nvPr>
        </p:nvSpPr>
        <p:spPr>
          <a:xfrm>
            <a:off x="2589120" y="1300899"/>
            <a:ext cx="8915040" cy="5467546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Le tour de piste est fait à 1000 pieds </a:t>
            </a: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du sol. A Blagnac </a:t>
            </a: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LFBO l’aéroport est à 500 pieds </a:t>
            </a: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donc le tour de piste (circuit est fait à 1500 pieds QNH)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Les instructions pour effectuer un </a:t>
            </a: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tour de piste est publiée sur la documentation aéronautique concernant l’aéroport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A LFBO le tour de piste est autorisé des deux côtés (main droite/main gauche)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Ouest vers Colomiers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Est vers Blagnac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 A noter que le circuit jaune d’Airbus</a:t>
            </a: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      est fait côté ouest</a:t>
            </a: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  <p:pic>
        <p:nvPicPr>
          <p:cNvPr id="4" name="Image 3" descr="Une image contenant texte, carte, diagramme, Plan&#10;&#10;Le contenu généré par l’IA peut être incorrect.">
            <a:extLst>
              <a:ext uri="{FF2B5EF4-FFF2-40B4-BE49-F238E27FC236}">
                <a16:creationId xmlns:a16="http://schemas.microsoft.com/office/drawing/2014/main" id="{645CB7A3-9067-7E2F-DCAD-5B8BF3C30F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6964" y="3560608"/>
            <a:ext cx="2697183" cy="2946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741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172662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fr-FR" sz="3200" dirty="0">
                <a:solidFill>
                  <a:srgbClr val="00B0F0"/>
                </a:solidFill>
                <a:latin typeface="Century Gothic"/>
              </a:rPr>
              <a:t>Comment un fait </a:t>
            </a:r>
            <a:r>
              <a:rPr lang="fr-FR" sz="3200" u="none" strike="noStrike" dirty="0">
                <a:solidFill>
                  <a:srgbClr val="00B0F0"/>
                </a:solidFill>
                <a:effectLst/>
                <a:uFillTx/>
                <a:latin typeface="Century Gothic"/>
              </a:rPr>
              <a:t>circuit de l’aérodrome (tour de piste)</a:t>
            </a:r>
            <a:endParaRPr lang="en-US" sz="3200" u="none" strike="noStrike" dirty="0">
              <a:solidFill>
                <a:srgbClr val="00B0F0"/>
              </a:solidFill>
              <a:effectLst/>
              <a:uFillTx/>
              <a:latin typeface="Century Gothic"/>
            </a:endParaRPr>
          </a:p>
        </p:txBody>
      </p:sp>
      <p:sp>
        <p:nvSpPr>
          <p:cNvPr id="567" name="PlaceHolder 2"/>
          <p:cNvSpPr>
            <a:spLocks noGrp="1"/>
          </p:cNvSpPr>
          <p:nvPr>
            <p:ph/>
          </p:nvPr>
        </p:nvSpPr>
        <p:spPr>
          <a:xfrm>
            <a:off x="2589120" y="2133719"/>
            <a:ext cx="8915040" cy="3734517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Il y a 4 branches d’un tour de piste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Le tour de piste est rectangulaire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L’avion décolle face au vent, en suite l’avion tourne à droit ou gauche par 90° sur le « </a:t>
            </a:r>
            <a:r>
              <a:rPr lang="fr-FR" sz="2000" dirty="0" err="1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crosswind</a:t>
            </a: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 leg »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En suite l’avion tourne dans la direction de la piste sur le « </a:t>
            </a:r>
            <a:r>
              <a:rPr lang="fr-FR" sz="2000" dirty="0" err="1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downwind</a:t>
            </a: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 » (vent arrière)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Fin de « </a:t>
            </a:r>
            <a:r>
              <a:rPr lang="fr-FR" sz="2000" dirty="0" err="1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downwind</a:t>
            </a: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 » l’avion tourne sur le « base leg » (étape de base)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dirty="0">
                <a:solidFill>
                  <a:schemeClr val="dk1">
                    <a:lumMod val="75000"/>
                    <a:lumOff val="25000"/>
                  </a:schemeClr>
                </a:solidFill>
                <a:latin typeface="Century Gothic"/>
              </a:rPr>
              <a:t>Pour terminer le tour de piste l’avion tourne et s’aligne sur la piste avec le vent en face pour effectuer l’atterissage </a:t>
            </a: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dirty="0">
              <a:solidFill>
                <a:schemeClr val="dk1">
                  <a:lumMod val="75000"/>
                  <a:lumOff val="25000"/>
                </a:schemeClr>
              </a:solidFill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dirty="0">
              <a:solidFill>
                <a:schemeClr val="dk1">
                  <a:lumMod val="75000"/>
                  <a:lumOff val="25000"/>
                </a:schemeClr>
              </a:solidFill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dirty="0">
              <a:solidFill>
                <a:schemeClr val="dk1">
                  <a:lumMod val="75000"/>
                  <a:lumOff val="25000"/>
                </a:schemeClr>
              </a:solidFill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dirty="0">
              <a:solidFill>
                <a:schemeClr val="dk1">
                  <a:lumMod val="75000"/>
                  <a:lumOff val="25000"/>
                </a:schemeClr>
              </a:solidFill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</a:pPr>
            <a:endParaRPr lang="fr-FR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endParaRPr lang="fr-FR" sz="2000" dirty="0">
              <a:solidFill>
                <a:schemeClr val="dk1">
                  <a:lumMod val="75000"/>
                  <a:lumOff val="25000"/>
                </a:schemeClr>
              </a:solidFill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Vent arrière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</a:t>
            </a:r>
            <a:r>
              <a:rPr lang="fr-FR" sz="20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Downwind</a:t>
            </a: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Fin de vent arrière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(End of </a:t>
            </a:r>
            <a:r>
              <a:rPr lang="fr-FR" sz="20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downwind</a:t>
            </a: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Dernier virage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 </a:t>
            </a:r>
            <a:r>
              <a:rPr lang="fr-FR" sz="2000" b="1" u="none" strike="noStrike" dirty="0" err="1">
                <a:solidFill>
                  <a:srgbClr val="FF0000"/>
                </a:solidFill>
                <a:effectLst/>
                <a:uFillTx/>
                <a:latin typeface="Century Gothic"/>
              </a:rPr>
              <a:t>Turning</a:t>
            </a: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 final)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0" u="none" strike="noStrike" dirty="0">
                <a:solidFill>
                  <a:schemeClr val="dk1">
                    <a:lumMod val="75000"/>
                    <a:lumOff val="25000"/>
                  </a:schemeClr>
                </a:solidFill>
                <a:effectLst/>
                <a:uFillTx/>
                <a:latin typeface="Century Gothic"/>
              </a:rPr>
              <a:t>Finale (Finale) </a:t>
            </a:r>
          </a:p>
          <a:p>
            <a:pPr marL="343080" indent="-343080" defTabSz="45720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fr-FR" sz="2000" b="1" u="none" strike="noStrike" dirty="0">
                <a:solidFill>
                  <a:srgbClr val="FF0000"/>
                </a:solidFill>
                <a:effectLst/>
                <a:uFillTx/>
                <a:latin typeface="Century Gothic"/>
              </a:rPr>
              <a:t>(Final)</a:t>
            </a:r>
            <a:endParaRPr lang="en-US" sz="20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  <a:p>
            <a:pPr indent="0" defTabSz="457200">
              <a:lnSpc>
                <a:spcPct val="10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>
                  <a:lumMod val="75000"/>
                  <a:lumOff val="25000"/>
                </a:schemeClr>
              </a:solidFill>
              <a:effectLst/>
              <a:uFillTx/>
              <a:latin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EDF65C5-F182-E51B-8F0D-C32F4B9EB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359" y="624240"/>
            <a:ext cx="10450161" cy="1280520"/>
          </a:xfrm>
        </p:spPr>
        <p:txBody>
          <a:bodyPr/>
          <a:lstStyle/>
          <a:p>
            <a:pPr algn="ctr"/>
            <a:r>
              <a:rPr lang="fr-FR" b="1" dirty="0">
                <a:solidFill>
                  <a:srgbClr val="00B0F0"/>
                </a:solidFill>
              </a:rPr>
              <a:t>End of module</a:t>
            </a:r>
            <a:br>
              <a:rPr lang="fr-FR" b="1" dirty="0">
                <a:solidFill>
                  <a:srgbClr val="00B0F0"/>
                </a:solidFill>
              </a:rPr>
            </a:br>
            <a:r>
              <a:rPr lang="fr-FR" b="1" dirty="0">
                <a:solidFill>
                  <a:srgbClr val="00B0F0"/>
                </a:solidFill>
              </a:rPr>
              <a:t>Fin </a:t>
            </a:r>
            <a:r>
              <a:rPr lang="fr-FR" b="1">
                <a:solidFill>
                  <a:srgbClr val="00B0F0"/>
                </a:solidFill>
              </a:rPr>
              <a:t>du module</a:t>
            </a:r>
            <a:endParaRPr lang="fr-FR" b="1" dirty="0">
              <a:solidFill>
                <a:srgbClr val="00B0F0"/>
              </a:solidFill>
            </a:endParaRP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20D2DF5-57DF-27A6-BD47-29796E2EE96E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2729265" y="2584580"/>
            <a:ext cx="8215543" cy="2509933"/>
          </a:xfrm>
        </p:spPr>
        <p:txBody>
          <a:bodyPr/>
          <a:lstStyle/>
          <a:p>
            <a:r>
              <a:rPr lang="fr-FR" sz="2800" dirty="0"/>
              <a:t>You </a:t>
            </a:r>
            <a:r>
              <a:rPr lang="fr-FR" sz="2800" dirty="0" err="1"/>
              <a:t>now</a:t>
            </a:r>
            <a:r>
              <a:rPr lang="fr-FR" sz="2800" dirty="0"/>
              <a:t> </a:t>
            </a:r>
            <a:r>
              <a:rPr lang="fr-FR" sz="2800" dirty="0" err="1"/>
              <a:t>need</a:t>
            </a:r>
            <a:r>
              <a:rPr lang="fr-FR" sz="2800" dirty="0"/>
              <a:t> to </a:t>
            </a:r>
            <a:r>
              <a:rPr lang="fr-FR" sz="2800" dirty="0" err="1"/>
              <a:t>study</a:t>
            </a:r>
            <a:r>
              <a:rPr lang="fr-FR" sz="2800" dirty="0"/>
              <a:t> module 2 </a:t>
            </a:r>
          </a:p>
          <a:p>
            <a:r>
              <a:rPr lang="fr-FR" sz="2800" dirty="0"/>
              <a:t>You </a:t>
            </a:r>
            <a:r>
              <a:rPr lang="fr-FR" sz="2800" dirty="0" err="1"/>
              <a:t>will</a:t>
            </a:r>
            <a:r>
              <a:rPr lang="fr-FR" sz="2800" dirty="0"/>
              <a:t> have a </a:t>
            </a:r>
            <a:r>
              <a:rPr lang="fr-FR" sz="2800" dirty="0" err="1"/>
              <a:t>number</a:t>
            </a:r>
            <a:r>
              <a:rPr lang="fr-FR" sz="2800" dirty="0"/>
              <a:t> of questions to </a:t>
            </a:r>
            <a:r>
              <a:rPr lang="fr-FR" sz="2800" dirty="0" err="1"/>
              <a:t>answer</a:t>
            </a:r>
            <a:r>
              <a:rPr lang="fr-FR" sz="2800" dirty="0"/>
              <a:t> in English </a:t>
            </a:r>
            <a:r>
              <a:rPr lang="fr-FR" sz="2800" dirty="0" err="1"/>
              <a:t>based</a:t>
            </a:r>
            <a:r>
              <a:rPr lang="fr-FR" sz="2800" dirty="0"/>
              <a:t> on module 2</a:t>
            </a:r>
          </a:p>
          <a:p>
            <a:endParaRPr lang="fr-FR" sz="2800" dirty="0"/>
          </a:p>
          <a:p>
            <a:r>
              <a:rPr lang="fr-FR" sz="2800" dirty="0"/>
              <a:t>Vous devez maintenant étudier le module 2. Vous aurez un certain nombre de questions en anglais portant sur le module 2.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20061811"/>
      </p:ext>
    </p:extLst>
  </p:cSld>
  <p:clrMapOvr>
    <a:masterClrMapping/>
  </p:clrMapOvr>
</p:sld>
</file>

<file path=ppt/theme/theme1.xml><?xml version="1.0" encoding="utf-8"?>
<a:theme xmlns:a="http://schemas.openxmlformats.org/drawingml/2006/main" name="Brin">
  <a:themeElements>
    <a:clrScheme name="Brin">
      <a:dk1>
        <a:srgbClr val="000000"/>
      </a:dk1>
      <a:lt1>
        <a:srgbClr val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Brin">
      <a:majorFont>
        <a:latin typeface="Century Gothic" panose="020B0502020202020204"/>
        <a:ea typeface=""/>
        <a:cs typeface=""/>
      </a:majorFont>
      <a:minorFont>
        <a:latin typeface="Century Gothic" panose="020B0502020202020204"/>
        <a:ea typeface=""/>
        <a:cs typeface=""/>
      </a:minorFont>
    </a:fontScheme>
    <a:fmtScheme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  <a:tileRect/>
        </a:gradFill>
      </a:fillStyleLst>
      <a:lnStyleLst>
        <a:ln w="9525" cap="rnd" cmpd="sng" algn="ctr">
          <a:prstDash val="solid"/>
        </a:ln>
        <a:ln w="15875" cap="rnd" cmpd="sng" algn="ctr">
          <a:prstDash val="solid"/>
        </a:ln>
        <a:ln w="22225" cap="rnd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lumMod val="98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lumMod val="98000"/>
              </a:schemeClr>
            </a:gs>
          </a:gsLst>
          <a:path path="circle">
            <a:fillToRect l="50000" t="50000" r="100000" b="100000"/>
          </a:path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522</TotalTime>
  <Words>1207</Words>
  <Application>Microsoft Office PowerPoint</Application>
  <PresentationFormat>Grand écran</PresentationFormat>
  <Paragraphs>148</Paragraphs>
  <Slides>13</Slides>
  <Notes>1</Notes>
  <HiddenSlides>0</HiddenSlides>
  <MMClips>0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13</vt:i4>
      </vt:variant>
    </vt:vector>
  </HeadingPairs>
  <TitlesOfParts>
    <vt:vector size="21" baseType="lpstr">
      <vt:lpstr>Aptos</vt:lpstr>
      <vt:lpstr>Arial</vt:lpstr>
      <vt:lpstr>Century Gothic</vt:lpstr>
      <vt:lpstr>Symbol</vt:lpstr>
      <vt:lpstr>Times New Roman</vt:lpstr>
      <vt:lpstr>Wingdings</vt:lpstr>
      <vt:lpstr>Wingdings 3</vt:lpstr>
      <vt:lpstr>Brin</vt:lpstr>
      <vt:lpstr>Learning module 1</vt:lpstr>
      <vt:lpstr>Ground phraseology Explications de la phraséologie au sol</vt:lpstr>
      <vt:lpstr>Alignement avec attente  </vt:lpstr>
      <vt:lpstr>Multi-Alignements (un avion s’aligne derrière un autre avion) </vt:lpstr>
      <vt:lpstr>Interruption de décollage</vt:lpstr>
      <vt:lpstr>Autorisation de décollage</vt:lpstr>
      <vt:lpstr>Dernière phase de l’approche avant finale et atterrissage </vt:lpstr>
      <vt:lpstr>Manouvres particuliers</vt:lpstr>
      <vt:lpstr>Circuit de l’aérodrome (tour de piste)</vt:lpstr>
      <vt:lpstr>Dans le circuit de l’aérodrome (tour de piste)</vt:lpstr>
      <vt:lpstr>Circuit de l’aérodrome (tour de piste)</vt:lpstr>
      <vt:lpstr>Comment un fait circuit de l’aérodrome (tour de piste)</vt:lpstr>
      <vt:lpstr>End of module Fin du module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Peter Vaughan</dc:creator>
  <dc:description/>
  <cp:lastModifiedBy>Peter Vaughan</cp:lastModifiedBy>
  <cp:revision>26</cp:revision>
  <dcterms:created xsi:type="dcterms:W3CDTF">2026-02-02T17:40:48Z</dcterms:created>
  <dcterms:modified xsi:type="dcterms:W3CDTF">2026-05-20T13:34:10Z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Grand écran</vt:lpwstr>
  </property>
  <property fmtid="{D5CDD505-2E9C-101B-9397-08002B2CF9AE}" pid="3" name="Slides">
    <vt:i4>17</vt:i4>
  </property>
</Properties>
</file>