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8" r:id="rId2"/>
    <p:sldId id="277" r:id="rId3"/>
    <p:sldId id="275" r:id="rId4"/>
    <p:sldId id="270" r:id="rId5"/>
    <p:sldId id="261" r:id="rId6"/>
    <p:sldId id="274" r:id="rId7"/>
    <p:sldId id="258" r:id="rId8"/>
    <p:sldId id="257" r:id="rId9"/>
    <p:sldId id="273" r:id="rId10"/>
    <p:sldId id="271" r:id="rId11"/>
    <p:sldId id="269" r:id="rId12"/>
    <p:sldId id="263" r:id="rId13"/>
    <p:sldId id="268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267" autoAdjust="0"/>
  </p:normalViewPr>
  <p:slideViewPr>
    <p:cSldViewPr snapToGrid="0">
      <p:cViewPr varScale="1">
        <p:scale>
          <a:sx n="78" d="100"/>
          <a:sy n="78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BA6F2-CE43-4A92-882C-1972A278CA4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15E958-0ED1-4C1B-967C-556FBFD31B58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turn right heading 280° cleared ILS approach runway 32L , report established </a:t>
          </a:r>
        </a:p>
        <a:p>
          <a:r>
            <a:rPr lang="en-US" dirty="0"/>
            <a:t>Right heading 280° cleared ILS approach runway 32L , report established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D3D4D2D5-D250-4006-91AB-8A02291E7C65}" type="parTrans" cxnId="{887D5F8C-9587-4649-9686-B52F849BC9E3}">
      <dgm:prSet/>
      <dgm:spPr/>
      <dgm:t>
        <a:bodyPr/>
        <a:lstStyle/>
        <a:p>
          <a:endParaRPr lang="en-US"/>
        </a:p>
      </dgm:t>
    </dgm:pt>
    <dgm:pt modelId="{D0EE47D4-901E-4E11-97E1-5BA51E36890C}" type="sibTrans" cxnId="{887D5F8C-9587-4649-9686-B52F849BC9E3}">
      <dgm:prSet/>
      <dgm:spPr/>
      <dgm:t>
        <a:bodyPr/>
        <a:lstStyle/>
        <a:p>
          <a:endParaRPr lang="en-US"/>
        </a:p>
      </dgm:t>
    </dgm:pt>
    <dgm:pt modelId="{59FA230C-01BD-41A1-B477-ED233AC7030A}">
      <dgm:prSet/>
      <dgm:spPr/>
      <dgm:t>
        <a:bodyPr/>
        <a:lstStyle/>
        <a:p>
          <a:r>
            <a:rPr lang="en-US" dirty="0" err="1"/>
            <a:t>Speedbird</a:t>
          </a:r>
          <a:r>
            <a:rPr lang="en-US" dirty="0"/>
            <a:t> 373 </a:t>
          </a:r>
          <a:r>
            <a:rPr lang="en-US" dirty="0" err="1"/>
            <a:t>Establised</a:t>
          </a:r>
          <a:r>
            <a:rPr lang="en-US" dirty="0"/>
            <a:t> ILS runway 32L </a:t>
          </a:r>
        </a:p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reduce 180 kts and contact tower 118,105</a:t>
          </a:r>
        </a:p>
        <a:p>
          <a:r>
            <a:rPr lang="en-US" dirty="0"/>
            <a:t>180 kts and contact tower 118,105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F0694481-88DE-4DB2-93F5-0B57889BCAEE}" type="parTrans" cxnId="{53B20DC2-1A34-44AE-857C-5C75737FAEA4}">
      <dgm:prSet/>
      <dgm:spPr/>
      <dgm:t>
        <a:bodyPr/>
        <a:lstStyle/>
        <a:p>
          <a:endParaRPr lang="en-US"/>
        </a:p>
      </dgm:t>
    </dgm:pt>
    <dgm:pt modelId="{1C4A6BC7-26AE-4FB2-9969-5B61B310E52B}" type="sibTrans" cxnId="{53B20DC2-1A34-44AE-857C-5C75737FAEA4}">
      <dgm:prSet/>
      <dgm:spPr/>
      <dgm:t>
        <a:bodyPr/>
        <a:lstStyle/>
        <a:p>
          <a:endParaRPr lang="en-US"/>
        </a:p>
      </dgm:t>
    </dgm:pt>
    <dgm:pt modelId="{70B52B93-36C8-47E4-9C28-F1ABFE480352}">
      <dgm:prSet/>
      <dgm:spPr/>
      <dgm:t>
        <a:bodyPr/>
        <a:lstStyle/>
        <a:p>
          <a:r>
            <a:rPr lang="en-US" dirty="0"/>
            <a:t>Tower, good afternoon, </a:t>
          </a:r>
          <a:r>
            <a:rPr lang="en-US" dirty="0" err="1"/>
            <a:t>Speedbird</a:t>
          </a:r>
          <a:r>
            <a:rPr lang="en-US" dirty="0"/>
            <a:t> 373 final runway 32L</a:t>
          </a:r>
        </a:p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report 4-miles final runway 32L</a:t>
          </a:r>
        </a:p>
        <a:p>
          <a:r>
            <a:rPr lang="en-US" dirty="0"/>
            <a:t>373 report 4-miles final runway 32L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E772013F-85DA-4597-920D-CAB1A75E6786}" type="parTrans" cxnId="{6B2B2677-32AB-48A1-8F57-77CE50505426}">
      <dgm:prSet/>
      <dgm:spPr/>
      <dgm:t>
        <a:bodyPr/>
        <a:lstStyle/>
        <a:p>
          <a:endParaRPr lang="en-US"/>
        </a:p>
      </dgm:t>
    </dgm:pt>
    <dgm:pt modelId="{ED155984-AA62-44F6-BB1D-6DB3BF22031E}" type="sibTrans" cxnId="{6B2B2677-32AB-48A1-8F57-77CE50505426}">
      <dgm:prSet/>
      <dgm:spPr/>
      <dgm:t>
        <a:bodyPr/>
        <a:lstStyle/>
        <a:p>
          <a:endParaRPr lang="en-US"/>
        </a:p>
      </dgm:t>
    </dgm:pt>
    <dgm:pt modelId="{282FFEED-1076-48FA-B06F-C27E3C892BD4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Runway 32L cleared to land wind calm</a:t>
          </a:r>
        </a:p>
        <a:p>
          <a:r>
            <a:rPr lang="en-US" dirty="0"/>
            <a:t>Landing runway 32L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B288B12E-66A3-4135-9458-5B70B2058116}" type="parTrans" cxnId="{A5A214AF-C552-47B2-9D0A-03FB80461E7C}">
      <dgm:prSet/>
      <dgm:spPr/>
      <dgm:t>
        <a:bodyPr/>
        <a:lstStyle/>
        <a:p>
          <a:endParaRPr lang="en-US"/>
        </a:p>
      </dgm:t>
    </dgm:pt>
    <dgm:pt modelId="{4387E2DA-2402-4F7C-81B5-825A8197ABFE}" type="sibTrans" cxnId="{A5A214AF-C552-47B2-9D0A-03FB80461E7C}">
      <dgm:prSet/>
      <dgm:spPr/>
      <dgm:t>
        <a:bodyPr/>
        <a:lstStyle/>
        <a:p>
          <a:endParaRPr lang="en-US"/>
        </a:p>
      </dgm:t>
    </dgm:pt>
    <dgm:pt modelId="{D2B45D12-86AB-4BDF-AC97-5847B9A5F82B}" type="pres">
      <dgm:prSet presAssocID="{249BA6F2-CE43-4A92-882C-1972A278CA4D}" presName="Name0" presStyleCnt="0">
        <dgm:presLayoutVars>
          <dgm:dir/>
          <dgm:resizeHandles val="exact"/>
        </dgm:presLayoutVars>
      </dgm:prSet>
      <dgm:spPr/>
    </dgm:pt>
    <dgm:pt modelId="{AD9791C0-E629-4EF6-9675-096C816C53B4}" type="pres">
      <dgm:prSet presAssocID="{7615E958-0ED1-4C1B-967C-556FBFD31B58}" presName="node" presStyleLbl="node1" presStyleIdx="0" presStyleCnt="4">
        <dgm:presLayoutVars>
          <dgm:bulletEnabled val="1"/>
        </dgm:presLayoutVars>
      </dgm:prSet>
      <dgm:spPr/>
    </dgm:pt>
    <dgm:pt modelId="{8B578D07-7936-44DD-BD21-F8E3FBDF4226}" type="pres">
      <dgm:prSet presAssocID="{D0EE47D4-901E-4E11-97E1-5BA51E36890C}" presName="sibTrans" presStyleLbl="sibTrans1D1" presStyleIdx="0" presStyleCnt="3"/>
      <dgm:spPr/>
    </dgm:pt>
    <dgm:pt modelId="{CAA7C748-39B8-4155-BB62-BF3F0FCDCC4C}" type="pres">
      <dgm:prSet presAssocID="{D0EE47D4-901E-4E11-97E1-5BA51E36890C}" presName="connectorText" presStyleLbl="sibTrans1D1" presStyleIdx="0" presStyleCnt="3"/>
      <dgm:spPr/>
    </dgm:pt>
    <dgm:pt modelId="{680946DF-39FC-48EC-9171-B8F21BE19AA6}" type="pres">
      <dgm:prSet presAssocID="{59FA230C-01BD-41A1-B477-ED233AC7030A}" presName="node" presStyleLbl="node1" presStyleIdx="1" presStyleCnt="4">
        <dgm:presLayoutVars>
          <dgm:bulletEnabled val="1"/>
        </dgm:presLayoutVars>
      </dgm:prSet>
      <dgm:spPr/>
    </dgm:pt>
    <dgm:pt modelId="{9E2EFB91-D131-4208-910A-BDE9677D3FCC}" type="pres">
      <dgm:prSet presAssocID="{1C4A6BC7-26AE-4FB2-9969-5B61B310E52B}" presName="sibTrans" presStyleLbl="sibTrans1D1" presStyleIdx="1" presStyleCnt="3"/>
      <dgm:spPr/>
    </dgm:pt>
    <dgm:pt modelId="{CF2146EB-BFD0-46B7-8F4D-281B5E9E186D}" type="pres">
      <dgm:prSet presAssocID="{1C4A6BC7-26AE-4FB2-9969-5B61B310E52B}" presName="connectorText" presStyleLbl="sibTrans1D1" presStyleIdx="1" presStyleCnt="3"/>
      <dgm:spPr/>
    </dgm:pt>
    <dgm:pt modelId="{6FDE2C6C-C62A-4301-A032-DB2A699A1E40}" type="pres">
      <dgm:prSet presAssocID="{70B52B93-36C8-47E4-9C28-F1ABFE480352}" presName="node" presStyleLbl="node1" presStyleIdx="2" presStyleCnt="4">
        <dgm:presLayoutVars>
          <dgm:bulletEnabled val="1"/>
        </dgm:presLayoutVars>
      </dgm:prSet>
      <dgm:spPr/>
    </dgm:pt>
    <dgm:pt modelId="{4D5092F6-EAFD-4F53-8BC6-17E0BD70655B}" type="pres">
      <dgm:prSet presAssocID="{ED155984-AA62-44F6-BB1D-6DB3BF22031E}" presName="sibTrans" presStyleLbl="sibTrans1D1" presStyleIdx="2" presStyleCnt="3"/>
      <dgm:spPr/>
    </dgm:pt>
    <dgm:pt modelId="{CA7C37DC-F071-4F87-8C75-5EFA203558B5}" type="pres">
      <dgm:prSet presAssocID="{ED155984-AA62-44F6-BB1D-6DB3BF22031E}" presName="connectorText" presStyleLbl="sibTrans1D1" presStyleIdx="2" presStyleCnt="3"/>
      <dgm:spPr/>
    </dgm:pt>
    <dgm:pt modelId="{B377177E-369C-4F69-B5A7-738C8E6702C5}" type="pres">
      <dgm:prSet presAssocID="{282FFEED-1076-48FA-B06F-C27E3C892BD4}" presName="node" presStyleLbl="node1" presStyleIdx="3" presStyleCnt="4">
        <dgm:presLayoutVars>
          <dgm:bulletEnabled val="1"/>
        </dgm:presLayoutVars>
      </dgm:prSet>
      <dgm:spPr/>
    </dgm:pt>
  </dgm:ptLst>
  <dgm:cxnLst>
    <dgm:cxn modelId="{436DA91B-582E-4297-A699-93711F4C1EE0}" type="presOf" srcId="{1C4A6BC7-26AE-4FB2-9969-5B61B310E52B}" destId="{9E2EFB91-D131-4208-910A-BDE9677D3FCC}" srcOrd="0" destOrd="0" presId="urn:microsoft.com/office/officeart/2016/7/layout/RepeatingBendingProcessNew"/>
    <dgm:cxn modelId="{FDDBF431-C1D3-4B57-B786-9B8613416D22}" type="presOf" srcId="{70B52B93-36C8-47E4-9C28-F1ABFE480352}" destId="{6FDE2C6C-C62A-4301-A032-DB2A699A1E40}" srcOrd="0" destOrd="0" presId="urn:microsoft.com/office/officeart/2016/7/layout/RepeatingBendingProcessNew"/>
    <dgm:cxn modelId="{BF590139-E5AB-4E04-ADE6-3517C9C24688}" type="presOf" srcId="{7615E958-0ED1-4C1B-967C-556FBFD31B58}" destId="{AD9791C0-E629-4EF6-9675-096C816C53B4}" srcOrd="0" destOrd="0" presId="urn:microsoft.com/office/officeart/2016/7/layout/RepeatingBendingProcessNew"/>
    <dgm:cxn modelId="{2CD28B40-9B27-4699-88C0-A4A9EEAD0667}" type="presOf" srcId="{D0EE47D4-901E-4E11-97E1-5BA51E36890C}" destId="{8B578D07-7936-44DD-BD21-F8E3FBDF4226}" srcOrd="0" destOrd="0" presId="urn:microsoft.com/office/officeart/2016/7/layout/RepeatingBendingProcessNew"/>
    <dgm:cxn modelId="{6B2B2677-32AB-48A1-8F57-77CE50505426}" srcId="{249BA6F2-CE43-4A92-882C-1972A278CA4D}" destId="{70B52B93-36C8-47E4-9C28-F1ABFE480352}" srcOrd="2" destOrd="0" parTransId="{E772013F-85DA-4597-920D-CAB1A75E6786}" sibTransId="{ED155984-AA62-44F6-BB1D-6DB3BF22031E}"/>
    <dgm:cxn modelId="{5134F57D-DFDF-4404-975E-B0A73D93ED9B}" type="presOf" srcId="{249BA6F2-CE43-4A92-882C-1972A278CA4D}" destId="{D2B45D12-86AB-4BDF-AC97-5847B9A5F82B}" srcOrd="0" destOrd="0" presId="urn:microsoft.com/office/officeart/2016/7/layout/RepeatingBendingProcessNew"/>
    <dgm:cxn modelId="{887D5F8C-9587-4649-9686-B52F849BC9E3}" srcId="{249BA6F2-CE43-4A92-882C-1972A278CA4D}" destId="{7615E958-0ED1-4C1B-967C-556FBFD31B58}" srcOrd="0" destOrd="0" parTransId="{D3D4D2D5-D250-4006-91AB-8A02291E7C65}" sibTransId="{D0EE47D4-901E-4E11-97E1-5BA51E36890C}"/>
    <dgm:cxn modelId="{8FFDF68E-97B9-4F30-91D1-E9288C182DA8}" type="presOf" srcId="{1C4A6BC7-26AE-4FB2-9969-5B61B310E52B}" destId="{CF2146EB-BFD0-46B7-8F4D-281B5E9E186D}" srcOrd="1" destOrd="0" presId="urn:microsoft.com/office/officeart/2016/7/layout/RepeatingBendingProcessNew"/>
    <dgm:cxn modelId="{51174B99-2C4D-40A0-8A18-6C32B2A10CCB}" type="presOf" srcId="{59FA230C-01BD-41A1-B477-ED233AC7030A}" destId="{680946DF-39FC-48EC-9171-B8F21BE19AA6}" srcOrd="0" destOrd="0" presId="urn:microsoft.com/office/officeart/2016/7/layout/RepeatingBendingProcessNew"/>
    <dgm:cxn modelId="{7CFA129D-E140-4431-9D8D-822BBF29F852}" type="presOf" srcId="{282FFEED-1076-48FA-B06F-C27E3C892BD4}" destId="{B377177E-369C-4F69-B5A7-738C8E6702C5}" srcOrd="0" destOrd="0" presId="urn:microsoft.com/office/officeart/2016/7/layout/RepeatingBendingProcessNew"/>
    <dgm:cxn modelId="{A5A214AF-C552-47B2-9D0A-03FB80461E7C}" srcId="{249BA6F2-CE43-4A92-882C-1972A278CA4D}" destId="{282FFEED-1076-48FA-B06F-C27E3C892BD4}" srcOrd="3" destOrd="0" parTransId="{B288B12E-66A3-4135-9458-5B70B2058116}" sibTransId="{4387E2DA-2402-4F7C-81B5-825A8197ABFE}"/>
    <dgm:cxn modelId="{442E9BB8-EED3-4B33-A06C-F31F1CE9D037}" type="presOf" srcId="{ED155984-AA62-44F6-BB1D-6DB3BF22031E}" destId="{4D5092F6-EAFD-4F53-8BC6-17E0BD70655B}" srcOrd="0" destOrd="0" presId="urn:microsoft.com/office/officeart/2016/7/layout/RepeatingBendingProcessNew"/>
    <dgm:cxn modelId="{A2D13FBE-8E28-4622-9932-FB696689458D}" type="presOf" srcId="{D0EE47D4-901E-4E11-97E1-5BA51E36890C}" destId="{CAA7C748-39B8-4155-BB62-BF3F0FCDCC4C}" srcOrd="1" destOrd="0" presId="urn:microsoft.com/office/officeart/2016/7/layout/RepeatingBendingProcessNew"/>
    <dgm:cxn modelId="{53B20DC2-1A34-44AE-857C-5C75737FAEA4}" srcId="{249BA6F2-CE43-4A92-882C-1972A278CA4D}" destId="{59FA230C-01BD-41A1-B477-ED233AC7030A}" srcOrd="1" destOrd="0" parTransId="{F0694481-88DE-4DB2-93F5-0B57889BCAEE}" sibTransId="{1C4A6BC7-26AE-4FB2-9969-5B61B310E52B}"/>
    <dgm:cxn modelId="{9E8198CB-D71B-4742-9239-FED021E7883B}" type="presOf" srcId="{ED155984-AA62-44F6-BB1D-6DB3BF22031E}" destId="{CA7C37DC-F071-4F87-8C75-5EFA203558B5}" srcOrd="1" destOrd="0" presId="urn:microsoft.com/office/officeart/2016/7/layout/RepeatingBendingProcessNew"/>
    <dgm:cxn modelId="{546AA7E8-8075-4BC3-AC53-70BDE9056B3F}" type="presParOf" srcId="{D2B45D12-86AB-4BDF-AC97-5847B9A5F82B}" destId="{AD9791C0-E629-4EF6-9675-096C816C53B4}" srcOrd="0" destOrd="0" presId="urn:microsoft.com/office/officeart/2016/7/layout/RepeatingBendingProcessNew"/>
    <dgm:cxn modelId="{A110A3EF-BB8B-4577-9041-236E536ED064}" type="presParOf" srcId="{D2B45D12-86AB-4BDF-AC97-5847B9A5F82B}" destId="{8B578D07-7936-44DD-BD21-F8E3FBDF4226}" srcOrd="1" destOrd="0" presId="urn:microsoft.com/office/officeart/2016/7/layout/RepeatingBendingProcessNew"/>
    <dgm:cxn modelId="{C566368D-38BD-4359-91E5-DF80EAE57BD9}" type="presParOf" srcId="{8B578D07-7936-44DD-BD21-F8E3FBDF4226}" destId="{CAA7C748-39B8-4155-BB62-BF3F0FCDCC4C}" srcOrd="0" destOrd="0" presId="urn:microsoft.com/office/officeart/2016/7/layout/RepeatingBendingProcessNew"/>
    <dgm:cxn modelId="{577C308E-8222-4433-B3CE-A9274EC31FC2}" type="presParOf" srcId="{D2B45D12-86AB-4BDF-AC97-5847B9A5F82B}" destId="{680946DF-39FC-48EC-9171-B8F21BE19AA6}" srcOrd="2" destOrd="0" presId="urn:microsoft.com/office/officeart/2016/7/layout/RepeatingBendingProcessNew"/>
    <dgm:cxn modelId="{11480AF5-1711-4936-B8DF-969C64D2C345}" type="presParOf" srcId="{D2B45D12-86AB-4BDF-AC97-5847B9A5F82B}" destId="{9E2EFB91-D131-4208-910A-BDE9677D3FCC}" srcOrd="3" destOrd="0" presId="urn:microsoft.com/office/officeart/2016/7/layout/RepeatingBendingProcessNew"/>
    <dgm:cxn modelId="{30094C9C-6CB6-4E2E-98C1-B989DE918E94}" type="presParOf" srcId="{9E2EFB91-D131-4208-910A-BDE9677D3FCC}" destId="{CF2146EB-BFD0-46B7-8F4D-281B5E9E186D}" srcOrd="0" destOrd="0" presId="urn:microsoft.com/office/officeart/2016/7/layout/RepeatingBendingProcessNew"/>
    <dgm:cxn modelId="{4551B5D0-FE3C-445A-8EDC-A76724A3071A}" type="presParOf" srcId="{D2B45D12-86AB-4BDF-AC97-5847B9A5F82B}" destId="{6FDE2C6C-C62A-4301-A032-DB2A699A1E40}" srcOrd="4" destOrd="0" presId="urn:microsoft.com/office/officeart/2016/7/layout/RepeatingBendingProcessNew"/>
    <dgm:cxn modelId="{05333E58-1197-41A5-B6B1-ECDE323A4FF7}" type="presParOf" srcId="{D2B45D12-86AB-4BDF-AC97-5847B9A5F82B}" destId="{4D5092F6-EAFD-4F53-8BC6-17E0BD70655B}" srcOrd="5" destOrd="0" presId="urn:microsoft.com/office/officeart/2016/7/layout/RepeatingBendingProcessNew"/>
    <dgm:cxn modelId="{1DE0C276-1B7E-4A4E-A4A6-CD2242B0FB58}" type="presParOf" srcId="{4D5092F6-EAFD-4F53-8BC6-17E0BD70655B}" destId="{CA7C37DC-F071-4F87-8C75-5EFA203558B5}" srcOrd="0" destOrd="0" presId="urn:microsoft.com/office/officeart/2016/7/layout/RepeatingBendingProcessNew"/>
    <dgm:cxn modelId="{C2247B1E-84DD-47D8-9F71-EE6314100203}" type="presParOf" srcId="{D2B45D12-86AB-4BDF-AC97-5847B9A5F82B}" destId="{B377177E-369C-4F69-B5A7-738C8E6702C5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75CFC-E30F-4D72-B595-03AD9897793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F08DF2-A616-4233-BDEA-D1BD2F1E5A01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vacate M4 1</a:t>
          </a:r>
          <a:r>
            <a:rPr lang="en-US" baseline="30000" dirty="0"/>
            <a:t>st </a:t>
          </a:r>
          <a:r>
            <a:rPr lang="en-US" dirty="0"/>
            <a:t>left cross runway 14L on the other side contact ground 121.905</a:t>
          </a:r>
        </a:p>
        <a:p>
          <a:r>
            <a:rPr lang="en-US" dirty="0"/>
            <a:t>Vacating M4 1</a:t>
          </a:r>
          <a:r>
            <a:rPr lang="en-US" baseline="30000" dirty="0"/>
            <a:t>st </a:t>
          </a:r>
          <a:r>
            <a:rPr lang="en-US" dirty="0"/>
            <a:t>left crossing runway 14L on the other side contacting ground 121.905, </a:t>
          </a:r>
          <a:r>
            <a:rPr lang="en-US" dirty="0" err="1"/>
            <a:t>Speedbird</a:t>
          </a:r>
          <a:r>
            <a:rPr lang="en-US" dirty="0"/>
            <a:t> 373</a:t>
          </a:r>
        </a:p>
        <a:p>
          <a:r>
            <a:rPr lang="en-US" dirty="0"/>
            <a:t>OR</a:t>
          </a:r>
        </a:p>
      </dgm:t>
    </dgm:pt>
    <dgm:pt modelId="{16A0BB11-5B12-43BB-9D63-8E760583ADFF}" type="parTrans" cxnId="{A4CBF97A-F520-4C58-B359-C3AE03BC4C17}">
      <dgm:prSet/>
      <dgm:spPr/>
      <dgm:t>
        <a:bodyPr/>
        <a:lstStyle/>
        <a:p>
          <a:endParaRPr lang="en-US"/>
        </a:p>
      </dgm:t>
    </dgm:pt>
    <dgm:pt modelId="{EA820B96-B7FD-42EC-ACD1-FA2C1E9C3653}" type="sibTrans" cxnId="{A4CBF97A-F520-4C58-B359-C3AE03BC4C17}">
      <dgm:prSet/>
      <dgm:spPr/>
      <dgm:t>
        <a:bodyPr/>
        <a:lstStyle/>
        <a:p>
          <a:endParaRPr lang="en-US"/>
        </a:p>
      </dgm:t>
    </dgm:pt>
    <dgm:pt modelId="{594CEDFD-0496-43F2-A9E9-497E0D081B7C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vacate 1</a:t>
          </a:r>
          <a:r>
            <a:rPr lang="en-US" baseline="30000" dirty="0"/>
            <a:t>st</a:t>
          </a:r>
          <a:r>
            <a:rPr lang="en-US" dirty="0"/>
            <a:t> left M4 expedite vacating traffic 4 miles final report on M4</a:t>
          </a:r>
        </a:p>
        <a:p>
          <a:r>
            <a:rPr lang="en-US" dirty="0"/>
            <a:t>Vacate 1</a:t>
          </a:r>
          <a:r>
            <a:rPr lang="en-US" baseline="30000" dirty="0"/>
            <a:t>st</a:t>
          </a:r>
          <a:r>
            <a:rPr lang="en-US" dirty="0"/>
            <a:t> left M4 and report on M4,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896006F9-93C0-43B7-8E5F-62FC52EEAB3B}" type="parTrans" cxnId="{EFB257F1-4BA6-4316-BF9A-B9A69A75792E}">
      <dgm:prSet/>
      <dgm:spPr/>
      <dgm:t>
        <a:bodyPr/>
        <a:lstStyle/>
        <a:p>
          <a:endParaRPr lang="en-US"/>
        </a:p>
      </dgm:t>
    </dgm:pt>
    <dgm:pt modelId="{57DE1CB4-8817-4F6E-B4D5-E52F0E99733D}" type="sibTrans" cxnId="{EFB257F1-4BA6-4316-BF9A-B9A69A75792E}">
      <dgm:prSet/>
      <dgm:spPr/>
      <dgm:t>
        <a:bodyPr/>
        <a:lstStyle/>
        <a:p>
          <a:endParaRPr lang="en-US"/>
        </a:p>
      </dgm:t>
    </dgm:pt>
    <dgm:pt modelId="{B8824597-9173-4915-9995-0CEC553D940E}" type="pres">
      <dgm:prSet presAssocID="{9D175CFC-E30F-4D72-B595-03AD9897793F}" presName="vert0" presStyleCnt="0">
        <dgm:presLayoutVars>
          <dgm:dir/>
          <dgm:animOne val="branch"/>
          <dgm:animLvl val="lvl"/>
        </dgm:presLayoutVars>
      </dgm:prSet>
      <dgm:spPr/>
    </dgm:pt>
    <dgm:pt modelId="{FC851475-4708-4D73-8C5F-C087B407AA4B}" type="pres">
      <dgm:prSet presAssocID="{69F08DF2-A616-4233-BDEA-D1BD2F1E5A01}" presName="thickLine" presStyleLbl="alignNode1" presStyleIdx="0" presStyleCnt="2"/>
      <dgm:spPr/>
    </dgm:pt>
    <dgm:pt modelId="{AE59EF0F-0F2A-46DC-B0C2-D118C0AF9A8C}" type="pres">
      <dgm:prSet presAssocID="{69F08DF2-A616-4233-BDEA-D1BD2F1E5A01}" presName="horz1" presStyleCnt="0"/>
      <dgm:spPr/>
    </dgm:pt>
    <dgm:pt modelId="{2CCAD0C8-34C4-47F7-8319-A13240D682EA}" type="pres">
      <dgm:prSet presAssocID="{69F08DF2-A616-4233-BDEA-D1BD2F1E5A01}" presName="tx1" presStyleLbl="revTx" presStyleIdx="0" presStyleCnt="2"/>
      <dgm:spPr/>
    </dgm:pt>
    <dgm:pt modelId="{A243DCA9-2690-4E2A-8D83-6F34AFC7C3A9}" type="pres">
      <dgm:prSet presAssocID="{69F08DF2-A616-4233-BDEA-D1BD2F1E5A01}" presName="vert1" presStyleCnt="0"/>
      <dgm:spPr/>
    </dgm:pt>
    <dgm:pt modelId="{0ECF4ACB-47CD-4E1B-BDCF-901F0697845B}" type="pres">
      <dgm:prSet presAssocID="{594CEDFD-0496-43F2-A9E9-497E0D081B7C}" presName="thickLine" presStyleLbl="alignNode1" presStyleIdx="1" presStyleCnt="2"/>
      <dgm:spPr/>
    </dgm:pt>
    <dgm:pt modelId="{4229CE61-001B-4E8C-9D88-8D8EE143D992}" type="pres">
      <dgm:prSet presAssocID="{594CEDFD-0496-43F2-A9E9-497E0D081B7C}" presName="horz1" presStyleCnt="0"/>
      <dgm:spPr/>
    </dgm:pt>
    <dgm:pt modelId="{8EF1242E-CDC3-4202-B523-6C75E1DB95DB}" type="pres">
      <dgm:prSet presAssocID="{594CEDFD-0496-43F2-A9E9-497E0D081B7C}" presName="tx1" presStyleLbl="revTx" presStyleIdx="1" presStyleCnt="2"/>
      <dgm:spPr/>
    </dgm:pt>
    <dgm:pt modelId="{E66E46B1-2DCA-4DC0-A7BF-63AFA2CF68A3}" type="pres">
      <dgm:prSet presAssocID="{594CEDFD-0496-43F2-A9E9-497E0D081B7C}" presName="vert1" presStyleCnt="0"/>
      <dgm:spPr/>
    </dgm:pt>
  </dgm:ptLst>
  <dgm:cxnLst>
    <dgm:cxn modelId="{B4428E23-E208-408E-9A97-0B8A9C87225D}" type="presOf" srcId="{9D175CFC-E30F-4D72-B595-03AD9897793F}" destId="{B8824597-9173-4915-9995-0CEC553D940E}" srcOrd="0" destOrd="0" presId="urn:microsoft.com/office/officeart/2008/layout/LinedList"/>
    <dgm:cxn modelId="{32A86B37-CAC3-4746-B6FC-CD40CA386A48}" type="presOf" srcId="{594CEDFD-0496-43F2-A9E9-497E0D081B7C}" destId="{8EF1242E-CDC3-4202-B523-6C75E1DB95DB}" srcOrd="0" destOrd="0" presId="urn:microsoft.com/office/officeart/2008/layout/LinedList"/>
    <dgm:cxn modelId="{A4CBF97A-F520-4C58-B359-C3AE03BC4C17}" srcId="{9D175CFC-E30F-4D72-B595-03AD9897793F}" destId="{69F08DF2-A616-4233-BDEA-D1BD2F1E5A01}" srcOrd="0" destOrd="0" parTransId="{16A0BB11-5B12-43BB-9D63-8E760583ADFF}" sibTransId="{EA820B96-B7FD-42EC-ACD1-FA2C1E9C3653}"/>
    <dgm:cxn modelId="{6E08E7D9-64B7-4DD3-938A-D11DB529C30F}" type="presOf" srcId="{69F08DF2-A616-4233-BDEA-D1BD2F1E5A01}" destId="{2CCAD0C8-34C4-47F7-8319-A13240D682EA}" srcOrd="0" destOrd="0" presId="urn:microsoft.com/office/officeart/2008/layout/LinedList"/>
    <dgm:cxn modelId="{EFB257F1-4BA6-4316-BF9A-B9A69A75792E}" srcId="{9D175CFC-E30F-4D72-B595-03AD9897793F}" destId="{594CEDFD-0496-43F2-A9E9-497E0D081B7C}" srcOrd="1" destOrd="0" parTransId="{896006F9-93C0-43B7-8E5F-62FC52EEAB3B}" sibTransId="{57DE1CB4-8817-4F6E-B4D5-E52F0E99733D}"/>
    <dgm:cxn modelId="{0947ECE9-593F-4BA5-AF77-124E4274A606}" type="presParOf" srcId="{B8824597-9173-4915-9995-0CEC553D940E}" destId="{FC851475-4708-4D73-8C5F-C087B407AA4B}" srcOrd="0" destOrd="0" presId="urn:microsoft.com/office/officeart/2008/layout/LinedList"/>
    <dgm:cxn modelId="{81AC7924-9DF2-47E3-B733-F7D7D1D4F57F}" type="presParOf" srcId="{B8824597-9173-4915-9995-0CEC553D940E}" destId="{AE59EF0F-0F2A-46DC-B0C2-D118C0AF9A8C}" srcOrd="1" destOrd="0" presId="urn:microsoft.com/office/officeart/2008/layout/LinedList"/>
    <dgm:cxn modelId="{AA235526-14B6-4949-8D0C-88D78B0F60FC}" type="presParOf" srcId="{AE59EF0F-0F2A-46DC-B0C2-D118C0AF9A8C}" destId="{2CCAD0C8-34C4-47F7-8319-A13240D682EA}" srcOrd="0" destOrd="0" presId="urn:microsoft.com/office/officeart/2008/layout/LinedList"/>
    <dgm:cxn modelId="{22B38C30-6EA0-4097-A834-1589625590FF}" type="presParOf" srcId="{AE59EF0F-0F2A-46DC-B0C2-D118C0AF9A8C}" destId="{A243DCA9-2690-4E2A-8D83-6F34AFC7C3A9}" srcOrd="1" destOrd="0" presId="urn:microsoft.com/office/officeart/2008/layout/LinedList"/>
    <dgm:cxn modelId="{D8781233-10BF-4461-9577-19943FC97D36}" type="presParOf" srcId="{B8824597-9173-4915-9995-0CEC553D940E}" destId="{0ECF4ACB-47CD-4E1B-BDCF-901F0697845B}" srcOrd="2" destOrd="0" presId="urn:microsoft.com/office/officeart/2008/layout/LinedList"/>
    <dgm:cxn modelId="{4DB3DC12-DA09-49CA-BE3F-9E39BD074A11}" type="presParOf" srcId="{B8824597-9173-4915-9995-0CEC553D940E}" destId="{4229CE61-001B-4E8C-9D88-8D8EE143D992}" srcOrd="3" destOrd="0" presId="urn:microsoft.com/office/officeart/2008/layout/LinedList"/>
    <dgm:cxn modelId="{E7B90EB7-C961-4FEB-A996-77E45613B050}" type="presParOf" srcId="{4229CE61-001B-4E8C-9D88-8D8EE143D992}" destId="{8EF1242E-CDC3-4202-B523-6C75E1DB95DB}" srcOrd="0" destOrd="0" presId="urn:microsoft.com/office/officeart/2008/layout/LinedList"/>
    <dgm:cxn modelId="{DFE1395D-1C84-4BE3-9502-B10E60640F9F}" type="presParOf" srcId="{4229CE61-001B-4E8C-9D88-8D8EE143D992}" destId="{E66E46B1-2DCA-4DC0-A7BF-63AFA2CF68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8D07-7936-44DD-BD21-F8E3FBDF4226}">
      <dsp:nvSpPr>
        <dsp:cNvPr id="0" name=""/>
        <dsp:cNvSpPr/>
      </dsp:nvSpPr>
      <dsp:spPr>
        <a:xfrm>
          <a:off x="2564011" y="1065635"/>
          <a:ext cx="559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26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8895" y="1108406"/>
        <a:ext cx="29493" cy="5898"/>
      </dsp:txXfrm>
    </dsp:sp>
    <dsp:sp modelId="{AD9791C0-E629-4EF6-9675-096C816C53B4}">
      <dsp:nvSpPr>
        <dsp:cNvPr id="0" name=""/>
        <dsp:cNvSpPr/>
      </dsp:nvSpPr>
      <dsp:spPr>
        <a:xfrm>
          <a:off x="1201" y="341972"/>
          <a:ext cx="2564610" cy="1538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turn right heading 280° cleared ILS approach runway 32L , report established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Right heading 280° cleared ILS approach runway 32L , report established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1201" y="341972"/>
        <a:ext cx="2564610" cy="1538766"/>
      </dsp:txXfrm>
    </dsp:sp>
    <dsp:sp modelId="{9E2EFB91-D131-4208-910A-BDE9677D3FCC}">
      <dsp:nvSpPr>
        <dsp:cNvPr id="0" name=""/>
        <dsp:cNvSpPr/>
      </dsp:nvSpPr>
      <dsp:spPr>
        <a:xfrm>
          <a:off x="1283506" y="1878938"/>
          <a:ext cx="3154470" cy="559260"/>
        </a:xfrm>
        <a:custGeom>
          <a:avLst/>
          <a:gdLst/>
          <a:ahLst/>
          <a:cxnLst/>
          <a:rect l="0" t="0" r="0" b="0"/>
          <a:pathLst>
            <a:path>
              <a:moveTo>
                <a:pt x="3154470" y="0"/>
              </a:moveTo>
              <a:lnTo>
                <a:pt x="3154470" y="296730"/>
              </a:lnTo>
              <a:lnTo>
                <a:pt x="0" y="296730"/>
              </a:lnTo>
              <a:lnTo>
                <a:pt x="0" y="559260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0513" y="2155619"/>
        <a:ext cx="160457" cy="5898"/>
      </dsp:txXfrm>
    </dsp:sp>
    <dsp:sp modelId="{680946DF-39FC-48EC-9171-B8F21BE19AA6}">
      <dsp:nvSpPr>
        <dsp:cNvPr id="0" name=""/>
        <dsp:cNvSpPr/>
      </dsp:nvSpPr>
      <dsp:spPr>
        <a:xfrm>
          <a:off x="3155672" y="341972"/>
          <a:ext cx="2564610" cy="1538766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Speedbird</a:t>
          </a:r>
          <a:r>
            <a:rPr lang="en-US" sz="1200" kern="1200" dirty="0"/>
            <a:t> 373 </a:t>
          </a:r>
          <a:r>
            <a:rPr lang="en-US" sz="1200" kern="1200" dirty="0" err="1"/>
            <a:t>Establised</a:t>
          </a:r>
          <a:r>
            <a:rPr lang="en-US" sz="1200" kern="1200" dirty="0"/>
            <a:t> ILS runway 32L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reduce 180 kts and contact tower 118,105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 kts and contact tower 118,105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3155672" y="341972"/>
        <a:ext cx="2564610" cy="1538766"/>
      </dsp:txXfrm>
    </dsp:sp>
    <dsp:sp modelId="{4D5092F6-EAFD-4F53-8BC6-17E0BD70655B}">
      <dsp:nvSpPr>
        <dsp:cNvPr id="0" name=""/>
        <dsp:cNvSpPr/>
      </dsp:nvSpPr>
      <dsp:spPr>
        <a:xfrm>
          <a:off x="2564011" y="3194262"/>
          <a:ext cx="559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260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8895" y="3237033"/>
        <a:ext cx="29493" cy="5898"/>
      </dsp:txXfrm>
    </dsp:sp>
    <dsp:sp modelId="{6FDE2C6C-C62A-4301-A032-DB2A699A1E40}">
      <dsp:nvSpPr>
        <dsp:cNvPr id="0" name=""/>
        <dsp:cNvSpPr/>
      </dsp:nvSpPr>
      <dsp:spPr>
        <a:xfrm>
          <a:off x="1201" y="2470599"/>
          <a:ext cx="2564610" cy="1538766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Tower, good afternoon, </a:t>
          </a:r>
          <a:r>
            <a:rPr lang="en-US" sz="1200" kern="1200" dirty="0" err="1"/>
            <a:t>Speedbird</a:t>
          </a:r>
          <a:r>
            <a:rPr lang="en-US" sz="1200" kern="1200" dirty="0"/>
            <a:t> 373 final runway 32L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report 4-miles final runway 32L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373 report 4-miles final runway 32L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1201" y="2470599"/>
        <a:ext cx="2564610" cy="1538766"/>
      </dsp:txXfrm>
    </dsp:sp>
    <dsp:sp modelId="{B377177E-369C-4F69-B5A7-738C8E6702C5}">
      <dsp:nvSpPr>
        <dsp:cNvPr id="0" name=""/>
        <dsp:cNvSpPr/>
      </dsp:nvSpPr>
      <dsp:spPr>
        <a:xfrm>
          <a:off x="3155672" y="2470599"/>
          <a:ext cx="2564610" cy="153876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Runway 32L cleared to land wind calm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Landing runway 32L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3155672" y="2470599"/>
        <a:ext cx="2564610" cy="153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51475-4708-4D73-8C5F-C087B407AA4B}">
      <dsp:nvSpPr>
        <dsp:cNvPr id="0" name=""/>
        <dsp:cNvSpPr/>
      </dsp:nvSpPr>
      <dsp:spPr>
        <a:xfrm>
          <a:off x="0" y="0"/>
          <a:ext cx="453089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AD0C8-34C4-47F7-8319-A13240D682EA}">
      <dsp:nvSpPr>
        <dsp:cNvPr id="0" name=""/>
        <dsp:cNvSpPr/>
      </dsp:nvSpPr>
      <dsp:spPr>
        <a:xfrm>
          <a:off x="0" y="0"/>
          <a:ext cx="4530898" cy="16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ATC: </a:t>
          </a:r>
          <a:r>
            <a:rPr lang="en-US" sz="1500" kern="1200" dirty="0" err="1"/>
            <a:t>Speedbird</a:t>
          </a:r>
          <a:r>
            <a:rPr lang="en-US" sz="1500" kern="1200" dirty="0"/>
            <a:t> 373 vacate M4 1</a:t>
          </a:r>
          <a:r>
            <a:rPr lang="en-US" sz="1500" kern="1200" baseline="30000" dirty="0"/>
            <a:t>st </a:t>
          </a:r>
          <a:r>
            <a:rPr lang="en-US" sz="1500" kern="1200" dirty="0"/>
            <a:t>left cross runway 14L on the other side contact ground 121.905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Vacating M4 1</a:t>
          </a:r>
          <a:r>
            <a:rPr lang="en-US" sz="1500" kern="1200" baseline="30000" dirty="0"/>
            <a:t>st </a:t>
          </a:r>
          <a:r>
            <a:rPr lang="en-US" sz="1500" kern="1200" dirty="0"/>
            <a:t>left crossing runway 14L on the other side contacting ground 121.905, </a:t>
          </a:r>
          <a:r>
            <a:rPr lang="en-US" sz="1500" kern="1200" dirty="0" err="1"/>
            <a:t>Speedbird</a:t>
          </a:r>
          <a:r>
            <a:rPr lang="en-US" sz="1500" kern="1200" dirty="0"/>
            <a:t> 373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</a:t>
          </a:r>
        </a:p>
      </dsp:txBody>
      <dsp:txXfrm>
        <a:off x="0" y="0"/>
        <a:ext cx="4530898" cy="1669533"/>
      </dsp:txXfrm>
    </dsp:sp>
    <dsp:sp modelId="{0ECF4ACB-47CD-4E1B-BDCF-901F0697845B}">
      <dsp:nvSpPr>
        <dsp:cNvPr id="0" name=""/>
        <dsp:cNvSpPr/>
      </dsp:nvSpPr>
      <dsp:spPr>
        <a:xfrm>
          <a:off x="0" y="1669533"/>
          <a:ext cx="4530898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1242E-CDC3-4202-B523-6C75E1DB95DB}">
      <dsp:nvSpPr>
        <dsp:cNvPr id="0" name=""/>
        <dsp:cNvSpPr/>
      </dsp:nvSpPr>
      <dsp:spPr>
        <a:xfrm>
          <a:off x="0" y="1669533"/>
          <a:ext cx="4530898" cy="16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ATC: </a:t>
          </a:r>
          <a:r>
            <a:rPr lang="en-US" sz="1500" kern="1200" dirty="0" err="1"/>
            <a:t>Speedbird</a:t>
          </a:r>
          <a:r>
            <a:rPr lang="en-US" sz="1500" kern="1200" dirty="0"/>
            <a:t> 373 vacate 1</a:t>
          </a:r>
          <a:r>
            <a:rPr lang="en-US" sz="1500" kern="1200" baseline="30000" dirty="0"/>
            <a:t>st</a:t>
          </a:r>
          <a:r>
            <a:rPr lang="en-US" sz="1500" kern="1200" dirty="0"/>
            <a:t> left M4 expedite vacating traffic 4 miles final report on M4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Vacate 1</a:t>
          </a:r>
          <a:r>
            <a:rPr lang="en-US" sz="1500" kern="1200" baseline="30000" dirty="0"/>
            <a:t>st</a:t>
          </a:r>
          <a:r>
            <a:rPr lang="en-US" sz="1500" kern="1200" dirty="0"/>
            <a:t> left M4 and report on M4, </a:t>
          </a:r>
          <a:r>
            <a:rPr lang="en-US" sz="1500" kern="1200" dirty="0" err="1"/>
            <a:t>Speedbird</a:t>
          </a:r>
          <a:r>
            <a:rPr lang="en-US" sz="1500" kern="1200" dirty="0"/>
            <a:t> 373</a:t>
          </a:r>
        </a:p>
      </dsp:txBody>
      <dsp:txXfrm>
        <a:off x="0" y="1669533"/>
        <a:ext cx="4530898" cy="166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4CA6E-16DC-4ED1-B193-07D17014681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3BC7-B7C7-46E5-96FE-13CA6941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4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13BC7-B7C7-46E5-96FE-13CA6941500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4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99F2-FF75-CFB7-752F-B2242A7B8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574835-C495-EB61-26C0-56B464F1B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D49C3D-382F-E0D0-3A61-98F2C1B6C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4A325-1E33-62DF-DCC1-074FCC14D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13BC7-B7C7-46E5-96FE-13CA6941500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08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5711-5960-8564-F06F-F95A1AC1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7F3342-D28D-D7BB-5ADA-DB7DFD192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AEBA2FB-E195-1B61-8660-DD8D3C67F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F49B6C-16F8-7B7A-2842-18FECC39F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13BC7-B7C7-46E5-96FE-13CA6941500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2B530-CF94-C006-EBEC-297ECBC8E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82D4B7-7CB5-0BD7-9A7A-5A60C8CB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B5D10B-D8B0-E564-4EF1-49E8C7D7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27D8C-58D5-576D-58C8-F4AB97A2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30BE4-00A4-0907-51B0-552050DC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1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1EEE1-4BE3-EF74-4857-0761B46B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5E45DE-6CDA-061A-4BD8-5A482D367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8BEF0A-157C-D43F-894A-B8F774D3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7C4B7-59AC-7D45-E53B-80530F4A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4CDFD-CF97-8C5E-FB4E-50029F6E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81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DA3B75-E70A-AB9B-64A0-F3190CB22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BBB898-3899-056A-553C-D951758AF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7D7F6C-111A-4EA1-71A0-6F6A224D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1F2D54-B190-6B28-A3FA-D538B85F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713F68-8C05-DF77-4821-A7E989AB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A2864-8DEF-E7FC-DC64-C4ACD4AE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87DA2C-3956-9126-A266-AC3AE9315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A9BCE-503A-D9CC-F487-FDB1E100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862E1-6E2B-0AC4-969A-885280D8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5D916-DC77-F05C-DD8D-D130663F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9293E-069F-1BCE-2D11-DE01D69F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928B8A-0C95-E141-D654-72F023D26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31DFE-F82F-FDE4-D1CF-C999C9B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30804D-5613-BDAB-C0D2-9C2D9B87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FC05B-F6B4-EAAD-3E04-7C38884C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7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D2534-36E1-D154-6E1C-B11174A7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26F79-2274-8EB0-ED72-9A25630FA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54D119-BEBF-2681-8677-AE0E817C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4F6FB4-2181-2E6C-4612-D174F0EB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15B563-E1B1-3560-96CF-309EDE8A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B1D470-334F-CCAE-9FDA-31BE5410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5FBC1-E5BD-93CC-3F11-5C2B24DE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4F55FD-69D9-E1A5-0DC1-4CBD196E0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0A98B-03FC-F1B8-1D9B-3C9AFE7AA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613183-FDAD-13ED-93FF-4EF20BDEE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A03326-D32C-CD28-62BB-6592E85D1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03849A-80AD-1E1C-D8D5-B2DEAFBF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A278AA-1414-3427-F244-34A0E072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0C8609-54D7-B5A8-F36B-E492DD71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37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B52D2-05F6-0ED5-5243-8D0D249D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FC2F61-889C-9DA2-B058-1CC3312A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80C69B-2781-695B-C541-C0418E77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B9E968-E365-E284-C672-3F0B3D70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31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8B30F9-CDF3-C062-5C91-A72C86EF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6CB679-9DE2-B992-7D56-4A7B0E4B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07DD42-A7E1-4A00-DA81-EAC494A3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2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FD165-9D05-0748-7889-7F6715BD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C168B-0311-D865-361C-D1F2BDA7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37885E-F311-7B23-EC1A-061F3FC13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49F568-2961-104F-CBD0-24D0273F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4D0CD7-FFE9-8A3A-5D99-65056707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055CBD-8995-9769-BF67-A1753ECF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6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16E7F-C059-C0AB-A47E-6FED1F91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F333EE-E42C-DFEC-D2C4-7ACF04E07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95DE96-E72F-8372-9B3D-FE9818DA0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F27F7E-A0C1-DD69-A358-215C7272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74B64E-FC73-E129-DFF2-2C581F99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3FB741-4896-38BE-7388-1BEA41EA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6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1DA05D-178A-B6E8-BBA9-C86EE3A3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FBEC6B-1BD1-7277-8E21-F5E7ABA9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5B9CB-8690-40C4-CA13-52CBE16B9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6FAC5-E492-4325-8937-8C439DA54F06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DCE92-4ABE-BEB4-FC66-D3106122B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A92CAA-21A1-5584-DCEB-D1E581BBB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55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pxhere.com/fr/photo/311791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F3812C-D9E3-9B02-7100-CF51C7AE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 fontScale="90000"/>
          </a:bodyPr>
          <a:lstStyle/>
          <a:p>
            <a:r>
              <a:rPr lang="fr-FR" sz="5400" dirty="0"/>
              <a:t>Example of </a:t>
            </a:r>
            <a:r>
              <a:rPr lang="fr-FR" sz="5400" dirty="0" err="1"/>
              <a:t>exchangeof</a:t>
            </a:r>
            <a:r>
              <a:rPr lang="fr-FR" sz="5400" dirty="0"/>
              <a:t> messages </a:t>
            </a:r>
            <a:r>
              <a:rPr lang="fr-FR" sz="5400" dirty="0" err="1"/>
              <a:t>between</a:t>
            </a:r>
            <a:r>
              <a:rPr lang="fr-FR" sz="5400" dirty="0"/>
              <a:t> ATC and pilots at Toulouse Blagnac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sX0" fmla="*/ 0 w 18288"/>
              <a:gd name="csY0" fmla="*/ 0 h 5590381"/>
              <a:gd name="csX1" fmla="*/ 18288 w 18288"/>
              <a:gd name="csY1" fmla="*/ 0 h 5590381"/>
              <a:gd name="csX2" fmla="*/ 18288 w 18288"/>
              <a:gd name="csY2" fmla="*/ 754701 h 5590381"/>
              <a:gd name="csX3" fmla="*/ 18288 w 18288"/>
              <a:gd name="csY3" fmla="*/ 1565307 h 5590381"/>
              <a:gd name="csX4" fmla="*/ 18288 w 18288"/>
              <a:gd name="csY4" fmla="*/ 2152297 h 5590381"/>
              <a:gd name="csX5" fmla="*/ 18288 w 18288"/>
              <a:gd name="csY5" fmla="*/ 2906998 h 5590381"/>
              <a:gd name="csX6" fmla="*/ 18288 w 18288"/>
              <a:gd name="csY6" fmla="*/ 3549892 h 5590381"/>
              <a:gd name="csX7" fmla="*/ 18288 w 18288"/>
              <a:gd name="csY7" fmla="*/ 4080978 h 5590381"/>
              <a:gd name="csX8" fmla="*/ 18288 w 18288"/>
              <a:gd name="csY8" fmla="*/ 4835680 h 5590381"/>
              <a:gd name="csX9" fmla="*/ 18288 w 18288"/>
              <a:gd name="csY9" fmla="*/ 5590381 h 5590381"/>
              <a:gd name="csX10" fmla="*/ 0 w 18288"/>
              <a:gd name="csY10" fmla="*/ 5590381 h 5590381"/>
              <a:gd name="csX11" fmla="*/ 0 w 18288"/>
              <a:gd name="csY11" fmla="*/ 4835680 h 5590381"/>
              <a:gd name="csX12" fmla="*/ 0 w 18288"/>
              <a:gd name="csY12" fmla="*/ 4304593 h 5590381"/>
              <a:gd name="csX13" fmla="*/ 0 w 18288"/>
              <a:gd name="csY13" fmla="*/ 3773507 h 5590381"/>
              <a:gd name="csX14" fmla="*/ 0 w 18288"/>
              <a:gd name="csY14" fmla="*/ 3186517 h 5590381"/>
              <a:gd name="csX15" fmla="*/ 0 w 18288"/>
              <a:gd name="csY15" fmla="*/ 2487720 h 5590381"/>
              <a:gd name="csX16" fmla="*/ 0 w 18288"/>
              <a:gd name="csY16" fmla="*/ 1956633 h 5590381"/>
              <a:gd name="csX17" fmla="*/ 0 w 18288"/>
              <a:gd name="csY17" fmla="*/ 1425547 h 5590381"/>
              <a:gd name="csX18" fmla="*/ 0 w 18288"/>
              <a:gd name="csY18" fmla="*/ 614942 h 5590381"/>
              <a:gd name="csX19" fmla="*/ 0 w 18288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29AB99-7D38-4128-5295-587EE83A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48652"/>
            <a:ext cx="6894576" cy="38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750683-F20C-E629-0D1E-F0D36F19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982791"/>
          </a:xfrm>
        </p:spPr>
        <p:txBody>
          <a:bodyPr anchor="t">
            <a:normAutofit/>
          </a:bodyPr>
          <a:lstStyle/>
          <a:p>
            <a:r>
              <a:rPr lang="en-US" sz="2400" dirty="0"/>
              <a:t>English version only</a:t>
            </a:r>
          </a:p>
          <a:p>
            <a:r>
              <a:rPr lang="en-US" sz="2400" dirty="0"/>
              <a:t>Additional material for training purposes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898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A625A-338D-7A71-CB7C-765A3314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4376BF7-4C94-36B7-5F2D-0C5F754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D08B8B-23C7-CFE0-A708-39DC2243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 fontScale="90000"/>
          </a:bodyPr>
          <a:lstStyle/>
          <a:p>
            <a:r>
              <a:rPr lang="fr-FR" sz="4800" dirty="0"/>
              <a:t>IDENTIFICATION OF AIRCRAFT ON RADAR BY APPROACH CONTROL LFBO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1B6496D-7A1C-61B8-D45B-EA5FF2430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C5C225F-794B-1E99-20A5-D999F620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6C690-6DF6-C20A-E54C-BC147679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F1D45D3-1817-4F71-E290-74EF0D26E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B41926-8E42-5954-2763-9B080456DF2B}"/>
              </a:ext>
            </a:extLst>
          </p:cNvPr>
          <p:cNvSpPr txBox="1"/>
          <p:nvPr/>
        </p:nvSpPr>
        <p:spPr>
          <a:xfrm>
            <a:off x="2941655" y="3108347"/>
            <a:ext cx="6164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Atlantic 6B radar identified contact approach 129.30</a:t>
            </a:r>
          </a:p>
          <a:p>
            <a:r>
              <a:rPr lang="en-US" sz="1800" dirty="0"/>
              <a:t>Approach on 129.30 Atlantic 6B</a:t>
            </a:r>
          </a:p>
          <a:p>
            <a:endParaRPr lang="fr-FR" dirty="0"/>
          </a:p>
        </p:txBody>
      </p:sp>
      <p:pic>
        <p:nvPicPr>
          <p:cNvPr id="6" name="Image 5" descr="Une image contenant texte, capture d’écran, Police, reçu">
            <a:extLst>
              <a:ext uri="{FF2B5EF4-FFF2-40B4-BE49-F238E27FC236}">
                <a16:creationId xmlns:a16="http://schemas.microsoft.com/office/drawing/2014/main" id="{81339A10-6A7A-7674-6883-D82BA5F7A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63" y="4021801"/>
            <a:ext cx="7326081" cy="2217158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336490E-7F00-EA24-32C2-B6E3379ACD4E}"/>
              </a:ext>
            </a:extLst>
          </p:cNvPr>
          <p:cNvCxnSpPr>
            <a:cxnSpLocks/>
          </p:cNvCxnSpPr>
          <p:nvPr/>
        </p:nvCxnSpPr>
        <p:spPr>
          <a:xfrm flipH="1">
            <a:off x="5717246" y="3296608"/>
            <a:ext cx="1969743" cy="2267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51A3EE-CDE8-1A66-EC7D-6F1B67D8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FINAL Approach  radar image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texte, capture d’écran, carte, logiciel&#10;&#10;Le contenu généré par l’IA peut être incorrect.">
            <a:extLst>
              <a:ext uri="{FF2B5EF4-FFF2-40B4-BE49-F238E27FC236}">
                <a16:creationId xmlns:a16="http://schemas.microsoft.com/office/drawing/2014/main" id="{A5E964F3-E7F1-B75F-0D18-DD39A6745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7" r="1" b="29410"/>
          <a:stretch>
            <a:fillRect/>
          </a:stretch>
        </p:blipFill>
        <p:spPr>
          <a:xfrm>
            <a:off x="2698925" y="2296148"/>
            <a:ext cx="5660013" cy="40818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3" name="Rectangle 312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BEDD436-003F-C6D7-21BF-379D7D4A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r="2" b="3"/>
          <a:stretch>
            <a:fillRect/>
          </a:stretch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F73D48-DC59-BC57-BB4D-D103DE80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237745"/>
            <a:ext cx="5721484" cy="1495806"/>
          </a:xfrm>
        </p:spPr>
        <p:txBody>
          <a:bodyPr>
            <a:noAutofit/>
          </a:bodyPr>
          <a:lstStyle/>
          <a:p>
            <a:r>
              <a:rPr lang="fr-FR" sz="2800" dirty="0"/>
              <a:t>FINAL APPROACH ILS 32L AND LANDING LFBO</a:t>
            </a:r>
            <a:br>
              <a:rPr lang="fr-FR" sz="2800" dirty="0"/>
            </a:br>
            <a:r>
              <a:rPr lang="fr-FR" sz="2800" dirty="0"/>
              <a:t>The plane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appx</a:t>
            </a:r>
            <a:r>
              <a:rPr lang="fr-FR" sz="2800" dirty="0"/>
              <a:t> 4 minutes from landing </a:t>
            </a:r>
            <a:r>
              <a:rPr lang="fr-FR" sz="2800" dirty="0" err="1"/>
              <a:t>when</a:t>
            </a:r>
            <a:r>
              <a:rPr lang="fr-FR" sz="2800" dirty="0"/>
              <a:t> </a:t>
            </a:r>
            <a:r>
              <a:rPr lang="fr-FR" sz="2800" dirty="0" err="1"/>
              <a:t>he</a:t>
            </a:r>
            <a:r>
              <a:rPr lang="fr-FR" sz="2800" dirty="0"/>
              <a:t> intercepts the ILS</a:t>
            </a:r>
          </a:p>
        </p:txBody>
      </p:sp>
      <p:graphicFrame>
        <p:nvGraphicFramePr>
          <p:cNvPr id="3095" name="Espace réservé du contenu 2">
            <a:extLst>
              <a:ext uri="{FF2B5EF4-FFF2-40B4-BE49-F238E27FC236}">
                <a16:creationId xmlns:a16="http://schemas.microsoft.com/office/drawing/2014/main" id="{545B01C5-5672-D4AE-D7E0-9421A961A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860363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088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B373C-254E-BD6F-EE33-8A747F4E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Go around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584BD8-8916-C916-75FB-4BC8AD6C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01490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ATC instructs the aircraft</a:t>
            </a:r>
            <a:endParaRPr lang="fr-FR" sz="2000" dirty="0"/>
          </a:p>
          <a:p>
            <a:r>
              <a:rPr lang="en-US" sz="2000" dirty="0" err="1"/>
              <a:t>Speedbird</a:t>
            </a:r>
            <a:r>
              <a:rPr lang="en-US" sz="2000" dirty="0"/>
              <a:t> 373 go around (often due to runway being occupied)</a:t>
            </a:r>
          </a:p>
          <a:p>
            <a:r>
              <a:rPr lang="fr-FR" sz="2000" dirty="0" err="1"/>
              <a:t>Going</a:t>
            </a:r>
            <a:r>
              <a:rPr lang="fr-FR" sz="2000" dirty="0"/>
              <a:t> </a:t>
            </a:r>
            <a:r>
              <a:rPr lang="fr-FR" sz="2000" dirty="0" err="1"/>
              <a:t>around</a:t>
            </a:r>
            <a:r>
              <a:rPr lang="fr-FR" sz="2000" dirty="0"/>
              <a:t>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r>
              <a:rPr lang="en-US" sz="2000" b="1" dirty="0"/>
              <a:t>Pilot aborts the landing</a:t>
            </a:r>
            <a:endParaRPr lang="fr-FR" sz="2000" dirty="0"/>
          </a:p>
          <a:p>
            <a:r>
              <a:rPr lang="en-US" sz="2000" dirty="0" err="1"/>
              <a:t>Speedbird</a:t>
            </a:r>
            <a:r>
              <a:rPr lang="en-US" sz="2000" dirty="0"/>
              <a:t> 373 going around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BEC03E-5CCA-1539-3743-19C97EA6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910744"/>
            <a:ext cx="5150277" cy="28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3DA101-196F-0A26-922E-4155DE0B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After</a:t>
            </a:r>
            <a:r>
              <a:rPr lang="fr-FR" sz="4800" dirty="0"/>
              <a:t> landing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ransport, plein air, avion, herbe&#10;&#10;Le contenu généré par l’IA peut être incorrect.">
            <a:extLst>
              <a:ext uri="{FF2B5EF4-FFF2-40B4-BE49-F238E27FC236}">
                <a16:creationId xmlns:a16="http://schemas.microsoft.com/office/drawing/2014/main" id="{E3176B15-1012-1A23-36C7-A9E8AA38B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476" r="5191" b="-1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DBBF8ED8-0CC3-641A-EF2C-E301FB207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242969"/>
              </p:ext>
            </p:extLst>
          </p:nvPr>
        </p:nvGraphicFramePr>
        <p:xfrm>
          <a:off x="793661" y="2599509"/>
          <a:ext cx="4530898" cy="333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33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E062C-9992-476A-B88C-EFCF2275A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D12166-D95D-8AF3-38E2-3154E1234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1466DC-2A71-151B-8EA3-4E7D3AAB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 err="1"/>
              <a:t>Specific</a:t>
            </a:r>
            <a:r>
              <a:rPr lang="fr-FR" sz="4800" dirty="0"/>
              <a:t> use of </a:t>
            </a:r>
            <a:r>
              <a:rPr lang="fr-FR" sz="4800" dirty="0" err="1"/>
              <a:t>words</a:t>
            </a:r>
            <a:endParaRPr lang="fr-FR" sz="4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7D2134-BC2A-F849-F781-F9946F99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BED432-5189-CC63-EDBF-4CBC592D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70F03-63A2-9FE0-8FD4-217A1FF2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7" y="2938218"/>
            <a:ext cx="9269859" cy="284963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The </a:t>
            </a:r>
            <a:r>
              <a:rPr lang="fr-FR" dirty="0" err="1">
                <a:solidFill>
                  <a:srgbClr val="FF0000"/>
                </a:solidFill>
              </a:rPr>
              <a:t>word</a:t>
            </a:r>
            <a:r>
              <a:rPr lang="fr-FR" dirty="0">
                <a:solidFill>
                  <a:srgbClr val="FF0000"/>
                </a:solidFill>
              </a:rPr>
              <a:t> « CLEARED » </a:t>
            </a:r>
            <a:r>
              <a:rPr lang="fr-FR" dirty="0" err="1">
                <a:solidFill>
                  <a:srgbClr val="FF0000"/>
                </a:solidFill>
              </a:rPr>
              <a:t>will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only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used</a:t>
            </a:r>
            <a:r>
              <a:rPr lang="fr-FR" dirty="0">
                <a:solidFill>
                  <a:srgbClr val="FF0000"/>
                </a:solidFill>
              </a:rPr>
              <a:t> for the </a:t>
            </a:r>
            <a:r>
              <a:rPr lang="fr-FR" dirty="0" err="1">
                <a:solidFill>
                  <a:srgbClr val="FF0000"/>
                </a:solidFill>
              </a:rPr>
              <a:t>following</a:t>
            </a:r>
            <a:r>
              <a:rPr lang="fr-FR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0000"/>
                </a:solidFill>
              </a:rPr>
              <a:t>Cleared</a:t>
            </a:r>
            <a:r>
              <a:rPr lang="fr-FR" dirty="0">
                <a:solidFill>
                  <a:srgbClr val="FF0000"/>
                </a:solidFill>
              </a:rPr>
              <a:t> for </a:t>
            </a:r>
            <a:r>
              <a:rPr lang="fr-FR" dirty="0" err="1">
                <a:solidFill>
                  <a:srgbClr val="FF0000"/>
                </a:solidFill>
              </a:rPr>
              <a:t>take</a:t>
            </a:r>
            <a:r>
              <a:rPr lang="fr-FR" dirty="0">
                <a:solidFill>
                  <a:srgbClr val="FF0000"/>
                </a:solidFill>
              </a:rPr>
              <a:t> off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0000"/>
                </a:solidFill>
              </a:rPr>
              <a:t>Cleared</a:t>
            </a:r>
            <a:r>
              <a:rPr lang="fr-FR" dirty="0">
                <a:solidFill>
                  <a:srgbClr val="FF0000"/>
                </a:solidFill>
              </a:rPr>
              <a:t> to land </a:t>
            </a:r>
          </a:p>
          <a:p>
            <a:pPr marL="0" indent="0">
              <a:buNone/>
            </a:pPr>
            <a:r>
              <a:rPr lang="fr-FR" dirty="0"/>
              <a:t>The </a:t>
            </a:r>
            <a:r>
              <a:rPr lang="fr-FR" dirty="0" err="1"/>
              <a:t>word</a:t>
            </a:r>
            <a:r>
              <a:rPr lang="fr-FR" dirty="0"/>
              <a:t> « TAXI »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instructions </a:t>
            </a:r>
            <a:r>
              <a:rPr lang="fr-FR" dirty="0" err="1"/>
              <a:t>when</a:t>
            </a:r>
            <a:r>
              <a:rPr lang="fr-FR" dirty="0"/>
              <a:t> the plane </a:t>
            </a:r>
            <a:r>
              <a:rPr lang="fr-FR" dirty="0" err="1"/>
              <a:t>is</a:t>
            </a:r>
            <a:r>
              <a:rPr lang="fr-FR" dirty="0"/>
              <a:t> on the taxiway</a:t>
            </a:r>
          </a:p>
          <a:p>
            <a:pPr marL="0" indent="0">
              <a:buNone/>
            </a:pPr>
            <a:r>
              <a:rPr lang="fr-FR" dirty="0"/>
              <a:t>In all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circumstances</a:t>
            </a:r>
            <a:r>
              <a:rPr lang="fr-FR" dirty="0"/>
              <a:t> the </a:t>
            </a:r>
            <a:r>
              <a:rPr lang="fr-FR" dirty="0" err="1"/>
              <a:t>word</a:t>
            </a:r>
            <a:r>
              <a:rPr lang="fr-FR" dirty="0"/>
              <a:t> « APPROVED »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6DC9B4-0DF6-69FE-E936-D06BEC900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4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937FE-8531-F207-A469-B8DB3B84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684F6C-7F49-3B90-1C3F-44BBB7094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BAA029-25F3-714E-ACAB-A20F9671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/>
              <a:t>Start push and taxi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188FD0-3A4B-A1AF-776E-6D3F640A3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CEBA95-FE9C-DDBC-5578-B35C665CC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A9B84C-9EA3-1467-2FD3-E87D2543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938217"/>
            <a:ext cx="4530898" cy="3375179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fr-FR" sz="2000" dirty="0" err="1"/>
              <a:t>Speedbird</a:t>
            </a:r>
            <a:r>
              <a:rPr lang="fr-FR" sz="2000" dirty="0"/>
              <a:t> 373, on U30 </a:t>
            </a:r>
            <a:r>
              <a:rPr lang="fr-FR" sz="2000" dirty="0" err="1"/>
              <a:t>with</a:t>
            </a:r>
            <a:r>
              <a:rPr lang="fr-FR" sz="2000" dirty="0"/>
              <a:t> information A for push and start</a:t>
            </a:r>
          </a:p>
          <a:p>
            <a:pPr marL="0" indent="0">
              <a:buNone/>
            </a:pPr>
            <a:r>
              <a:rPr lang="fr-FR" sz="2000" dirty="0"/>
              <a:t>ATC: </a:t>
            </a:r>
            <a:r>
              <a:rPr lang="fr-FR" sz="2000" dirty="0" err="1"/>
              <a:t>Speedbird</a:t>
            </a:r>
            <a:r>
              <a:rPr lang="fr-FR" sz="2000" dirty="0"/>
              <a:t> 373, start up </a:t>
            </a:r>
            <a:r>
              <a:rPr lang="fr-FR" sz="2000" dirty="0" err="1"/>
              <a:t>approved</a:t>
            </a:r>
            <a:r>
              <a:rPr lang="fr-FR" sz="2000" dirty="0"/>
              <a:t> </a:t>
            </a:r>
            <a:r>
              <a:rPr lang="fr-FR" sz="2000" dirty="0" err="1"/>
              <a:t>facing</a:t>
            </a:r>
            <a:r>
              <a:rPr lang="fr-FR" sz="2000" dirty="0"/>
              <a:t> </a:t>
            </a:r>
            <a:r>
              <a:rPr lang="fr-FR" sz="2000" dirty="0" err="1"/>
              <a:t>north</a:t>
            </a:r>
            <a:r>
              <a:rPr lang="fr-FR" sz="2000" dirty="0"/>
              <a:t> report </a:t>
            </a:r>
            <a:r>
              <a:rPr lang="fr-FR" sz="2000" dirty="0" err="1"/>
              <a:t>ready</a:t>
            </a:r>
            <a:r>
              <a:rPr lang="fr-FR" sz="2000" dirty="0"/>
              <a:t> to taxi</a:t>
            </a:r>
          </a:p>
          <a:p>
            <a:pPr marL="0" indent="0">
              <a:buNone/>
            </a:pPr>
            <a:r>
              <a:rPr lang="fr-FR" sz="2000" dirty="0"/>
              <a:t>Pushing back </a:t>
            </a:r>
            <a:r>
              <a:rPr lang="fr-FR" sz="2000" dirty="0" err="1"/>
              <a:t>will</a:t>
            </a:r>
            <a:r>
              <a:rPr lang="fr-FR" sz="2000" dirty="0"/>
              <a:t> report </a:t>
            </a:r>
            <a:r>
              <a:rPr lang="fr-FR" sz="2000" dirty="0" err="1"/>
              <a:t>ready</a:t>
            </a:r>
            <a:r>
              <a:rPr lang="fr-FR" sz="2000" dirty="0"/>
              <a:t> to taxi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pPr marL="0" indent="0">
              <a:buNone/>
            </a:pPr>
            <a:r>
              <a:rPr lang="fr-FR" sz="2000" dirty="0" err="1"/>
              <a:t>Speedbird</a:t>
            </a:r>
            <a:r>
              <a:rPr lang="fr-FR" sz="2000" dirty="0"/>
              <a:t> 373 </a:t>
            </a:r>
            <a:r>
              <a:rPr lang="fr-FR" sz="2000" dirty="0" err="1"/>
              <a:t>ready</a:t>
            </a:r>
            <a:r>
              <a:rPr lang="fr-FR" sz="2000" dirty="0"/>
              <a:t> to taxi</a:t>
            </a:r>
          </a:p>
          <a:p>
            <a:pPr marL="0" indent="0">
              <a:buNone/>
            </a:pPr>
            <a:r>
              <a:rPr lang="fr-FR" sz="2000" dirty="0"/>
              <a:t>ATC: </a:t>
            </a:r>
            <a:r>
              <a:rPr lang="fr-FR" sz="2000" dirty="0" err="1"/>
              <a:t>Speedbird</a:t>
            </a:r>
            <a:r>
              <a:rPr lang="fr-FR" sz="2000" dirty="0"/>
              <a:t> 373, taxi holding point N8 </a:t>
            </a:r>
            <a:r>
              <a:rPr lang="fr-FR" sz="2000" dirty="0" err="1"/>
              <a:t>runway</a:t>
            </a:r>
            <a:r>
              <a:rPr lang="fr-FR" sz="2000" dirty="0"/>
              <a:t> 14L via T60</a:t>
            </a:r>
          </a:p>
          <a:p>
            <a:pPr marL="0" indent="0">
              <a:buNone/>
            </a:pPr>
            <a:r>
              <a:rPr lang="fr-FR" sz="2000" dirty="0" err="1"/>
              <a:t>Taxing</a:t>
            </a:r>
            <a:r>
              <a:rPr lang="fr-FR" sz="2000" dirty="0"/>
              <a:t> holding point N8 </a:t>
            </a:r>
            <a:r>
              <a:rPr lang="fr-FR" sz="2000" dirty="0" err="1"/>
              <a:t>runway</a:t>
            </a:r>
            <a:r>
              <a:rPr lang="fr-FR" sz="2000" dirty="0"/>
              <a:t> 14L via T60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pPr marL="0" indent="0">
              <a:buNone/>
            </a:pPr>
            <a:r>
              <a:rPr lang="fr-FR" sz="2000" dirty="0"/>
              <a:t>ATC: </a:t>
            </a:r>
            <a:r>
              <a:rPr lang="fr-FR" sz="2000" dirty="0" err="1"/>
              <a:t>Speedbird</a:t>
            </a:r>
            <a:r>
              <a:rPr lang="fr-FR" sz="2000" dirty="0"/>
              <a:t> 373, contact </a:t>
            </a:r>
            <a:r>
              <a:rPr lang="fr-FR" sz="2000" dirty="0" err="1"/>
              <a:t>tower</a:t>
            </a:r>
            <a:r>
              <a:rPr lang="fr-FR" sz="2000" dirty="0"/>
              <a:t> 118.105</a:t>
            </a:r>
          </a:p>
          <a:p>
            <a:pPr marL="0" indent="0">
              <a:buNone/>
            </a:pPr>
            <a:r>
              <a:rPr lang="fr-FR" sz="2000" dirty="0" err="1"/>
              <a:t>Contacting</a:t>
            </a:r>
            <a:r>
              <a:rPr lang="fr-FR" sz="2000" dirty="0"/>
              <a:t> </a:t>
            </a:r>
            <a:r>
              <a:rPr lang="fr-FR" sz="2000" dirty="0" err="1"/>
              <a:t>tower</a:t>
            </a:r>
            <a:r>
              <a:rPr lang="fr-FR" sz="2000" dirty="0"/>
              <a:t> 118.105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16DA03-1EB7-D692-2BAA-4F56AD0B8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diagramme, capture d’écran, croquis, Plan&#10;&#10;Le contenu généré par l’IA peut être incorrect.">
            <a:extLst>
              <a:ext uri="{FF2B5EF4-FFF2-40B4-BE49-F238E27FC236}">
                <a16:creationId xmlns:a16="http://schemas.microsoft.com/office/drawing/2014/main" id="{8CE97400-C77F-585F-A704-94DAED0B4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52" y="2676660"/>
            <a:ext cx="4256004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0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D2036-F7F0-B0CE-7565-C7B9D936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30B565-7466-8BE1-4EFC-47E11DDB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Intersection </a:t>
            </a:r>
            <a:r>
              <a:rPr lang="fr-FR" sz="4800" dirty="0" err="1"/>
              <a:t>conflict</a:t>
            </a:r>
            <a:endParaRPr lang="fr-FR" sz="4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CBB43F-5A14-1F89-5343-F2E40695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ATC: Leader Kilo maintain on P40 before intersection N4 and give way to the Ryanair B737 vacating runway 14L taxying to T40</a:t>
            </a:r>
          </a:p>
          <a:p>
            <a:pPr marL="0" indent="0">
              <a:buNone/>
            </a:pPr>
            <a:r>
              <a:rPr lang="fr-FR" sz="2000" dirty="0" err="1"/>
              <a:t>Vehicle</a:t>
            </a:r>
            <a:r>
              <a:rPr lang="fr-FR" sz="2000" dirty="0"/>
              <a:t>: Leader Kilo</a:t>
            </a:r>
            <a:r>
              <a:rPr lang="en-US" sz="2000" dirty="0"/>
              <a:t> maintain on P40 before intersection N4 and giving way to the Ryanair B737 </a:t>
            </a:r>
            <a:endParaRPr lang="fr-FR" sz="2000" dirty="0"/>
          </a:p>
          <a:p>
            <a:pPr marL="0" indent="0">
              <a:buNone/>
            </a:pPr>
            <a:endParaRPr lang="fr-FR" sz="2000" b="1" dirty="0"/>
          </a:p>
          <a:p>
            <a:endParaRPr lang="fr-FR" sz="2000" dirty="0"/>
          </a:p>
        </p:txBody>
      </p:sp>
      <p:pic>
        <p:nvPicPr>
          <p:cNvPr id="4" name="Image 3" descr="Une image contenant carte, diagramme, Plan, texte&#10;&#10;Le contenu généré par l’IA peut être incorrect.">
            <a:extLst>
              <a:ext uri="{FF2B5EF4-FFF2-40B4-BE49-F238E27FC236}">
                <a16:creationId xmlns:a16="http://schemas.microsoft.com/office/drawing/2014/main" id="{A99A7E23-A9C2-3A1A-1544-FFBF874F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r="10546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3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B154FD-9B34-30B6-1F47-2C5F64E1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Aircraft backtracking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EDDC8-D9AE-943A-97AC-EC4E2AE8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fr-FR" sz="2000" dirty="0"/>
              <a:t>The taxiways in </a:t>
            </a:r>
            <a:r>
              <a:rPr lang="fr-FR" sz="2000" dirty="0" err="1"/>
              <a:t>this</a:t>
            </a:r>
            <a:r>
              <a:rPr lang="fr-FR" sz="2000" dirty="0"/>
              <a:t> scenario are </a:t>
            </a:r>
            <a:r>
              <a:rPr lang="fr-FR" sz="2000" dirty="0" err="1"/>
              <a:t>closed</a:t>
            </a:r>
            <a:r>
              <a:rPr lang="fr-FR" sz="2000" dirty="0"/>
              <a:t> for </a:t>
            </a:r>
            <a:r>
              <a:rPr lang="fr-FR" sz="2000" dirty="0" err="1"/>
              <a:t>works</a:t>
            </a:r>
            <a:r>
              <a:rPr lang="fr-FR" sz="2000" dirty="0"/>
              <a:t>. The </a:t>
            </a:r>
            <a:r>
              <a:rPr lang="fr-FR" sz="2000" dirty="0" err="1"/>
              <a:t>aircraft</a:t>
            </a:r>
            <a:r>
              <a:rPr lang="fr-FR" sz="2000" dirty="0"/>
              <a:t> has to </a:t>
            </a:r>
            <a:r>
              <a:rPr lang="fr-FR" sz="2000" dirty="0" err="1"/>
              <a:t>backtrack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able to </a:t>
            </a:r>
            <a:r>
              <a:rPr lang="fr-FR" sz="2000" dirty="0" err="1"/>
              <a:t>take</a:t>
            </a:r>
            <a:r>
              <a:rPr lang="fr-FR" sz="2000" dirty="0"/>
              <a:t> off.</a:t>
            </a:r>
          </a:p>
          <a:p>
            <a:r>
              <a:rPr lang="en-US" sz="2000" dirty="0"/>
              <a:t>ATC: Postman 55R backtrack runway 27 line up and wait</a:t>
            </a:r>
          </a:p>
          <a:p>
            <a:endParaRPr lang="en-US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030" name="Picture 6" descr="Backtrack | SKYbrary Aviation Safety">
            <a:extLst>
              <a:ext uri="{FF2B5EF4-FFF2-40B4-BE49-F238E27FC236}">
                <a16:creationId xmlns:a16="http://schemas.microsoft.com/office/drawing/2014/main" id="{FE11C08C-A09E-C3FE-4AEB-76212CE8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397391"/>
            <a:ext cx="5150277" cy="1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0FD47-4AD7-2BDD-009F-6FE329D5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7F7C0B-DE7E-1EED-ED08-9573D30BE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0E4D0E-6EB0-AB5B-CCE3-4979B2F0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Take off from runway 32R LFBO AT N1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CF5B4A-CBAF-D1AC-505D-049D6F149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444EEB-EC62-2FC9-97D0-94A01538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D10854-246C-E107-1BFB-CB81EFC1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fr-FR" sz="2000" b="1" dirty="0"/>
          </a:p>
          <a:p>
            <a:r>
              <a:rPr lang="en-US" sz="2000" dirty="0"/>
              <a:t>ATC: Atlantic 6B line up runway 32R intersection N1cleared for take off wind calm</a:t>
            </a:r>
          </a:p>
          <a:p>
            <a:r>
              <a:rPr lang="en-US" sz="2000" dirty="0"/>
              <a:t>Lining up and cleared take off runway 32R Atlantic 6B</a:t>
            </a:r>
          </a:p>
          <a:p>
            <a:r>
              <a:rPr lang="en-US" sz="2000" dirty="0"/>
              <a:t>ATC:  Atlantic 6B behind the landing traffic line up runway 32R intersection N1 and wait behind </a:t>
            </a:r>
          </a:p>
          <a:p>
            <a:r>
              <a:rPr lang="en-US" sz="2000" dirty="0"/>
              <a:t>Behind the landing traffic  lining up runway 32R intersection N1and wait behind, Atlantic 6B</a:t>
            </a:r>
          </a:p>
          <a:p>
            <a:r>
              <a:rPr lang="en-US" sz="2000" dirty="0"/>
              <a:t>(Once runway is free) ATC: Atlantic 6B runway 32R cleared for take off wind calm</a:t>
            </a:r>
          </a:p>
          <a:p>
            <a:r>
              <a:rPr lang="en-US" sz="2000" dirty="0"/>
              <a:t>Taking off Atlantic 6B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6" name="Image 5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37C81FB2-A3C0-1D8D-8532-761C52B0D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7" y="2484255"/>
            <a:ext cx="4147886" cy="37142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1476624-104E-6C0E-19C8-EA7C97A1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20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8360FB-011C-927E-CE2A-3787C5A8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/>
              <a:t>Immediate take off runway 32R LFBO AT N1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CC030-C9C2-8ECC-155A-6440B549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682909"/>
            <a:ext cx="4530898" cy="325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highlight>
                  <a:srgbClr val="FFFF00"/>
                </a:highlight>
              </a:rPr>
              <a:t>If another aircraft is on final with enough distance, the air traffic controller will ask the pilot if he is ready for an immediate departure. In the affirmative:  </a:t>
            </a:r>
            <a:endParaRPr lang="fr-FR" sz="1900" dirty="0">
              <a:highlight>
                <a:srgbClr val="FFFF00"/>
              </a:highlight>
            </a:endParaRPr>
          </a:p>
          <a:p>
            <a:r>
              <a:rPr lang="en-US" sz="1900" dirty="0"/>
              <a:t>Atlantic 6B runway 32R cleared for immediate takeoff wind calm</a:t>
            </a:r>
          </a:p>
          <a:p>
            <a:r>
              <a:rPr lang="en-US" sz="1900" dirty="0"/>
              <a:t>Taking off Atlantic 6B</a:t>
            </a:r>
          </a:p>
          <a:p>
            <a:pPr marL="0" indent="0">
              <a:buNone/>
            </a:pPr>
            <a:endParaRPr lang="fr-FR" sz="1900" dirty="0"/>
          </a:p>
          <a:p>
            <a:endParaRPr lang="fr-FR" sz="1900" dirty="0"/>
          </a:p>
          <a:p>
            <a:endParaRPr lang="fr-FR" sz="1900" dirty="0"/>
          </a:p>
        </p:txBody>
      </p:sp>
      <p:pic>
        <p:nvPicPr>
          <p:cNvPr id="4" name="Image 3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7CBA1A6E-76A3-9478-E567-07FF4839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7" y="2484255"/>
            <a:ext cx="4147886" cy="371424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5F81F7-6C2D-FE44-869D-44615684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 err="1"/>
              <a:t>Canceling</a:t>
            </a:r>
            <a:r>
              <a:rPr lang="fr-FR" sz="4800" dirty="0"/>
              <a:t> </a:t>
            </a:r>
            <a:r>
              <a:rPr lang="fr-FR" sz="4800" dirty="0" err="1"/>
              <a:t>take</a:t>
            </a:r>
            <a:r>
              <a:rPr lang="fr-FR" sz="4800" dirty="0"/>
              <a:t> off instruction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B8A23-8304-961E-D697-24B01BD5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2606040"/>
            <a:ext cx="4530898" cy="2514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b="1" dirty="0"/>
          </a:p>
          <a:p>
            <a:r>
              <a:rPr lang="en-US" sz="2000" dirty="0">
                <a:highlight>
                  <a:srgbClr val="FFFF00"/>
                </a:highlight>
              </a:rPr>
              <a:t>ATC Instructs aircraft to cancel take off</a:t>
            </a:r>
          </a:p>
          <a:p>
            <a:r>
              <a:rPr lang="en-US" sz="2000" dirty="0"/>
              <a:t>Iberia 445G stop immediately, Iberia 445G stop immediately </a:t>
            </a:r>
          </a:p>
          <a:p>
            <a:r>
              <a:rPr lang="en-US" sz="2000" dirty="0"/>
              <a:t>Stopping Iberia 445G</a:t>
            </a:r>
          </a:p>
          <a:p>
            <a:endParaRPr lang="fr-FR" sz="2000" dirty="0"/>
          </a:p>
        </p:txBody>
      </p:sp>
      <p:pic>
        <p:nvPicPr>
          <p:cNvPr id="6" name="Image 5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534B2D9A-29ED-3951-8C70-B54CF3BEA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7" y="2484255"/>
            <a:ext cx="4147886" cy="37142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CA9FD-CDE3-74E0-0A83-A6F553F0D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B7851B2-93E5-BEC6-0D2E-696B8406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29A3FA-C184-13ED-B244-048946D8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 err="1"/>
              <a:t>Two</a:t>
            </a:r>
            <a:r>
              <a:rPr lang="fr-FR" sz="4800" dirty="0"/>
              <a:t> </a:t>
            </a:r>
            <a:r>
              <a:rPr lang="fr-FR" sz="4800" dirty="0" err="1"/>
              <a:t>aircraft</a:t>
            </a:r>
            <a:r>
              <a:rPr lang="fr-FR" sz="4800" dirty="0"/>
              <a:t> </a:t>
            </a:r>
            <a:r>
              <a:rPr lang="fr-FR" sz="4800" dirty="0" err="1"/>
              <a:t>departing</a:t>
            </a:r>
            <a:r>
              <a:rPr lang="fr-FR" sz="4800" dirty="0"/>
              <a:t> at </a:t>
            </a:r>
            <a:r>
              <a:rPr lang="fr-FR" sz="4800" dirty="0" err="1"/>
              <a:t>same</a:t>
            </a:r>
            <a:r>
              <a:rPr lang="fr-FR" sz="4800" dirty="0"/>
              <a:t> time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557C275-D028-90A1-8A52-AD01C12D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5E63298-0A43-3A6E-B279-22BD66CD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3C71ED-0B17-2444-6200-2A001F7F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66" y="2321170"/>
            <a:ext cx="4530898" cy="335615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dirty="0" err="1">
                <a:highlight>
                  <a:srgbClr val="FFFF00"/>
                </a:highlight>
              </a:rPr>
              <a:t>Speedbird</a:t>
            </a:r>
            <a:r>
              <a:rPr lang="en-US" sz="3700" dirty="0">
                <a:highlight>
                  <a:srgbClr val="FFFF00"/>
                </a:highlight>
              </a:rPr>
              <a:t> 373 is taxying to N1 with Ryanair 243F following. Ryanair 243F wants to take off from Intersection N2</a:t>
            </a:r>
          </a:p>
          <a:p>
            <a:pPr marL="0" indent="0">
              <a:buNone/>
            </a:pPr>
            <a:r>
              <a:rPr lang="en-US" sz="3700" dirty="0"/>
              <a:t>ATC: Ryanair 243F (Intersection) N2 is approved 2300 </a:t>
            </a:r>
            <a:r>
              <a:rPr lang="en-US" sz="3700" dirty="0" err="1"/>
              <a:t>metres</a:t>
            </a:r>
            <a:r>
              <a:rPr lang="en-US" sz="3700" dirty="0"/>
              <a:t> available</a:t>
            </a:r>
          </a:p>
          <a:p>
            <a:pPr marL="0" indent="0">
              <a:buNone/>
            </a:pPr>
            <a:r>
              <a:rPr lang="en-US" sz="3700" dirty="0"/>
              <a:t>ATC: Ryanair 243F line up  runway 32R intersection N2  cleared for take off wind 280/12 kts</a:t>
            </a:r>
          </a:p>
          <a:p>
            <a:pPr marL="0" indent="0">
              <a:buNone/>
            </a:pPr>
            <a:r>
              <a:rPr lang="en-US" sz="3700" dirty="0"/>
              <a:t>Lining up runway 32R intersection N2 and taking off, Ryanair 243F</a:t>
            </a:r>
          </a:p>
          <a:p>
            <a:pPr marL="0" indent="0">
              <a:buNone/>
            </a:pPr>
            <a:r>
              <a:rPr lang="en-US" sz="3700" dirty="0"/>
              <a:t>ATC: </a:t>
            </a:r>
            <a:r>
              <a:rPr lang="en-US" sz="3700" dirty="0" err="1"/>
              <a:t>Speedbird</a:t>
            </a:r>
            <a:r>
              <a:rPr lang="en-US" sz="3700" dirty="0"/>
              <a:t> 373, line up runway 32R  intersection N1 and wait </a:t>
            </a:r>
          </a:p>
          <a:p>
            <a:pPr marL="0" indent="0">
              <a:buNone/>
            </a:pPr>
            <a:r>
              <a:rPr lang="en-US" sz="3700" dirty="0"/>
              <a:t>Lining up and waiting  runway 32R intersection N1, </a:t>
            </a:r>
            <a:r>
              <a:rPr lang="en-US" sz="3700" dirty="0" err="1"/>
              <a:t>Speedbird</a:t>
            </a:r>
            <a:r>
              <a:rPr lang="en-US" sz="3700" dirty="0"/>
              <a:t> 373</a:t>
            </a:r>
          </a:p>
          <a:p>
            <a:pPr marL="0" indent="0">
              <a:buNone/>
            </a:pPr>
            <a:r>
              <a:rPr lang="en-US" sz="3700" dirty="0"/>
              <a:t>ATC: </a:t>
            </a:r>
            <a:r>
              <a:rPr lang="en-US" sz="3700" dirty="0" err="1"/>
              <a:t>Speedbird</a:t>
            </a:r>
            <a:r>
              <a:rPr lang="en-US" sz="3700" dirty="0"/>
              <a:t> 373 runway 32R cleared for take off  wind 280/12kts</a:t>
            </a:r>
          </a:p>
          <a:p>
            <a:pPr marL="0" indent="0">
              <a:buNone/>
            </a:pPr>
            <a:r>
              <a:rPr lang="en-US" sz="3700" dirty="0"/>
              <a:t>Taking off runway 32R </a:t>
            </a:r>
            <a:r>
              <a:rPr lang="en-US" sz="3700" dirty="0" err="1"/>
              <a:t>Speedbird</a:t>
            </a:r>
            <a:r>
              <a:rPr lang="en-US" sz="3700" dirty="0"/>
              <a:t> 373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13239E0-539C-6C9F-C5E2-270FC7113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ligne, diagramme, Police&#10;&#10;Le contenu généré par l’IA peut être incorrect.">
            <a:extLst>
              <a:ext uri="{FF2B5EF4-FFF2-40B4-BE49-F238E27FC236}">
                <a16:creationId xmlns:a16="http://schemas.microsoft.com/office/drawing/2014/main" id="{329AAF82-AEAF-8134-E692-2D2E073CC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83" y="2489596"/>
            <a:ext cx="4360001" cy="268307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FBB3A87-56AA-9F3F-3C0E-F65C43AFE288}"/>
              </a:ext>
            </a:extLst>
          </p:cNvPr>
          <p:cNvCxnSpPr>
            <a:cxnSpLocks/>
          </p:cNvCxnSpPr>
          <p:nvPr/>
        </p:nvCxnSpPr>
        <p:spPr>
          <a:xfrm flipH="1" flipV="1">
            <a:off x="4521758" y="2634668"/>
            <a:ext cx="2974312" cy="6712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744</Words>
  <Application>Microsoft Office PowerPoint</Application>
  <PresentationFormat>Grand écran</PresentationFormat>
  <Paragraphs>90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Thème Office</vt:lpstr>
      <vt:lpstr>Example of exchangeof messages between ATC and pilots at Toulouse Blagnac</vt:lpstr>
      <vt:lpstr>Specific use of words</vt:lpstr>
      <vt:lpstr>Start push and taxi</vt:lpstr>
      <vt:lpstr>Intersection conflict</vt:lpstr>
      <vt:lpstr>Aircraft backtracking</vt:lpstr>
      <vt:lpstr>Take off from runway 32R LFBO AT N1</vt:lpstr>
      <vt:lpstr>Immediate take off runway 32R LFBO AT N1</vt:lpstr>
      <vt:lpstr>Canceling take off instruction</vt:lpstr>
      <vt:lpstr>Two aircraft departing at same time</vt:lpstr>
      <vt:lpstr>IDENTIFICATION OF AIRCRAFT ON RADAR BY APPROACH CONTROL LFBO</vt:lpstr>
      <vt:lpstr>FINAL Approach  radar image </vt:lpstr>
      <vt:lpstr>FINAL APPROACH ILS 32L AND LANDING LFBO The plane is appx 4 minutes from landing when he intercepts the ILS</vt:lpstr>
      <vt:lpstr>Go around</vt:lpstr>
      <vt:lpstr>After landing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Vaughan</dc:creator>
  <cp:lastModifiedBy>Peter Vaughan</cp:lastModifiedBy>
  <cp:revision>24</cp:revision>
  <dcterms:created xsi:type="dcterms:W3CDTF">2026-02-11T14:21:58Z</dcterms:created>
  <dcterms:modified xsi:type="dcterms:W3CDTF">2026-05-20T09:06:40Z</dcterms:modified>
</cp:coreProperties>
</file>