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8"/>
  </p:notesMasterIdLst>
  <p:handoutMasterIdLst>
    <p:handoutMasterId r:id="rId29"/>
  </p:handoutMasterIdLst>
  <p:sldIdLst>
    <p:sldId id="434" r:id="rId5"/>
    <p:sldId id="410" r:id="rId6"/>
    <p:sldId id="415" r:id="rId7"/>
    <p:sldId id="411" r:id="rId8"/>
    <p:sldId id="412" r:id="rId9"/>
    <p:sldId id="413" r:id="rId10"/>
    <p:sldId id="414" r:id="rId11"/>
    <p:sldId id="416" r:id="rId12"/>
    <p:sldId id="417" r:id="rId13"/>
    <p:sldId id="418" r:id="rId14"/>
    <p:sldId id="420" r:id="rId15"/>
    <p:sldId id="421" r:id="rId16"/>
    <p:sldId id="422" r:id="rId17"/>
    <p:sldId id="423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3" r:id="rId26"/>
    <p:sldId id="432" r:id="rId27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47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6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E7829D4B-412A-499A-8D4F-B904ADB5D0BE}" type="datetime1">
              <a:rPr lang="fr-FR" smtClean="0"/>
              <a:t>20/05/2026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E2C230DF-5933-439D-898F-38E9AC9BA688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8" name="Espace réservé de l’en-tête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CCE360E1-1F2F-4ECC-8A8D-37670FD54F5F}" type="datetime1">
              <a:rPr lang="fr-FR" smtClean="0"/>
              <a:t>20/05/2026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A89C7E07-3C67-C64C-8DA0-0404F630397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A89C7E07-3C67-C64C-8DA0-0404F6303970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fr-FR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1" name="Forme libre 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2" name="Forme libre 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table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orme libre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7" name="Forme libre 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fr-FR" sz="2000"/>
            </a:lvl1pPr>
            <a:lvl2pPr marL="457200" indent="0">
              <a:spcBef>
                <a:spcPts val="1800"/>
              </a:spcBef>
              <a:buNone/>
              <a:defRPr lang="fr-FR" sz="2000"/>
            </a:lvl2pPr>
            <a:lvl3pPr marL="914400" indent="0">
              <a:spcBef>
                <a:spcPts val="1800"/>
              </a:spcBef>
              <a:buNone/>
              <a:defRPr lang="fr-FR" sz="2000"/>
            </a:lvl3pPr>
            <a:lvl4pPr marL="1371600" indent="0">
              <a:spcBef>
                <a:spcPts val="1800"/>
              </a:spcBef>
              <a:buNone/>
              <a:defRPr lang="fr-FR" sz="2000"/>
            </a:lvl4pPr>
            <a:lvl5pPr marL="1828800" indent="0">
              <a:spcBef>
                <a:spcPts val="1800"/>
              </a:spcBef>
              <a:buNone/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fr-FR" sz="2000"/>
            </a:lvl1pPr>
            <a:lvl2pPr>
              <a:spcBef>
                <a:spcPts val="600"/>
              </a:spcBef>
              <a:defRPr lang="fr-FR" sz="2000"/>
            </a:lvl2pPr>
            <a:lvl3pPr>
              <a:spcBef>
                <a:spcPts val="1800"/>
              </a:spcBef>
              <a:defRPr lang="fr-FR" sz="2000"/>
            </a:lvl3pPr>
            <a:lvl4pPr>
              <a:spcBef>
                <a:spcPts val="1800"/>
              </a:spcBef>
              <a:defRPr lang="fr-FR" sz="2000"/>
            </a:lvl4pPr>
            <a:lvl5pPr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deux contenu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orme libre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3" name="Forme libre 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4" name="Forme libre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fr-FR" sz="2000"/>
            </a:lvl1pPr>
            <a:lvl2pPr>
              <a:spcBef>
                <a:spcPts val="600"/>
              </a:spcBef>
              <a:defRPr lang="fr-FR" sz="2000"/>
            </a:lvl2pPr>
            <a:lvl3pPr>
              <a:spcBef>
                <a:spcPts val="1800"/>
              </a:spcBef>
              <a:defRPr lang="fr-FR" sz="2000"/>
            </a:lvl3pPr>
            <a:lvl4pPr>
              <a:spcBef>
                <a:spcPts val="1800"/>
              </a:spcBef>
              <a:defRPr lang="fr-FR" sz="2000"/>
            </a:lvl4pPr>
            <a:lvl5pPr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fr-FR" sz="2000"/>
            </a:lvl1pPr>
            <a:lvl2pPr>
              <a:spcBef>
                <a:spcPts val="1800"/>
              </a:spcBef>
              <a:defRPr lang="fr-FR" sz="2000"/>
            </a:lvl2pPr>
            <a:lvl3pPr>
              <a:spcBef>
                <a:spcPts val="1800"/>
              </a:spcBef>
              <a:defRPr lang="fr-FR" sz="2000"/>
            </a:lvl3pPr>
            <a:lvl4pPr>
              <a:spcBef>
                <a:spcPts val="1800"/>
              </a:spcBef>
              <a:defRPr lang="fr-FR" sz="2000"/>
            </a:lvl4pPr>
            <a:lvl5pPr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>
              <a:latin typeface="+mn-lt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 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sp>
        <p:nvSpPr>
          <p:cNvPr id="9" name="Espace réservé du tableau 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fr-FR"/>
            </a:lvl1pPr>
          </a:lstStyle>
          <a:p>
            <a:pPr rtl="0"/>
            <a:r>
              <a:rPr lang="fr-FR"/>
              <a:t>Cliquez sur l'icône pour ajouter un tableau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>
              <a:latin typeface="+mn-l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fr-FR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1" name="Forme libre 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2" name="Forme libre 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sp>
        <p:nvSpPr>
          <p:cNvPr id="18" name="Espace réservé du texte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fr-FR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fr-FR" sz="4000"/>
            </a:lvl2pPr>
            <a:lvl3pPr>
              <a:defRPr lang="fr-FR" sz="4000"/>
            </a:lvl3pPr>
            <a:lvl4pPr>
              <a:defRPr lang="fr-FR" sz="4000"/>
            </a:lvl4pPr>
            <a:lvl5pPr>
              <a:defRPr lang="fr-FR" sz="4000"/>
            </a:lvl5pPr>
          </a:lstStyle>
          <a:p>
            <a:pPr lvl="0" rtl="0"/>
            <a:r>
              <a:rPr lang="fr-FR"/>
              <a:t>Cliquer pour ajouter du texte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Forme automatiqu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1" name="Forme libre 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4400" b="1" i="0" spc="50" baseline="0"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fr-FR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fr-FR" sz="2000"/>
            </a:lvl2pPr>
            <a:lvl3pPr indent="-283464">
              <a:spcBef>
                <a:spcPts val="1800"/>
              </a:spcBef>
              <a:defRPr lang="fr-FR" sz="2000"/>
            </a:lvl3pPr>
            <a:lvl4pPr indent="-283464">
              <a:spcBef>
                <a:spcPts val="1800"/>
              </a:spcBef>
              <a:defRPr lang="fr-FR" sz="2000"/>
            </a:lvl4pPr>
            <a:lvl5pPr indent="-283464"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3" name="Espace réservé du numéro de diapositive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>
              <a:latin typeface="+mn-lt"/>
            </a:endParaRPr>
          </a:p>
        </p:txBody>
      </p:sp>
      <p:sp>
        <p:nvSpPr>
          <p:cNvPr id="42" name="Espace réservé de la date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>
              <a:latin typeface="+mn-l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sec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fr-FR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fr-FR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/>
            </a:lvl1pPr>
          </a:lstStyle>
          <a:p>
            <a:pPr rtl="0"/>
            <a:r>
              <a:rPr lang="fr-FR" dirty="0"/>
              <a:t>Cliquez sur l’icône pour ajouter une image</a:t>
            </a:r>
          </a:p>
        </p:txBody>
      </p:sp>
      <p:sp>
        <p:nvSpPr>
          <p:cNvPr id="18" name="Espace réservé du texte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fr-FR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fr-FR" sz="4000"/>
            </a:lvl2pPr>
            <a:lvl3pPr>
              <a:defRPr lang="fr-FR" sz="4000"/>
            </a:lvl3pPr>
            <a:lvl4pPr>
              <a:defRPr lang="fr-FR" sz="4000"/>
            </a:lvl4pPr>
            <a:lvl5pPr>
              <a:defRPr lang="fr-FR" sz="4000"/>
            </a:lvl5pPr>
          </a:lstStyle>
          <a:p>
            <a:pPr lvl="0" rtl="0"/>
            <a:r>
              <a:rPr lang="fr-FR"/>
              <a:t>Cliquer pour ajouter du texte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sumé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orme libre 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2" name="Forme libre 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3" name="Forme libre 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sp>
        <p:nvSpPr>
          <p:cNvPr id="32" name="Titr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4400" b="1" i="0"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fr-FR" sz="2000"/>
            </a:lvl1pPr>
            <a:lvl2pPr indent="-283464">
              <a:spcBef>
                <a:spcPts val="1800"/>
              </a:spcBef>
              <a:defRPr lang="fr-FR" sz="2000"/>
            </a:lvl2pPr>
            <a:lvl3pPr indent="-283464">
              <a:spcBef>
                <a:spcPts val="1800"/>
              </a:spcBef>
              <a:defRPr lang="fr-FR" sz="2000"/>
            </a:lvl3pPr>
            <a:lvl4pPr indent="-283464">
              <a:spcBef>
                <a:spcPts val="1800"/>
              </a:spcBef>
              <a:defRPr lang="fr-FR" sz="2000"/>
            </a:lvl4pPr>
            <a:lvl5pPr indent="-283464"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fr-FR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1" name="Forme libre 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2" name="Forme libre 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Espace réservé du texte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fr-FR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fr-FR" sz="4000"/>
            </a:lvl2pPr>
            <a:lvl3pPr>
              <a:defRPr lang="fr-FR" sz="4000"/>
            </a:lvl3pPr>
            <a:lvl4pPr>
              <a:defRPr lang="fr-FR" sz="4000"/>
            </a:lvl4pPr>
            <a:lvl5pPr>
              <a:defRPr lang="fr-FR" sz="4000"/>
            </a:lvl5pPr>
          </a:lstStyle>
          <a:p>
            <a:pPr lvl="0" rtl="0"/>
            <a:r>
              <a:rPr lang="fr-FR"/>
              <a:t>Cliquer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deux contenu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orme libre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3" name="Forme libre 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4" name="Forme libre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fr-FR" sz="2000"/>
            </a:lvl1pPr>
            <a:lvl2pPr marL="283464" indent="-283464">
              <a:spcBef>
                <a:spcPts val="1800"/>
              </a:spcBef>
              <a:defRPr lang="fr-FR" sz="2000"/>
            </a:lvl2pPr>
            <a:lvl3pPr marL="594360" indent="-283464">
              <a:spcBef>
                <a:spcPts val="1800"/>
              </a:spcBef>
              <a:defRPr lang="fr-FR" sz="2000"/>
            </a:lvl3pPr>
            <a:lvl4pPr marL="822960" indent="-283464">
              <a:spcBef>
                <a:spcPts val="1800"/>
              </a:spcBef>
              <a:defRPr lang="fr-FR" sz="2000"/>
            </a:lvl4pPr>
            <a:lvl5pPr marL="1005840" indent="-283464"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fr-FR" sz="2000"/>
            </a:lvl1pPr>
            <a:lvl2pPr marL="283464" indent="-283464">
              <a:spcBef>
                <a:spcPts val="1800"/>
              </a:spcBef>
              <a:defRPr lang="fr-FR" sz="2000"/>
            </a:lvl2pPr>
            <a:lvl3pPr marL="548640" indent="-283464">
              <a:spcBef>
                <a:spcPts val="1800"/>
              </a:spcBef>
              <a:defRPr lang="fr-FR" sz="2000"/>
            </a:lvl3pPr>
            <a:lvl4pPr marL="822960" indent="-283464">
              <a:spcBef>
                <a:spcPts val="1800"/>
              </a:spcBef>
              <a:defRPr lang="fr-FR" sz="2000"/>
            </a:lvl4pPr>
            <a:lvl5pPr marL="1005840" indent="-283464"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>
              <a:latin typeface="+mn-l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Forme automatiqu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3" name="Forme libre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4" name="Forme libre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8" name="Forme libre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  <p:sp>
          <p:nvSpPr>
            <p:cNvPr id="19" name="Forme libre 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fr-FR"/>
              </a:defPPr>
            </a:lstStyle>
            <a:p>
              <a:pPr rtl="0"/>
              <a:endParaRPr lang="fr-FR" dirty="0"/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fr-FR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fr-FR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fr-FR" sz="2000"/>
            </a:lvl3pPr>
            <a:lvl4pPr marL="1371600" indent="0">
              <a:spcBef>
                <a:spcPts val="1800"/>
              </a:spcBef>
              <a:buFont typeface="+mj-lt"/>
              <a:buNone/>
              <a:defRPr lang="fr-FR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endParaRPr lang="fr-FR" dirty="0"/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fr-FR" sz="2000"/>
            </a:lvl1pPr>
            <a:lvl2pPr marL="283464" indent="-283464">
              <a:spcBef>
                <a:spcPts val="1800"/>
              </a:spcBef>
              <a:defRPr lang="fr-FR" sz="2000"/>
            </a:lvl2pPr>
            <a:lvl3pPr marL="548640" indent="-283464">
              <a:spcBef>
                <a:spcPts val="1800"/>
              </a:spcBef>
              <a:defRPr lang="fr-FR" sz="2000"/>
            </a:lvl3pPr>
            <a:lvl4pPr marL="822960" indent="-283464">
              <a:spcBef>
                <a:spcPts val="1800"/>
              </a:spcBef>
              <a:defRPr lang="fr-FR" sz="2000"/>
            </a:lvl4pPr>
            <a:lvl5pPr marL="1005840" indent="-283464"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fr-F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/>
              <a:t>Cliquez pour ajouter un titre 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fr-FR" sz="2000"/>
            </a:lvl1pPr>
            <a:lvl2pPr indent="-283464">
              <a:spcBef>
                <a:spcPts val="1800"/>
              </a:spcBef>
              <a:defRPr lang="fr-FR" sz="2000"/>
            </a:lvl2pPr>
            <a:lvl3pPr indent="-283464">
              <a:spcBef>
                <a:spcPts val="1800"/>
              </a:spcBef>
              <a:defRPr lang="fr-FR" sz="2000"/>
            </a:lvl3pPr>
            <a:lvl4pPr indent="-283464">
              <a:spcBef>
                <a:spcPts val="1800"/>
              </a:spcBef>
              <a:defRPr lang="fr-FR" sz="2000"/>
            </a:lvl4pPr>
            <a:lvl5pPr indent="-283464">
              <a:spcBef>
                <a:spcPts val="1800"/>
              </a:spcBef>
              <a:defRPr lang="fr-FR" sz="20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0" name="Espace réservé de la date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fr-FR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fr-FR" dirty="0">
              <a:latin typeface="+mn-lt"/>
            </a:endParaRPr>
          </a:p>
        </p:txBody>
      </p: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fr-FR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fr-FR"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lang="fr-FR">
          <a:solidFill>
            <a:schemeClr val="tx2"/>
          </a:solidFill>
        </a:defRPr>
      </a:lvl2pPr>
      <a:lvl3pPr eaLnBrk="1" hangingPunct="1">
        <a:defRPr lang="fr-FR">
          <a:solidFill>
            <a:schemeClr val="tx2"/>
          </a:solidFill>
        </a:defRPr>
      </a:lvl3pPr>
      <a:lvl4pPr eaLnBrk="1" hangingPunct="1">
        <a:defRPr lang="fr-FR">
          <a:solidFill>
            <a:schemeClr val="tx2"/>
          </a:solidFill>
        </a:defRPr>
      </a:lvl4pPr>
      <a:lvl5pPr eaLnBrk="1" hangingPunct="1">
        <a:defRPr lang="fr-FR">
          <a:solidFill>
            <a:schemeClr val="tx2"/>
          </a:solidFill>
        </a:defRPr>
      </a:lvl5pPr>
      <a:lvl6pPr eaLnBrk="1" hangingPunct="1">
        <a:defRPr lang="fr-FR">
          <a:solidFill>
            <a:schemeClr val="tx2"/>
          </a:solidFill>
        </a:defRPr>
      </a:lvl6pPr>
      <a:lvl7pPr eaLnBrk="1" hangingPunct="1">
        <a:defRPr lang="fr-FR">
          <a:solidFill>
            <a:schemeClr val="tx2"/>
          </a:solidFill>
        </a:defRPr>
      </a:lvl7pPr>
      <a:lvl8pPr eaLnBrk="1" hangingPunct="1">
        <a:defRPr lang="fr-FR">
          <a:solidFill>
            <a:schemeClr val="tx2"/>
          </a:solidFill>
        </a:defRPr>
      </a:lvl8pPr>
      <a:lvl9pPr eaLnBrk="1" hangingPunct="1">
        <a:defRPr lang="fr-FR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C5FD87-967B-1F85-235F-6D04A754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Learning module 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BEE663-CAF4-6CC2-E7E5-A969CFD122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0" y="2282008"/>
            <a:ext cx="7810500" cy="2401959"/>
          </a:xfrm>
        </p:spPr>
        <p:txBody>
          <a:bodyPr/>
          <a:lstStyle/>
          <a:p>
            <a:r>
              <a:rPr lang="fr-FR" sz="2400" dirty="0"/>
              <a:t>Version française –Vous devez étudier la version anglaise, car les questions des tests sont uniquement en anglais. La version française est là pour vous aider et vous servir d'aide-mémoire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6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3250E-5B3A-52CC-411D-323B085C6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A50B7A-63B8-F35A-5F54-606D731D1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 anchor="b">
            <a:normAutofit/>
          </a:bodyPr>
          <a:lstStyle/>
          <a:p>
            <a:r>
              <a:rPr lang="fr-FR" dirty="0" err="1"/>
              <a:t>Flaps</a:t>
            </a:r>
            <a:endParaRPr lang="fr-FR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83BFF52-9A69-3E35-3DF3-48722FA1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004" y="2642716"/>
            <a:ext cx="5261586" cy="29689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CB30F9-2511-41E1-A0E1-2AE31F6FCE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32395" y="2230734"/>
            <a:ext cx="3640329" cy="39791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en-US" dirty="0"/>
              <a:t>Flaps are a “high lift / high drag” device. </a:t>
            </a:r>
          </a:p>
          <a:p>
            <a:r>
              <a:rPr lang="en-US" dirty="0"/>
              <a:t>Not only do they improve the lifting ability of the wing at slower speeds  but when extended fully they also create more drag. </a:t>
            </a:r>
          </a:p>
          <a:p>
            <a:r>
              <a:rPr lang="en-US" dirty="0"/>
              <a:t>This means an aircraft can descend (or lose altitude) faster, without gaining airspeed in the process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889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E952C-6B1B-F55B-B26A-2FBE3B26A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73AEA-33FD-F2A0-A825-2D886C218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Fuselage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3BAD5D4-5858-BCEA-83E9-789304E1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523" y="2848821"/>
            <a:ext cx="5746750" cy="32528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43C384F-EF4A-6425-CFBD-3CF2AB5989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72589" y="2848821"/>
            <a:ext cx="4794571" cy="3425174"/>
          </a:xfrm>
        </p:spPr>
        <p:txBody>
          <a:bodyPr>
            <a:normAutofit/>
          </a:bodyPr>
          <a:lstStyle/>
          <a:p>
            <a:r>
              <a:rPr lang="en-US" dirty="0"/>
              <a:t>The fuselage, from the French word “</a:t>
            </a:r>
            <a:r>
              <a:rPr lang="en-US" dirty="0" err="1"/>
              <a:t>fuselé</a:t>
            </a:r>
            <a:r>
              <a:rPr lang="en-US" dirty="0"/>
              <a:t>” </a:t>
            </a:r>
          </a:p>
          <a:p>
            <a:r>
              <a:rPr lang="en-US" dirty="0"/>
              <a:t>Is </a:t>
            </a:r>
            <a:r>
              <a:rPr lang="en-US" dirty="0" err="1"/>
              <a:t>is</a:t>
            </a:r>
            <a:r>
              <a:rPr lang="en-US" dirty="0"/>
              <a:t> the portion of the airplane used to join the other parts together.</a:t>
            </a:r>
          </a:p>
          <a:p>
            <a:r>
              <a:rPr lang="en-US" dirty="0"/>
              <a:t> It is the body of the aircraft and holds the passengers and cargo safely inside.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99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25497-0E8D-8D4D-2B72-9ACDCC1DE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2F6195-A0BC-F574-F7AB-B001E349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Horizontal </a:t>
            </a:r>
            <a:r>
              <a:rPr lang="fr-FR" dirty="0" err="1"/>
              <a:t>Stabilizer</a:t>
            </a:r>
            <a:endParaRPr lang="fr-FR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ADEB23E-EA0E-C733-2482-D9F5EBE2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184"/>
          <a:stretch>
            <a:fillRect/>
          </a:stretch>
        </p:blipFill>
        <p:spPr bwMode="auto">
          <a:xfrm>
            <a:off x="595549" y="2676525"/>
            <a:ext cx="5746697" cy="3597470"/>
          </a:xfrm>
          <a:prstGeom prst="rect">
            <a:avLst/>
          </a:prstGeom>
          <a:noFill/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3FD2E45-7F7D-0F5E-9067-62B5BDEC14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0" y="2676525"/>
            <a:ext cx="3947160" cy="3597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horizontal stabilizer is quite simply an upside-down wing, designed to provide a downward force (push) on the tail.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000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9E13-6CA9-3FB4-F45B-951FEFADA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C44AA0-FB1D-31F8-78AB-F6EC7C23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Rudder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80D7DA2-0B5C-34F4-E28E-36791F69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2693" y="2334881"/>
            <a:ext cx="5156373" cy="35974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9A1FBD2-206B-3A83-A888-5CB5D3AA6D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13749" y="3004457"/>
            <a:ext cx="4553411" cy="2250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The rudder is attached to the vertical stabilizer.</a:t>
            </a:r>
          </a:p>
          <a:p>
            <a:pPr marL="0" indent="0">
              <a:buNone/>
            </a:pPr>
            <a:r>
              <a:rPr lang="en-US" sz="1900" dirty="0"/>
              <a:t>It is located on the tail of the aircraft. It works identically to a rudder on a boat, helping to steer the nose of the aircraft left and right.</a:t>
            </a:r>
          </a:p>
        </p:txBody>
      </p:sp>
    </p:spTree>
    <p:extLst>
      <p:ext uri="{BB962C8B-B14F-4D97-AF65-F5344CB8AC3E}">
        <p14:creationId xmlns:p14="http://schemas.microsoft.com/office/powerpoint/2010/main" val="1324557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5D8DB-6982-ED65-07CB-AD8F8154C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13E40-E586-95B2-00F6-8C11179EF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 err="1"/>
              <a:t>Slats</a:t>
            </a:r>
            <a:endParaRPr lang="fr-FR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3580264-3278-079F-B241-8FF6B4B4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/>
          <a:stretch>
            <a:fillRect/>
          </a:stretch>
        </p:blipFill>
        <p:spPr bwMode="auto">
          <a:xfrm>
            <a:off x="1188376" y="2174108"/>
            <a:ext cx="5746750" cy="35974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9D96830-315C-3AC0-F745-B5C99EB498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0" y="2676525"/>
            <a:ext cx="3947160" cy="2408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slat is a “high lift” device found on jet-powered aircraft. </a:t>
            </a:r>
          </a:p>
          <a:p>
            <a:pPr marL="0" indent="0">
              <a:buNone/>
            </a:pPr>
            <a:r>
              <a:rPr lang="en-US" dirty="0"/>
              <a:t>Slats are similar to the flaps except they are mounted on the leading edge of the wing..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1115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04CB4-99D5-58F9-5822-5E1D49290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8C4EA-4DBA-D51E-F21F-CD6C7ADA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Spoilers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5FC2AC8-389E-3A22-6D86-A5202143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575" y="2354978"/>
            <a:ext cx="5276289" cy="35974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A6A41EC-FCBE-3ECE-3188-ED34E976BC3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11815" y="3054699"/>
            <a:ext cx="4955345" cy="2030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spoiler’s function is to disrupt, or spoil, the flow of air across the upper surface of the wing. </a:t>
            </a:r>
          </a:p>
          <a:p>
            <a:pPr marL="0" indent="0">
              <a:buNone/>
            </a:pPr>
            <a:r>
              <a:rPr lang="en-US" dirty="0"/>
              <a:t>They are usually found on larger aircraft, which can have two types installed. </a:t>
            </a:r>
          </a:p>
        </p:txBody>
      </p:sp>
    </p:spTree>
    <p:extLst>
      <p:ext uri="{BB962C8B-B14F-4D97-AF65-F5344CB8AC3E}">
        <p14:creationId xmlns:p14="http://schemas.microsoft.com/office/powerpoint/2010/main" val="1075687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BDF81-CF10-4355-C23E-F1274EAC6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3FC8E-CE04-0F04-3AF7-A7AEC60B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Struts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5D58A8F-0476-AEDC-B8D8-B596ADE3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/>
          <a:stretch>
            <a:fillRect/>
          </a:stretch>
        </p:blipFill>
        <p:spPr bwMode="auto">
          <a:xfrm>
            <a:off x="886925" y="2405219"/>
            <a:ext cx="5746750" cy="35974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977D582-A6D1-4DDC-86A5-A6A77AFD72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33363" y="2903974"/>
            <a:ext cx="4633797" cy="3456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struts are part of the undercarriage known as the landing gear. </a:t>
            </a:r>
          </a:p>
          <a:p>
            <a:pPr marL="0" indent="0">
              <a:buNone/>
            </a:pPr>
            <a:r>
              <a:rPr lang="en-US" dirty="0"/>
              <a:t>Their function is the same: to absorb the impact of the landing as the aircraft touches the ground. </a:t>
            </a:r>
          </a:p>
          <a:p>
            <a:pPr marL="0" indent="0">
              <a:buNone/>
            </a:pPr>
            <a:r>
              <a:rPr lang="en-US" dirty="0"/>
              <a:t>Each strut contains a shock absorber, hydraulic oil and gasses which work together to reduce the impact felt by the occupants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35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61778-D669-DD20-89F7-F04D15D13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04583-B7CD-4D76-ABF5-A791A4D4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 anchor="b">
            <a:normAutofit/>
          </a:bodyPr>
          <a:lstStyle/>
          <a:p>
            <a:r>
              <a:rPr lang="fr-FR" dirty="0"/>
              <a:t>Vertical </a:t>
            </a:r>
            <a:r>
              <a:rPr lang="fr-FR" dirty="0" err="1"/>
              <a:t>Stablizer</a:t>
            </a:r>
            <a:endParaRPr lang="fr-FR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ED526EC-99A2-BB42-E573-E2B70242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7" r="1" b="1"/>
          <a:stretch>
            <a:fillRect/>
          </a:stretch>
        </p:blipFill>
        <p:spPr bwMode="auto">
          <a:xfrm>
            <a:off x="594360" y="2676525"/>
            <a:ext cx="4490827" cy="35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1D4B112-2ED0-F422-67D7-6E36337E48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81898" y="2676525"/>
            <a:ext cx="4490827" cy="1494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vertical stabilizer is designed to stabilize the left-right motion of the aircraft.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133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2B831-C0C8-EB72-7624-AFF0ED813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AAF39-6E4D-7C55-441E-43952760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Aircraft </a:t>
            </a:r>
            <a:r>
              <a:rPr lang="fr-FR" dirty="0" err="1"/>
              <a:t>wheels</a:t>
            </a:r>
            <a:endParaRPr lang="fr-FR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6929197-9D55-CBEA-1E3F-087C2B99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955" y="2415268"/>
            <a:ext cx="5396205" cy="35974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F50616B-3592-289D-7F49-42B81181DB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02251" y="2934119"/>
            <a:ext cx="4864909" cy="2853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The wheels are another part of the undercarriage, or landing gear. </a:t>
            </a:r>
          </a:p>
          <a:p>
            <a:pPr marL="0" indent="0">
              <a:buNone/>
            </a:pPr>
            <a:r>
              <a:rPr lang="en-US" sz="1900" dirty="0"/>
              <a:t>Aircraft wheels are filled with nitrogen instead of air. </a:t>
            </a:r>
          </a:p>
          <a:p>
            <a:pPr marL="0" indent="0">
              <a:buNone/>
            </a:pPr>
            <a:r>
              <a:rPr lang="en-US" sz="1900" dirty="0"/>
              <a:t>This is because the pressure of nitrogen gas changes very little with changes in altitude or temperature.</a:t>
            </a:r>
            <a:endParaRPr lang="fr-FR" sz="1900" dirty="0"/>
          </a:p>
        </p:txBody>
      </p:sp>
    </p:spTree>
    <p:extLst>
      <p:ext uri="{BB962C8B-B14F-4D97-AF65-F5344CB8AC3E}">
        <p14:creationId xmlns:p14="http://schemas.microsoft.com/office/powerpoint/2010/main" val="16965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80D8-BBF5-E2B0-823D-A28E95848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FC284-5568-98D8-0317-AC5C48C59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 err="1"/>
              <a:t>Windshield</a:t>
            </a:r>
            <a:endParaRPr lang="fr-FR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08839C0-43CF-308D-46A9-2F24E81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2922" y="2505703"/>
            <a:ext cx="5396205" cy="35974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61E625A-549C-924C-5A80-20BA7974CF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13266" y="3044651"/>
            <a:ext cx="4653894" cy="322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windshield on smaller aircraft is usually made from polycarbonate, a type of plastic, while pressurized airplanes use a sandwich of plastic and glass layers, called a laminate. </a:t>
            </a:r>
          </a:p>
          <a:p>
            <a:pPr marL="0" indent="0">
              <a:buNone/>
            </a:pPr>
            <a:r>
              <a:rPr lang="en-US" dirty="0"/>
              <a:t>This is necessary to absorb the impact of birds, insects and other debris that may collide with the windshield as the airplane flies at close to the speed of sound.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326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3" descr="Vue à partir de l’aile d’avion">
            <a:extLst>
              <a:ext uri="{FF2B5EF4-FFF2-40B4-BE49-F238E27FC236}">
                <a16:creationId xmlns:a16="http://schemas.microsoft.com/office/drawing/2014/main" id="{E65EE5F6-FA2B-C0E2-62AA-A53B01C82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43"/>
          <a:stretch>
            <a:fillRect/>
          </a:stretch>
        </p:blipFill>
        <p:spPr>
          <a:xfrm>
            <a:off x="0" y="-22533"/>
            <a:ext cx="12191980" cy="688053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918" y="905069"/>
            <a:ext cx="6253785" cy="2873829"/>
          </a:xfrm>
        </p:spPr>
        <p:txBody>
          <a:bodyPr rtlCol="0" anchor="b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Parts of an </a:t>
            </a:r>
            <a:r>
              <a:rPr lang="fr-FR" dirty="0" err="1"/>
              <a:t>aircraft</a:t>
            </a:r>
            <a:br>
              <a:rPr lang="fr-FR" dirty="0"/>
            </a:br>
            <a:br>
              <a:rPr lang="fr-FR" dirty="0"/>
            </a:br>
            <a:r>
              <a:rPr lang="fr-FR" sz="2400" dirty="0"/>
              <a:t>English version</a:t>
            </a:r>
          </a:p>
        </p:txBody>
      </p:sp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80777-3211-561B-6A61-F9EA54EA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F4F7F-0CD6-A77F-AAD2-64560E728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 anchor="b">
            <a:normAutofit/>
          </a:bodyPr>
          <a:lstStyle/>
          <a:p>
            <a:r>
              <a:rPr lang="fr-FR" dirty="0"/>
              <a:t>Wing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5B15024-0B6B-70CD-C8DF-235D87AB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2971" y="2465508"/>
            <a:ext cx="3952993" cy="39529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3C05883-5018-C5AF-C58A-A2C38BB1CD8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7802" y="2465508"/>
            <a:ext cx="4594923" cy="3808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wing provides the majority of the lift an airplane requires for flight. </a:t>
            </a:r>
          </a:p>
          <a:p>
            <a:pPr marL="0" indent="0">
              <a:buNone/>
            </a:pPr>
            <a:r>
              <a:rPr lang="en-US" dirty="0"/>
              <a:t>Its shape is specifically designed for the aircraft to which it is attached. </a:t>
            </a:r>
          </a:p>
          <a:p>
            <a:pPr marL="0" indent="0">
              <a:buNone/>
            </a:pPr>
            <a:r>
              <a:rPr lang="en-US" dirty="0"/>
              <a:t>On most aircraft, the interior of the wing is also used to store the fuel required to power the engines.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82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8D932-DD49-58BB-1570-6A1B76EA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30A06-F246-ECA3-5DAA-C2209F26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 err="1"/>
              <a:t>Winglet</a:t>
            </a:r>
            <a:endParaRPr lang="fr-FR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C600C71-437C-85DC-4273-310ED3409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" y="2439709"/>
            <a:ext cx="5746750" cy="33476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D0AD7A-88FB-0C8A-3B4C-D432B94468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39339" y="2893925"/>
            <a:ext cx="4727821" cy="298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Some aircraft wings have an additional component called a winglet, which is located at the end of each wing. </a:t>
            </a:r>
          </a:p>
          <a:p>
            <a:pPr marL="0" indent="0">
              <a:buNone/>
            </a:pPr>
            <a:r>
              <a:rPr lang="en-US" dirty="0"/>
              <a:t>Its purpose is to reduce the drag (or air resistance) the wing produces as it pushes through the air. </a:t>
            </a:r>
          </a:p>
          <a:p>
            <a:pPr marL="0" indent="0">
              <a:buNone/>
            </a:pPr>
            <a:r>
              <a:rPr lang="en-US" dirty="0"/>
              <a:t>This not only allows the airplane to fly faster, but also means it burns less fuel,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9640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31006-A4A6-B96F-DC80-7EBB6C414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4185" y="430529"/>
            <a:ext cx="4682050" cy="2332768"/>
          </a:xfrm>
        </p:spPr>
        <p:txBody>
          <a:bodyPr anchor="b">
            <a:normAutofit/>
          </a:bodyPr>
          <a:lstStyle/>
          <a:p>
            <a:r>
              <a:rPr lang="fr-FR" dirty="0" err="1"/>
              <a:t>Summary</a:t>
            </a:r>
            <a:r>
              <a:rPr lang="fr-FR" dirty="0"/>
              <a:t> of parts and </a:t>
            </a:r>
            <a:r>
              <a:rPr lang="fr-FR" dirty="0" err="1"/>
              <a:t>thier</a:t>
            </a:r>
            <a:r>
              <a:rPr lang="fr-FR" dirty="0"/>
              <a:t> use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E141D51-C470-6126-6788-EB0B2719EA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0774" y="126646"/>
            <a:ext cx="6722347" cy="6604707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7BB3448-778D-312A-AD28-D71F966702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835" y="4568602"/>
            <a:ext cx="5486400" cy="164592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314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40C5B-9604-7A54-1772-1E5379B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</p:spPr>
        <p:txBody>
          <a:bodyPr anchor="b">
            <a:normAutofit/>
          </a:bodyPr>
          <a:lstStyle/>
          <a:p>
            <a:r>
              <a:rPr lang="fr-FR" dirty="0"/>
              <a:t>End of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7C15E23-E543-2432-0D2D-00DE9DA6CC7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1304" y="2673803"/>
            <a:ext cx="4944689" cy="370851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70867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8AF7B9-C0C1-497A-56D3-F9300B65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Diagram of main parts of an </a:t>
            </a:r>
            <a:r>
              <a:rPr lang="fr-FR" dirty="0" err="1"/>
              <a:t>aircraft</a:t>
            </a:r>
            <a:endParaRPr lang="fr-FR" dirty="0"/>
          </a:p>
        </p:txBody>
      </p:sp>
      <p:sp>
        <p:nvSpPr>
          <p:cNvPr id="3" name="Espace réservé du tableau 2">
            <a:extLst>
              <a:ext uri="{FF2B5EF4-FFF2-40B4-BE49-F238E27FC236}">
                <a16:creationId xmlns:a16="http://schemas.microsoft.com/office/drawing/2014/main" id="{7B16215B-8FA3-09C4-82C8-B2E36DBBF61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909187"/>
            <a:ext cx="10972800" cy="4396376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181D50-45D8-489E-AA1C-4BDCAA09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31" y="2297013"/>
            <a:ext cx="8152431" cy="31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3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3979FB-82CE-64E4-C769-1E19AADCF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Ailerons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D7F7A4-FFCB-EDC2-C3E4-721C73D2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 r="5747"/>
          <a:stretch>
            <a:fillRect/>
          </a:stretch>
        </p:blipFill>
        <p:spPr bwMode="auto">
          <a:xfrm>
            <a:off x="5664992" y="509309"/>
            <a:ext cx="2993816" cy="18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66C36F-A983-D93A-8EE8-479EAF07A2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48465" y="3340359"/>
            <a:ext cx="4117421" cy="2760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/>
              <a:t>The ailerons are located at the rear of the wing</a:t>
            </a:r>
            <a:r>
              <a:rPr lang="en-US" dirty="0"/>
              <a:t> with </a:t>
            </a:r>
            <a:r>
              <a:rPr lang="en-US" b="0" dirty="0"/>
              <a:t>one on each side.</a:t>
            </a:r>
          </a:p>
          <a:p>
            <a:pPr marL="0" indent="0">
              <a:buNone/>
            </a:pPr>
            <a:r>
              <a:rPr lang="en-US" b="0" dirty="0"/>
              <a:t> They work opposite to each other, meaning that when one is raised, the other is lowered. </a:t>
            </a:r>
          </a:p>
          <a:p>
            <a:pPr marL="0" indent="0">
              <a:buNone/>
            </a:pPr>
            <a:r>
              <a:rPr lang="en-US" b="0" dirty="0"/>
              <a:t>By doing this, they roll the aircraft sideways, causing the aircraft to turn. </a:t>
            </a:r>
            <a:endParaRPr lang="fr-F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AFA061-2ADD-D698-9E40-B321F402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" y="2875140"/>
            <a:ext cx="3849432" cy="27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5CF31A-09A7-F202-E9A2-3F43EFD8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15" y="2875139"/>
            <a:ext cx="2760549" cy="27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6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A700F-06A5-AE4E-1C46-FD358C912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E9206-639C-ED51-6806-CF41029F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 err="1"/>
              <a:t>Antennas</a:t>
            </a:r>
            <a:endParaRPr lang="fr-F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12BD16-E50E-C475-085F-395AF49C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777" y="2554747"/>
            <a:ext cx="7149223" cy="371924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282B19-B767-FADD-3763-3130E460C6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8295" y="3737986"/>
            <a:ext cx="3608865" cy="1728317"/>
          </a:xfrm>
        </p:spPr>
        <p:txBody>
          <a:bodyPr>
            <a:normAutofit/>
          </a:bodyPr>
          <a:lstStyle/>
          <a:p>
            <a:r>
              <a:rPr lang="en-US" dirty="0"/>
              <a:t>There are numerous radio antennas located around an aircraft,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79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0FD69-40BF-BA73-0AAF-70D5A3FDA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8D6C8-6005-50E3-8E97-801407BB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Cockpit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BA83D2-1A91-653E-AB75-340A691C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" r="-2" b="10938"/>
          <a:stretch>
            <a:fillRect/>
          </a:stretch>
        </p:blipFill>
        <p:spPr bwMode="auto">
          <a:xfrm>
            <a:off x="773723" y="2676525"/>
            <a:ext cx="5416062" cy="33904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3A1E06-1E7E-612C-E471-A671F8494D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32879" y="2502040"/>
            <a:ext cx="4734281" cy="31149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en-US" dirty="0"/>
              <a:t>The cockpit, sometimes referred to as the Flight Deck, is where the pilots sit. </a:t>
            </a:r>
          </a:p>
          <a:p>
            <a:r>
              <a:rPr lang="en-US" dirty="0"/>
              <a:t>It contains the flight controls, which move the airplane, as well as all the buttons and switches used to operate the various systems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5079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C110-B591-BD22-6929-6522A426A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02E833-8570-8AC9-CF77-EFDA1C3F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 err="1"/>
              <a:t>Elevator</a:t>
            </a:r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7CEC976-3F9D-1F0B-985F-67E56518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523" y="2773920"/>
            <a:ext cx="5746750" cy="34026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0F132C-6C2A-E140-7295-F9B200FA77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63024" y="2871313"/>
            <a:ext cx="4704136" cy="2715571"/>
          </a:xfrm>
        </p:spPr>
        <p:txBody>
          <a:bodyPr>
            <a:normAutofit/>
          </a:bodyPr>
          <a:lstStyle/>
          <a:p>
            <a:r>
              <a:rPr lang="en-US" dirty="0"/>
              <a:t>As the name implies, the elevator helps “elevate” the aircraft. </a:t>
            </a:r>
          </a:p>
          <a:p>
            <a:r>
              <a:rPr lang="en-US" dirty="0"/>
              <a:t>It is located on the tail of the aircraft and directs the nose of the aircraft either upwards or downwards  to make the airplane climb and descend.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8351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91335-BB0A-22BD-70DA-CEC28347C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13720-1DD7-2228-C6F7-B24F4C27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Empennage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F218953-1DA5-98CF-35A0-608700395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245" y="2603860"/>
            <a:ext cx="4598347" cy="39414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59E1C4-A1A0-B306-2B99-DB70650066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69356" y="2425317"/>
            <a:ext cx="5597804" cy="28199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en-US" dirty="0"/>
              <a:t>This name stems from the French word “</a:t>
            </a:r>
            <a:r>
              <a:rPr lang="en-US" dirty="0" err="1"/>
              <a:t>empenner</a:t>
            </a:r>
            <a:r>
              <a:rPr lang="en-US" dirty="0"/>
              <a:t>”.</a:t>
            </a:r>
          </a:p>
          <a:p>
            <a:r>
              <a:rPr lang="en-US" dirty="0"/>
              <a:t>The empennage is the name given to the entire tail section of the aircraft, including both the horizontal and vertical stabilizers, the rudder and the elevator.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9604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BC688-40C0-ABE6-9607-70045BADC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065E5D-C3F5-759E-F413-69062D32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 anchor="b">
            <a:normAutofit/>
          </a:bodyPr>
          <a:lstStyle/>
          <a:p>
            <a:r>
              <a:rPr lang="fr-FR" dirty="0"/>
              <a:t>Engine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89591D-2F06-A8BC-3C94-DF77F762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r="5611"/>
          <a:stretch>
            <a:fillRect/>
          </a:stretch>
        </p:blipFill>
        <p:spPr bwMode="auto">
          <a:xfrm>
            <a:off x="341644" y="1977641"/>
            <a:ext cx="4381081" cy="274256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8CC44C-F237-0630-A99E-470A60DD68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20410" y="2676525"/>
            <a:ext cx="5746750" cy="30610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dirty="0"/>
              <a:t>An airplane has at least one, or as many as eight engines, which provide the thrust needed to fly. </a:t>
            </a:r>
          </a:p>
          <a:p>
            <a:pPr marL="0" indent="0">
              <a:buNone/>
            </a:pPr>
            <a:r>
              <a:rPr lang="en-US" sz="1900" dirty="0"/>
              <a:t>The  basic function of taking the air that’s in front of the aircraft, accelerating it and pushing out behind the aircraft. </a:t>
            </a:r>
          </a:p>
          <a:p>
            <a:pPr marL="0" indent="0">
              <a:buNone/>
            </a:pPr>
            <a:r>
              <a:rPr lang="en-US" sz="1900" dirty="0"/>
              <a:t>Jet powered aircraft perform this function by compressing the air using turbines,</a:t>
            </a:r>
          </a:p>
          <a:p>
            <a:pPr marL="0" indent="0">
              <a:buNone/>
            </a:pPr>
            <a:r>
              <a:rPr lang="en-US" sz="1900" dirty="0"/>
              <a:t>Propeller-powered aircraft use a propeller mounted to the engine. </a:t>
            </a:r>
            <a:endParaRPr lang="fr-FR" sz="19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EA02B1-64CD-DC47-1063-657CB0D36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84" y="4672995"/>
            <a:ext cx="3046116" cy="198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522206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nalisé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332792_TF78853419_Win32" id="{E939D1AD-245E-4113-B88E-E20D599B2C52}" vid="{B269D645-ADA9-4C84-B6E4-2BDC65D07C9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{C59E80C1-E853-412E-ACDF-F696445F4A4F}TFd3b75063-ff25-434d-b12c-efeaf07d16c3843f2ce2_win32-4817930b7c4d</Template>
  <TotalTime>155</TotalTime>
  <Words>850</Words>
  <Application>Microsoft Office PowerPoint</Application>
  <PresentationFormat>Grand écran</PresentationFormat>
  <Paragraphs>71</Paragraphs>
  <Slides>23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Franklin Gothic Book</vt:lpstr>
      <vt:lpstr>Franklin Gothic Demi</vt:lpstr>
      <vt:lpstr>Personnalisé</vt:lpstr>
      <vt:lpstr>Learning module 6</vt:lpstr>
      <vt:lpstr>Parts of an aircraft  English version</vt:lpstr>
      <vt:lpstr>Diagram of main parts of an aircraft</vt:lpstr>
      <vt:lpstr>Ailerons</vt:lpstr>
      <vt:lpstr>Antennas</vt:lpstr>
      <vt:lpstr>Cockpit</vt:lpstr>
      <vt:lpstr>Elevator</vt:lpstr>
      <vt:lpstr>Empennage</vt:lpstr>
      <vt:lpstr>Engine</vt:lpstr>
      <vt:lpstr>Flaps</vt:lpstr>
      <vt:lpstr>Fuselage</vt:lpstr>
      <vt:lpstr>Horizontal Stabilizer</vt:lpstr>
      <vt:lpstr>Rudder</vt:lpstr>
      <vt:lpstr>Slats</vt:lpstr>
      <vt:lpstr>Spoilers</vt:lpstr>
      <vt:lpstr>Struts</vt:lpstr>
      <vt:lpstr>Vertical Stablizer</vt:lpstr>
      <vt:lpstr>Aircraft wheels</vt:lpstr>
      <vt:lpstr>Windshield</vt:lpstr>
      <vt:lpstr>Wing</vt:lpstr>
      <vt:lpstr>Winglet</vt:lpstr>
      <vt:lpstr>Summary of parts and thier use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Vaughan</dc:creator>
  <cp:lastModifiedBy>Peter Vaughan</cp:lastModifiedBy>
  <cp:revision>8</cp:revision>
  <dcterms:created xsi:type="dcterms:W3CDTF">2026-05-10T15:33:49Z</dcterms:created>
  <dcterms:modified xsi:type="dcterms:W3CDTF">2026-05-20T08:56:18Z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