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3" r:id="rId2"/>
    <p:sldId id="265" r:id="rId3"/>
    <p:sldId id="257" r:id="rId4"/>
    <p:sldId id="269" r:id="rId5"/>
    <p:sldId id="258" r:id="rId6"/>
    <p:sldId id="259" r:id="rId7"/>
    <p:sldId id="260" r:id="rId8"/>
    <p:sldId id="261" r:id="rId9"/>
    <p:sldId id="262"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3" r:id="rId29"/>
    <p:sldId id="286" r:id="rId30"/>
    <p:sldId id="287" r:id="rId31"/>
    <p:sldId id="288" r:id="rId32"/>
    <p:sldId id="289" r:id="rId33"/>
    <p:sldId id="290" r:id="rId34"/>
    <p:sldId id="291" r:id="rId35"/>
    <p:sldId id="26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7A02A2F-732E-412A-B7B0-C50F4F56B9BA}" type="datetimeFigureOut">
              <a:rPr lang="ro-RO" smtClean="0"/>
              <a:t>29.10.2025</a:t>
            </a:fld>
            <a:endParaRPr lang="ro-R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o-R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1E7BC8F-0117-47E2-8BAB-E5643C070E02}" type="slidenum">
              <a:rPr lang="ro-RO" smtClean="0"/>
              <a:t>‹#›</a:t>
            </a:fld>
            <a:endParaRPr lang="ro-R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6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23684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60888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894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333564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A02A2F-732E-412A-B7B0-C50F4F56B9BA}" type="datetimeFigureOut">
              <a:rPr lang="ro-RO" smtClean="0"/>
              <a:t>29.10.2025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5081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A02A2F-732E-412A-B7B0-C50F4F56B9BA}" type="datetimeFigureOut">
              <a:rPr lang="ro-RO" smtClean="0"/>
              <a:t>29.10.2025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46863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02A2F-732E-412A-B7B0-C50F4F56B9BA}" type="datetimeFigureOut">
              <a:rPr lang="ro-RO" smtClean="0"/>
              <a:t>29.10.2025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83679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02A2F-732E-412A-B7B0-C50F4F56B9BA}" type="datetimeFigureOut">
              <a:rPr lang="ro-RO" smtClean="0"/>
              <a:t>29.10.2025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58461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02A2F-732E-412A-B7B0-C50F4F56B9BA}" type="datetimeFigureOut">
              <a:rPr lang="ro-RO" smtClean="0"/>
              <a:t>29.10.2025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328221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A02A2F-732E-412A-B7B0-C50F4F56B9BA}" type="datetimeFigureOut">
              <a:rPr lang="ro-RO" smtClean="0"/>
              <a:t>29.10.2025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20022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02A2F-732E-412A-B7B0-C50F4F56B9BA}" type="datetimeFigureOut">
              <a:rPr lang="ro-RO" smtClean="0"/>
              <a:t>29.10.2025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45716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02A2F-732E-412A-B7B0-C50F4F56B9BA}" type="datetimeFigureOut">
              <a:rPr lang="ro-RO" smtClean="0"/>
              <a:t>29.10.2025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02881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A02A2F-732E-412A-B7B0-C50F4F56B9BA}" type="datetimeFigureOut">
              <a:rPr lang="ro-RO" smtClean="0"/>
              <a:t>29.10.2025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78884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02A2F-732E-412A-B7B0-C50F4F56B9BA}" type="datetimeFigureOut">
              <a:rPr lang="ro-RO" smtClean="0"/>
              <a:t>29.10.2025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15672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261468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2A2F-732E-412A-B7B0-C50F4F56B9BA}" type="datetimeFigureOut">
              <a:rPr lang="ro-RO" smtClean="0"/>
              <a:t>29.10.2025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1E7BC8F-0117-47E2-8BAB-E5643C070E02}" type="slidenum">
              <a:rPr lang="ro-RO" smtClean="0"/>
              <a:t>‹#›</a:t>
            </a:fld>
            <a:endParaRPr lang="ro-RO"/>
          </a:p>
        </p:txBody>
      </p:sp>
    </p:spTree>
    <p:extLst>
      <p:ext uri="{BB962C8B-B14F-4D97-AF65-F5344CB8AC3E}">
        <p14:creationId xmlns:p14="http://schemas.microsoft.com/office/powerpoint/2010/main" val="147197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7A02A2F-732E-412A-B7B0-C50F4F56B9BA}" type="datetimeFigureOut">
              <a:rPr lang="ro-RO" smtClean="0"/>
              <a:t>29.10.2025</a:t>
            </a:fld>
            <a:endParaRPr lang="ro-R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o-R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1E7BC8F-0117-47E2-8BAB-E5643C070E02}" type="slidenum">
              <a:rPr lang="ro-RO" smtClean="0"/>
              <a:t>‹#›</a:t>
            </a:fld>
            <a:endParaRPr lang="ro-RO"/>
          </a:p>
        </p:txBody>
      </p:sp>
    </p:spTree>
    <p:extLst>
      <p:ext uri="{BB962C8B-B14F-4D97-AF65-F5344CB8AC3E}">
        <p14:creationId xmlns:p14="http://schemas.microsoft.com/office/powerpoint/2010/main" val="29627131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42A79-381C-8CF0-16F4-8678A026907A}"/>
              </a:ext>
            </a:extLst>
          </p:cNvPr>
          <p:cNvSpPr>
            <a:spLocks noGrp="1"/>
          </p:cNvSpPr>
          <p:nvPr>
            <p:ph type="title"/>
          </p:nvPr>
        </p:nvSpPr>
        <p:spPr>
          <a:xfrm>
            <a:off x="849789" y="3175707"/>
            <a:ext cx="3720836" cy="1840668"/>
          </a:xfrm>
        </p:spPr>
        <p:txBody>
          <a:bodyPr>
            <a:normAutofit/>
          </a:bodyPr>
          <a:lstStyle/>
          <a:p>
            <a:r>
              <a:rPr lang="ro-RO" dirty="0"/>
              <a:t>ACREDITARE ERASMUS+</a:t>
            </a:r>
          </a:p>
        </p:txBody>
      </p:sp>
      <p:pic>
        <p:nvPicPr>
          <p:cNvPr id="6" name="Picture 5">
            <a:extLst>
              <a:ext uri="{FF2B5EF4-FFF2-40B4-BE49-F238E27FC236}">
                <a16:creationId xmlns:a16="http://schemas.microsoft.com/office/drawing/2014/main" id="{DF65CA2E-FD88-F12C-0519-F3793E1B4014}"/>
              </a:ext>
            </a:extLst>
          </p:cNvPr>
          <p:cNvPicPr>
            <a:picLocks noChangeAspect="1"/>
          </p:cNvPicPr>
          <p:nvPr/>
        </p:nvPicPr>
        <p:blipFill>
          <a:blip r:embed="rId2"/>
          <a:stretch>
            <a:fillRect/>
          </a:stretch>
        </p:blipFill>
        <p:spPr>
          <a:xfrm>
            <a:off x="875055" y="414209"/>
            <a:ext cx="2462034" cy="24915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29C7A7B4-4ECD-0D76-CDA2-B4EB8150005C}"/>
              </a:ext>
            </a:extLst>
          </p:cNvPr>
          <p:cNvPicPr>
            <a:picLocks noChangeAspect="1"/>
          </p:cNvPicPr>
          <p:nvPr/>
        </p:nvPicPr>
        <p:blipFill>
          <a:blip r:embed="rId3"/>
          <a:stretch>
            <a:fillRect/>
          </a:stretch>
        </p:blipFill>
        <p:spPr>
          <a:xfrm>
            <a:off x="6121207" y="414209"/>
            <a:ext cx="5195738" cy="4874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DD2572B2-3DE7-F601-FCE0-8E6A1DF11529}"/>
              </a:ext>
            </a:extLst>
          </p:cNvPr>
          <p:cNvSpPr txBox="1"/>
          <p:nvPr/>
        </p:nvSpPr>
        <p:spPr>
          <a:xfrm>
            <a:off x="2106072" y="5843775"/>
            <a:ext cx="7041822" cy="461665"/>
          </a:xfrm>
          <a:prstGeom prst="rect">
            <a:avLst/>
          </a:prstGeom>
          <a:noFill/>
        </p:spPr>
        <p:txBody>
          <a:bodyPr wrap="square">
            <a:spAutoFit/>
          </a:bodyPr>
          <a:lstStyle/>
          <a:p>
            <a:r>
              <a:rPr lang="ro-RO" sz="2400" dirty="0"/>
              <a:t>ANUL I, nr. de ref. 2023-1-RO01-KA121-SCH-000129582</a:t>
            </a:r>
          </a:p>
        </p:txBody>
      </p:sp>
      <p:sp>
        <p:nvSpPr>
          <p:cNvPr id="5" name="Text Placeholder 4">
            <a:extLst>
              <a:ext uri="{FF2B5EF4-FFF2-40B4-BE49-F238E27FC236}">
                <a16:creationId xmlns:a16="http://schemas.microsoft.com/office/drawing/2014/main" id="{F3FC87FD-AE96-597B-FC87-CA58EAD149A8}"/>
              </a:ext>
            </a:extLst>
          </p:cNvPr>
          <p:cNvSpPr>
            <a:spLocks noGrp="1"/>
          </p:cNvSpPr>
          <p:nvPr>
            <p:ph type="body" idx="1"/>
          </p:nvPr>
        </p:nvSpPr>
        <p:spPr>
          <a:xfrm>
            <a:off x="6492951" y="4810111"/>
            <a:ext cx="4452250" cy="763745"/>
          </a:xfrm>
        </p:spPr>
        <p:txBody>
          <a:bodyPr>
            <a:normAutofit/>
          </a:bodyPr>
          <a:lstStyle/>
          <a:p>
            <a:r>
              <a:rPr lang="ro-RO" dirty="0"/>
              <a:t>ȘCOALA GIMNAZIALĂ NR.1 BRĂNEȘTI, ILFOV</a:t>
            </a:r>
          </a:p>
        </p:txBody>
      </p:sp>
    </p:spTree>
    <p:extLst>
      <p:ext uri="{BB962C8B-B14F-4D97-AF65-F5344CB8AC3E}">
        <p14:creationId xmlns:p14="http://schemas.microsoft.com/office/powerpoint/2010/main" val="4090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6DDC-032D-635B-FDBB-CD10B0DA6F17}"/>
              </a:ext>
            </a:extLst>
          </p:cNvPr>
          <p:cNvSpPr>
            <a:spLocks noGrp="1"/>
          </p:cNvSpPr>
          <p:nvPr>
            <p:ph type="title"/>
          </p:nvPr>
        </p:nvSpPr>
        <p:spPr/>
        <p:txBody>
          <a:bodyPr>
            <a:normAutofit fontScale="90000"/>
          </a:bodyPr>
          <a:lstStyle/>
          <a:p>
            <a:r>
              <a:rPr lang="ro-RO" dirty="0"/>
              <a:t>Competențe profesionale dezvoltate:</a:t>
            </a:r>
          </a:p>
        </p:txBody>
      </p:sp>
      <p:sp>
        <p:nvSpPr>
          <p:cNvPr id="3" name="Content Placeholder 2">
            <a:extLst>
              <a:ext uri="{FF2B5EF4-FFF2-40B4-BE49-F238E27FC236}">
                <a16:creationId xmlns:a16="http://schemas.microsoft.com/office/drawing/2014/main" id="{6752D1BE-C8A1-4FF5-177E-9664A510B9FC}"/>
              </a:ext>
            </a:extLst>
          </p:cNvPr>
          <p:cNvSpPr>
            <a:spLocks noGrp="1"/>
          </p:cNvSpPr>
          <p:nvPr>
            <p:ph sz="quarter" idx="13"/>
          </p:nvPr>
        </p:nvSpPr>
        <p:spPr>
          <a:xfrm>
            <a:off x="399854" y="2398278"/>
            <a:ext cx="5696146" cy="2621958"/>
          </a:xfrm>
        </p:spPr>
        <p:txBody>
          <a:bodyPr/>
          <a:lstStyle/>
          <a:p>
            <a:r>
              <a:rPr lang="ro-RO" sz="1800" dirty="0"/>
              <a:t>1. Îmbunătățirea abilităților de comunicare  </a:t>
            </a:r>
          </a:p>
          <a:p>
            <a:r>
              <a:rPr lang="ro-RO" sz="1800" dirty="0"/>
              <a:t>2. Dezvoltarea competențelor socio-emoționale  </a:t>
            </a:r>
          </a:p>
          <a:p>
            <a:r>
              <a:rPr lang="ro-RO" sz="1800" dirty="0"/>
              <a:t>3. Proiectarea de strategii diferențiate de învățare  </a:t>
            </a:r>
          </a:p>
          <a:p>
            <a:r>
              <a:rPr lang="ro-RO" sz="1800" dirty="0"/>
              <a:t>4. Promovarea unui climat pozitiv în clasă  </a:t>
            </a:r>
          </a:p>
          <a:p>
            <a:r>
              <a:rPr lang="ro-RO" sz="1800" dirty="0"/>
              <a:t>5. Implementarea unor evaluări formative</a:t>
            </a:r>
          </a:p>
          <a:p>
            <a:endParaRPr lang="ro-RO" dirty="0"/>
          </a:p>
        </p:txBody>
      </p:sp>
      <p:pic>
        <p:nvPicPr>
          <p:cNvPr id="4" name="Picture 3">
            <a:extLst>
              <a:ext uri="{FF2B5EF4-FFF2-40B4-BE49-F238E27FC236}">
                <a16:creationId xmlns:a16="http://schemas.microsoft.com/office/drawing/2014/main" id="{0FBD1A30-3872-2118-4225-3CD7FD7DE9B7}"/>
              </a:ext>
            </a:extLst>
          </p:cNvPr>
          <p:cNvPicPr>
            <a:picLocks noChangeAspect="1"/>
          </p:cNvPicPr>
          <p:nvPr/>
        </p:nvPicPr>
        <p:blipFill>
          <a:blip r:embed="rId2"/>
          <a:stretch>
            <a:fillRect/>
          </a:stretch>
        </p:blipFill>
        <p:spPr>
          <a:xfrm>
            <a:off x="6096000" y="2209697"/>
            <a:ext cx="5194746" cy="2909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973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527C-13C5-A15B-615C-E3EDCCBDDFEE}"/>
              </a:ext>
            </a:extLst>
          </p:cNvPr>
          <p:cNvSpPr>
            <a:spLocks noGrp="1"/>
          </p:cNvSpPr>
          <p:nvPr>
            <p:ph type="title"/>
          </p:nvPr>
        </p:nvSpPr>
        <p:spPr/>
        <p:txBody>
          <a:bodyPr/>
          <a:lstStyle/>
          <a:p>
            <a:r>
              <a:rPr lang="ro-RO" dirty="0"/>
              <a:t>REZULTATE</a:t>
            </a:r>
          </a:p>
        </p:txBody>
      </p:sp>
      <p:sp>
        <p:nvSpPr>
          <p:cNvPr id="3" name="Content Placeholder 2">
            <a:extLst>
              <a:ext uri="{FF2B5EF4-FFF2-40B4-BE49-F238E27FC236}">
                <a16:creationId xmlns:a16="http://schemas.microsoft.com/office/drawing/2014/main" id="{AF3B4F2E-BE43-301C-722E-93AA84B07532}"/>
              </a:ext>
            </a:extLst>
          </p:cNvPr>
          <p:cNvSpPr>
            <a:spLocks noGrp="1"/>
          </p:cNvSpPr>
          <p:nvPr>
            <p:ph sz="quarter" idx="13"/>
          </p:nvPr>
        </p:nvSpPr>
        <p:spPr>
          <a:xfrm>
            <a:off x="610300" y="2843868"/>
            <a:ext cx="5933114" cy="1946246"/>
          </a:xfrm>
        </p:spPr>
        <p:txBody>
          <a:bodyPr>
            <a:normAutofit fontScale="85000" lnSpcReduction="20000"/>
          </a:bodyPr>
          <a:lstStyle/>
          <a:p>
            <a:r>
              <a:rPr lang="ro-RO" dirty="0"/>
              <a:t>Intangibile: </a:t>
            </a:r>
          </a:p>
          <a:p>
            <a:r>
              <a:rPr lang="ro-RO" dirty="0"/>
              <a:t>1. Îmbunătățirea relațiilor interumane  </a:t>
            </a:r>
          </a:p>
          <a:p>
            <a:r>
              <a:rPr lang="ro-RO" dirty="0"/>
              <a:t>2. Dezvoltarea competențelor sociale și emoționale  </a:t>
            </a:r>
          </a:p>
          <a:p>
            <a:r>
              <a:rPr lang="ro-RO" dirty="0"/>
              <a:t>3. Transformarea culturii școlare într-una pozitivă  </a:t>
            </a:r>
          </a:p>
          <a:p>
            <a:r>
              <a:rPr lang="ro-RO" dirty="0"/>
              <a:t>4. Creșterea vizibilității și imaginii școlii </a:t>
            </a:r>
          </a:p>
        </p:txBody>
      </p:sp>
      <p:pic>
        <p:nvPicPr>
          <p:cNvPr id="4" name="Picture 3">
            <a:extLst>
              <a:ext uri="{FF2B5EF4-FFF2-40B4-BE49-F238E27FC236}">
                <a16:creationId xmlns:a16="http://schemas.microsoft.com/office/drawing/2014/main" id="{1DA106C0-ADF8-5926-5324-C7F9597E9AE5}"/>
              </a:ext>
            </a:extLst>
          </p:cNvPr>
          <p:cNvPicPr>
            <a:picLocks noChangeAspect="1"/>
          </p:cNvPicPr>
          <p:nvPr/>
        </p:nvPicPr>
        <p:blipFill>
          <a:blip r:embed="rId2"/>
          <a:stretch>
            <a:fillRect/>
          </a:stretch>
        </p:blipFill>
        <p:spPr>
          <a:xfrm>
            <a:off x="6199464" y="2224091"/>
            <a:ext cx="4473892" cy="3019028"/>
          </a:xfrm>
          <a:prstGeom prst="rect">
            <a:avLst/>
          </a:prstGeom>
        </p:spPr>
      </p:pic>
      <p:sp>
        <p:nvSpPr>
          <p:cNvPr id="6" name="TextBox 5">
            <a:extLst>
              <a:ext uri="{FF2B5EF4-FFF2-40B4-BE49-F238E27FC236}">
                <a16:creationId xmlns:a16="http://schemas.microsoft.com/office/drawing/2014/main" id="{1C58A1FA-47DE-1223-4D69-8756C1F9A195}"/>
              </a:ext>
            </a:extLst>
          </p:cNvPr>
          <p:cNvSpPr txBox="1"/>
          <p:nvPr/>
        </p:nvSpPr>
        <p:spPr>
          <a:xfrm>
            <a:off x="4236441" y="469765"/>
            <a:ext cx="7189364" cy="1754326"/>
          </a:xfrm>
          <a:prstGeom prst="rect">
            <a:avLst/>
          </a:prstGeom>
          <a:noFill/>
        </p:spPr>
        <p:txBody>
          <a:bodyPr wrap="square">
            <a:spAutoFit/>
          </a:bodyPr>
          <a:lstStyle/>
          <a:p>
            <a:r>
              <a:rPr lang="ro-RO" dirty="0"/>
              <a:t>Tangible:  </a:t>
            </a:r>
          </a:p>
          <a:p>
            <a:r>
              <a:rPr lang="ro-RO" dirty="0"/>
              <a:t>1. Îmbunătățirea performanțelor academice anual cu minim </a:t>
            </a:r>
          </a:p>
          <a:p>
            <a:r>
              <a:rPr lang="ro-RO" dirty="0"/>
              <a:t>2. Reducerea absenteismului cu minim </a:t>
            </a:r>
          </a:p>
          <a:p>
            <a:r>
              <a:rPr lang="ro-RO" dirty="0"/>
              <a:t>3. Crearea de resurse educaționale diverse </a:t>
            </a:r>
          </a:p>
          <a:p>
            <a:r>
              <a:rPr lang="ro-RO" dirty="0"/>
              <a:t>4. Creșterea implicării elevilor în activități extracurriculare cu minim </a:t>
            </a:r>
          </a:p>
          <a:p>
            <a:endParaRPr lang="ro-RO" dirty="0"/>
          </a:p>
        </p:txBody>
      </p:sp>
    </p:spTree>
    <p:extLst>
      <p:ext uri="{BB962C8B-B14F-4D97-AF65-F5344CB8AC3E}">
        <p14:creationId xmlns:p14="http://schemas.microsoft.com/office/powerpoint/2010/main" val="164010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4DAD-DDEA-7B09-AE58-D378F369CAD5}"/>
              </a:ext>
            </a:extLst>
          </p:cNvPr>
          <p:cNvSpPr>
            <a:spLocks noGrp="1"/>
          </p:cNvSpPr>
          <p:nvPr>
            <p:ph type="title"/>
          </p:nvPr>
        </p:nvSpPr>
        <p:spPr>
          <a:xfrm>
            <a:off x="1132514" y="84651"/>
            <a:ext cx="10359054" cy="963298"/>
          </a:xfrm>
        </p:spPr>
        <p:txBody>
          <a:bodyPr>
            <a:normAutofit fontScale="90000"/>
          </a:bodyPr>
          <a:lstStyle/>
          <a:p>
            <a:br>
              <a:rPr lang="ro-RO" sz="4400" dirty="0"/>
            </a:br>
            <a:br>
              <a:rPr lang="ro-RO" sz="4400" dirty="0"/>
            </a:br>
            <a:br>
              <a:rPr lang="ro-RO" sz="4400" dirty="0"/>
            </a:br>
            <a:r>
              <a:rPr lang="it-IT" sz="4400" dirty="0"/>
              <a:t>Introducere în Învățarea Centrată pe Elev</a:t>
            </a:r>
            <a:br>
              <a:rPr lang="it-IT" dirty="0"/>
            </a:br>
            <a:br>
              <a:rPr lang="it-IT" dirty="0"/>
            </a:br>
            <a:endParaRPr lang="ro-RO" dirty="0"/>
          </a:p>
        </p:txBody>
      </p:sp>
      <p:sp>
        <p:nvSpPr>
          <p:cNvPr id="3" name="Content Placeholder 2">
            <a:extLst>
              <a:ext uri="{FF2B5EF4-FFF2-40B4-BE49-F238E27FC236}">
                <a16:creationId xmlns:a16="http://schemas.microsoft.com/office/drawing/2014/main" id="{9DF7186F-DA65-F896-675B-3DBAC0D352C0}"/>
              </a:ext>
            </a:extLst>
          </p:cNvPr>
          <p:cNvSpPr>
            <a:spLocks noGrp="1"/>
          </p:cNvSpPr>
          <p:nvPr>
            <p:ph sz="quarter" idx="13"/>
          </p:nvPr>
        </p:nvSpPr>
        <p:spPr>
          <a:xfrm>
            <a:off x="159392" y="2129744"/>
            <a:ext cx="7684314" cy="2046640"/>
          </a:xfrm>
        </p:spPr>
        <p:txBody>
          <a:bodyPr>
            <a:normAutofit fontScale="62500" lnSpcReduction="20000"/>
          </a:bodyPr>
          <a:lstStyle/>
          <a:p>
            <a:r>
              <a:rPr lang="ro-RO" dirty="0"/>
              <a:t>Învățarea centrată pe elev transformă acest vis în realitate, oferind fiecărui copil ocazia de a explora, de a întreba și de a crea în ritmul său. </a:t>
            </a:r>
          </a:p>
          <a:p>
            <a:r>
              <a:rPr lang="ro-RO" dirty="0"/>
              <a:t>Prin cultivarea curiozității naturale și a pasiunii pentru descoperire, această abordare nu doar că stimulează gândirea critică, ci și încurajează emoțiile și conexiunile sociale, esențiale pentru o dezvoltare sănătoasă.</a:t>
            </a:r>
          </a:p>
          <a:p>
            <a:r>
              <a:rPr lang="ro-RO" dirty="0"/>
              <a:t>Fiecare lecție devine astfel o aventură, unde elevii sunt încurajați să își exprime ideile, să colaboreze și să se implice activ în procesul de învățare, transformând întâlnirile din clasă în comunități vibrante de învățare. </a:t>
            </a:r>
          </a:p>
        </p:txBody>
      </p:sp>
      <p:pic>
        <p:nvPicPr>
          <p:cNvPr id="4" name="Picture 3">
            <a:extLst>
              <a:ext uri="{FF2B5EF4-FFF2-40B4-BE49-F238E27FC236}">
                <a16:creationId xmlns:a16="http://schemas.microsoft.com/office/drawing/2014/main" id="{A2166BC9-AC27-73F3-07A6-62FD3E6A467D}"/>
              </a:ext>
            </a:extLst>
          </p:cNvPr>
          <p:cNvPicPr>
            <a:picLocks noChangeAspect="1"/>
          </p:cNvPicPr>
          <p:nvPr/>
        </p:nvPicPr>
        <p:blipFill>
          <a:blip r:embed="rId2"/>
          <a:srcRect b="12647"/>
          <a:stretch/>
        </p:blipFill>
        <p:spPr>
          <a:xfrm>
            <a:off x="7843705" y="1062989"/>
            <a:ext cx="3870121" cy="1893164"/>
          </a:xfrm>
          <a:prstGeom prst="rect">
            <a:avLst/>
          </a:prstGeom>
        </p:spPr>
      </p:pic>
      <p:sp>
        <p:nvSpPr>
          <p:cNvPr id="6" name="TextBox 5">
            <a:extLst>
              <a:ext uri="{FF2B5EF4-FFF2-40B4-BE49-F238E27FC236}">
                <a16:creationId xmlns:a16="http://schemas.microsoft.com/office/drawing/2014/main" id="{AE564533-9C5C-D63E-7430-BD4704F9A2B1}"/>
              </a:ext>
            </a:extLst>
          </p:cNvPr>
          <p:cNvSpPr txBox="1"/>
          <p:nvPr/>
        </p:nvSpPr>
        <p:spPr>
          <a:xfrm>
            <a:off x="352338" y="1187605"/>
            <a:ext cx="7392798" cy="646331"/>
          </a:xfrm>
          <a:prstGeom prst="rect">
            <a:avLst/>
          </a:prstGeom>
          <a:noFill/>
        </p:spPr>
        <p:txBody>
          <a:bodyPr wrap="square">
            <a:spAutoFit/>
          </a:bodyPr>
          <a:lstStyle/>
          <a:p>
            <a:r>
              <a:rPr lang="ro-RO" dirty="0"/>
              <a:t>Imaginează-ți o lume în care fiecare elev este nu doar un spectator în sala de clasă, ci un arhitect al propriului său drum educațional. </a:t>
            </a:r>
          </a:p>
        </p:txBody>
      </p:sp>
      <p:sp>
        <p:nvSpPr>
          <p:cNvPr id="8" name="TextBox 7">
            <a:extLst>
              <a:ext uri="{FF2B5EF4-FFF2-40B4-BE49-F238E27FC236}">
                <a16:creationId xmlns:a16="http://schemas.microsoft.com/office/drawing/2014/main" id="{D97DC108-7954-1F1F-5F87-024498C3CC26}"/>
              </a:ext>
            </a:extLst>
          </p:cNvPr>
          <p:cNvSpPr txBox="1"/>
          <p:nvPr/>
        </p:nvSpPr>
        <p:spPr>
          <a:xfrm>
            <a:off x="1484850" y="4191424"/>
            <a:ext cx="10645629" cy="1200329"/>
          </a:xfrm>
          <a:prstGeom prst="rect">
            <a:avLst/>
          </a:prstGeom>
          <a:noFill/>
        </p:spPr>
        <p:txBody>
          <a:bodyPr wrap="square">
            <a:spAutoFit/>
          </a:bodyPr>
          <a:lstStyle/>
          <a:p>
            <a:r>
              <a:rPr lang="ro-RO" dirty="0"/>
              <a:t>Într-o lume în continuă schimbare, învățarea centrată pe elev nu este doar o metodă; este o filozofie care ne invită să îmbrățișăm fiecare diferență și să celebrăm fiecare succes, oricât de mic ar fi acesta. Hai să deschidem împreună porțile acestei călătorii fascinante, unde elevii devin nu doar învățăcei, ci și lideri ai propriei lor educații!</a:t>
            </a:r>
          </a:p>
        </p:txBody>
      </p:sp>
    </p:spTree>
    <p:extLst>
      <p:ext uri="{BB962C8B-B14F-4D97-AF65-F5344CB8AC3E}">
        <p14:creationId xmlns:p14="http://schemas.microsoft.com/office/powerpoint/2010/main" val="358236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F02-1ACA-8F2A-5B8B-8C48DDFF6C06}"/>
              </a:ext>
            </a:extLst>
          </p:cNvPr>
          <p:cNvSpPr>
            <a:spLocks noGrp="1"/>
          </p:cNvSpPr>
          <p:nvPr>
            <p:ph type="title"/>
          </p:nvPr>
        </p:nvSpPr>
        <p:spPr>
          <a:xfrm>
            <a:off x="685801" y="685800"/>
            <a:ext cx="10396882" cy="555771"/>
          </a:xfrm>
        </p:spPr>
        <p:txBody>
          <a:bodyPr>
            <a:normAutofit fontScale="90000"/>
          </a:bodyPr>
          <a:lstStyle/>
          <a:p>
            <a:r>
              <a:rPr lang="ro-RO" sz="4400" dirty="0"/>
              <a:t>Tehnici de Comunicare Eficientă</a:t>
            </a:r>
            <a:br>
              <a:rPr lang="ro-RO" dirty="0"/>
            </a:br>
            <a:endParaRPr lang="ro-RO" dirty="0"/>
          </a:p>
        </p:txBody>
      </p:sp>
      <p:sp>
        <p:nvSpPr>
          <p:cNvPr id="3" name="Content Placeholder 2">
            <a:extLst>
              <a:ext uri="{FF2B5EF4-FFF2-40B4-BE49-F238E27FC236}">
                <a16:creationId xmlns:a16="http://schemas.microsoft.com/office/drawing/2014/main" id="{F711CB07-36F2-E661-2C40-DA5ECC3B3571}"/>
              </a:ext>
            </a:extLst>
          </p:cNvPr>
          <p:cNvSpPr>
            <a:spLocks noGrp="1"/>
          </p:cNvSpPr>
          <p:nvPr>
            <p:ph sz="quarter" idx="13"/>
          </p:nvPr>
        </p:nvSpPr>
        <p:spPr>
          <a:xfrm>
            <a:off x="616151" y="1110100"/>
            <a:ext cx="7705727" cy="2564278"/>
          </a:xfrm>
        </p:spPr>
        <p:txBody>
          <a:bodyPr>
            <a:normAutofit fontScale="70000" lnSpcReduction="20000"/>
          </a:bodyPr>
          <a:lstStyle/>
          <a:p>
            <a:endParaRPr lang="ro-RO" dirty="0"/>
          </a:p>
          <a:p>
            <a:pPr marL="0" indent="0">
              <a:buNone/>
            </a:pPr>
            <a:r>
              <a:rPr lang="ro-RO" dirty="0"/>
              <a:t>Întâlnindu-ne în sălile de clasă, suntem adesea gardienii unor lumi diverse, fiecare copil purtând cu sine un univers unic de idei și emoții. Tehnicile de comunicare eficientă sunt cheia prin care deschidem porțile înțelegerei și colaborării, transformând interacțiunile cotidiene în oportunități de conectare profundă. Imaginează-ți un spațiu în care ascultarea activă devine un instrument de putere, iar feedbackul constructiv nu este doar o observație, ci o invitație la creștere. Prin formularea întrebărilor potrivite, fiecare profesor nu doar că stimulează gândirea critică, ci și cultivă un mediu în care elevii se simt apreciați și încurajați să își împărtășească perspectivele.</a:t>
            </a:r>
          </a:p>
          <a:p>
            <a:endParaRPr lang="ro-RO" dirty="0"/>
          </a:p>
          <a:p>
            <a:endParaRPr lang="ro-RO" dirty="0"/>
          </a:p>
        </p:txBody>
      </p:sp>
      <p:pic>
        <p:nvPicPr>
          <p:cNvPr id="5" name="Picture 4">
            <a:extLst>
              <a:ext uri="{FF2B5EF4-FFF2-40B4-BE49-F238E27FC236}">
                <a16:creationId xmlns:a16="http://schemas.microsoft.com/office/drawing/2014/main" id="{02470784-0899-BBD8-B3EA-1CED50377E8A}"/>
              </a:ext>
            </a:extLst>
          </p:cNvPr>
          <p:cNvPicPr>
            <a:picLocks noChangeAspect="1"/>
          </p:cNvPicPr>
          <p:nvPr/>
        </p:nvPicPr>
        <p:blipFill>
          <a:blip r:embed="rId2"/>
          <a:stretch>
            <a:fillRect/>
          </a:stretch>
        </p:blipFill>
        <p:spPr>
          <a:xfrm>
            <a:off x="8321879" y="422538"/>
            <a:ext cx="2830453" cy="2830453"/>
          </a:xfrm>
          <a:prstGeom prst="rect">
            <a:avLst/>
          </a:prstGeom>
        </p:spPr>
      </p:pic>
      <p:sp>
        <p:nvSpPr>
          <p:cNvPr id="7" name="TextBox 6">
            <a:extLst>
              <a:ext uri="{FF2B5EF4-FFF2-40B4-BE49-F238E27FC236}">
                <a16:creationId xmlns:a16="http://schemas.microsoft.com/office/drawing/2014/main" id="{B2CA6C59-C1EB-AE2A-73FC-2E06C98BE668}"/>
              </a:ext>
            </a:extLst>
          </p:cNvPr>
          <p:cNvSpPr txBox="1"/>
          <p:nvPr/>
        </p:nvSpPr>
        <p:spPr>
          <a:xfrm>
            <a:off x="109058" y="3429000"/>
            <a:ext cx="10973626" cy="2031325"/>
          </a:xfrm>
          <a:prstGeom prst="rect">
            <a:avLst/>
          </a:prstGeom>
          <a:noFill/>
        </p:spPr>
        <p:txBody>
          <a:bodyPr wrap="square">
            <a:spAutoFit/>
          </a:bodyPr>
          <a:lstStyle/>
          <a:p>
            <a:r>
              <a:rPr lang="ro-RO" dirty="0"/>
              <a:t>Această artă a comunicării nu se limitează la cuvinte; se extinde la limbajul corpului, la tonul vocii și la empatia sinceră, construind punți solide între profesori și elevi. Când ne angajăm în bătaia colaborativă, unde dialogul deschis și receptivitatea sunt fundamentale, transformăm fiecare întâlnire într-o oportunitate de a învăța unii de la alții. Tehnicile de comunicare eficientă nu sunt doar instrumente, ci sunt forțele care ne unesc, care ne ajută să navigăm în complexitatea relațiilor educaționale și să creăm un climat de respect și susținere. Așa că, haideți să îmbrățișăm puterea cuvintelor și a comunicării, și să facem din fiecare conversație un pas înainte spre inimi și minți deschise!</a:t>
            </a:r>
          </a:p>
        </p:txBody>
      </p:sp>
    </p:spTree>
    <p:extLst>
      <p:ext uri="{BB962C8B-B14F-4D97-AF65-F5344CB8AC3E}">
        <p14:creationId xmlns:p14="http://schemas.microsoft.com/office/powerpoint/2010/main" val="94368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CF41-5F1A-2334-A5E7-8618E3FF1257}"/>
              </a:ext>
            </a:extLst>
          </p:cNvPr>
          <p:cNvSpPr>
            <a:spLocks noGrp="1"/>
          </p:cNvSpPr>
          <p:nvPr>
            <p:ph type="title"/>
          </p:nvPr>
        </p:nvSpPr>
        <p:spPr>
          <a:xfrm>
            <a:off x="685801" y="685800"/>
            <a:ext cx="10396882" cy="464681"/>
          </a:xfrm>
        </p:spPr>
        <p:txBody>
          <a:bodyPr>
            <a:noAutofit/>
          </a:bodyPr>
          <a:lstStyle/>
          <a:p>
            <a:r>
              <a:rPr lang="ro-RO" sz="4000" dirty="0"/>
              <a:t>Atelier Practic: Crearea unui Mediu Incluziv</a:t>
            </a:r>
            <a:br>
              <a:rPr lang="ro-RO" sz="4000" dirty="0"/>
            </a:br>
            <a:endParaRPr lang="ro-RO" sz="4000" dirty="0"/>
          </a:p>
        </p:txBody>
      </p:sp>
      <p:sp>
        <p:nvSpPr>
          <p:cNvPr id="3" name="Content Placeholder 2">
            <a:extLst>
              <a:ext uri="{FF2B5EF4-FFF2-40B4-BE49-F238E27FC236}">
                <a16:creationId xmlns:a16="http://schemas.microsoft.com/office/drawing/2014/main" id="{4004DA48-74D3-997B-8C62-7B6EE512D24E}"/>
              </a:ext>
            </a:extLst>
          </p:cNvPr>
          <p:cNvSpPr>
            <a:spLocks noGrp="1"/>
          </p:cNvSpPr>
          <p:nvPr>
            <p:ph sz="quarter" idx="13"/>
          </p:nvPr>
        </p:nvSpPr>
        <p:spPr>
          <a:xfrm>
            <a:off x="234893" y="3693865"/>
            <a:ext cx="10971450" cy="2013654"/>
          </a:xfrm>
        </p:spPr>
        <p:txBody>
          <a:bodyPr>
            <a:normAutofit fontScale="77500" lnSpcReduction="20000"/>
          </a:bodyPr>
          <a:lstStyle/>
          <a:p>
            <a:endParaRPr lang="ro-RO" dirty="0"/>
          </a:p>
          <a:p>
            <a:r>
              <a:rPr lang="ro-RO" dirty="0"/>
              <a:t>Imaginează un loc în care fiecare voce este ascultată, fiecare idee contează și diversitatea nu este doar acceptată, ci sărbătorită. Atelierul practic "Crearea unui Mediu Inclusiv" este o oportunitate excelentă de a transforma aceste viziuni în realitate, oferindu-le participanților instrumentele necesare pentru a cultiva un spațiu educațional unde fiecare elev se simte valorizat și încurajat să își aducă contribuția unică. Într-o lume unde diferențele sunt adesea văzute ca obstacole, ne propunem să le transformăm în puncte forte, prin activități colaborative, sesiuni de brainstorming și exerciții de auto-reflecție. </a:t>
            </a:r>
          </a:p>
          <a:p>
            <a:endParaRPr lang="ro-RO" dirty="0"/>
          </a:p>
          <a:p>
            <a:endParaRPr lang="ro-RO" dirty="0"/>
          </a:p>
        </p:txBody>
      </p:sp>
      <p:pic>
        <p:nvPicPr>
          <p:cNvPr id="4" name="Picture 3">
            <a:extLst>
              <a:ext uri="{FF2B5EF4-FFF2-40B4-BE49-F238E27FC236}">
                <a16:creationId xmlns:a16="http://schemas.microsoft.com/office/drawing/2014/main" id="{EC8FF670-6EDE-25AB-6867-E6040A6CAEBC}"/>
              </a:ext>
            </a:extLst>
          </p:cNvPr>
          <p:cNvPicPr>
            <a:picLocks noChangeAspect="1"/>
          </p:cNvPicPr>
          <p:nvPr/>
        </p:nvPicPr>
        <p:blipFill>
          <a:blip r:embed="rId2"/>
          <a:stretch>
            <a:fillRect/>
          </a:stretch>
        </p:blipFill>
        <p:spPr>
          <a:xfrm>
            <a:off x="3380763" y="1066591"/>
            <a:ext cx="4545471" cy="2545464"/>
          </a:xfrm>
          <a:prstGeom prst="rect">
            <a:avLst/>
          </a:prstGeom>
        </p:spPr>
      </p:pic>
    </p:spTree>
    <p:extLst>
      <p:ext uri="{BB962C8B-B14F-4D97-AF65-F5344CB8AC3E}">
        <p14:creationId xmlns:p14="http://schemas.microsoft.com/office/powerpoint/2010/main" val="243299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845654-79C4-F94B-D5EA-E87B97151664}"/>
              </a:ext>
            </a:extLst>
          </p:cNvPr>
          <p:cNvSpPr txBox="1"/>
          <p:nvPr/>
        </p:nvSpPr>
        <p:spPr>
          <a:xfrm>
            <a:off x="312633" y="3139431"/>
            <a:ext cx="10616831" cy="2308324"/>
          </a:xfrm>
          <a:prstGeom prst="rect">
            <a:avLst/>
          </a:prstGeom>
          <a:noFill/>
        </p:spPr>
        <p:txBody>
          <a:bodyPr wrap="square">
            <a:spAutoFit/>
          </a:bodyPr>
          <a:lstStyle/>
          <a:p>
            <a:r>
              <a:rPr lang="ro-RO" dirty="0"/>
              <a:t>Fiecare pas al acestui atelier este gândit să dezvolte abilități practice și strategii concrete pentru a integra principiile incluziunii în activitățile zilnice. </a:t>
            </a:r>
          </a:p>
          <a:p>
            <a:r>
              <a:rPr lang="ro-RO" dirty="0"/>
              <a:t>De la adaptarea curriculumului la nevoile diverse ale elevilor, până la crearea unor relații bazate pe respect și încredere, vom explora cum micile modificări pot avea un impact uriaș asupra experienței de învățare. Împreună, vom descoperi puterea empatiei și a flexibilității, construind nu doar comunități educaționale, ci și o cultură a acceptării și a sprijinului reciproc. </a:t>
            </a:r>
          </a:p>
          <a:p>
            <a:r>
              <a:rPr lang="ro-RO" dirty="0"/>
              <a:t>În final, fiecare participant va pleca nu doar cu idei inovatoare, ci și cu o valoare profundă: convingerea că, prin colaborare, putem transforma fiecare colț al educației într-un spațiu al oportunităților egale pentru toți!</a:t>
            </a:r>
          </a:p>
        </p:txBody>
      </p:sp>
      <p:sp>
        <p:nvSpPr>
          <p:cNvPr id="7" name="TextBox 6">
            <a:extLst>
              <a:ext uri="{FF2B5EF4-FFF2-40B4-BE49-F238E27FC236}">
                <a16:creationId xmlns:a16="http://schemas.microsoft.com/office/drawing/2014/main" id="{13B756E2-CAE5-864B-BACA-3CA1F8665557}"/>
              </a:ext>
            </a:extLst>
          </p:cNvPr>
          <p:cNvSpPr txBox="1"/>
          <p:nvPr/>
        </p:nvSpPr>
        <p:spPr>
          <a:xfrm>
            <a:off x="948791" y="387732"/>
            <a:ext cx="10173619" cy="646331"/>
          </a:xfrm>
          <a:prstGeom prst="rect">
            <a:avLst/>
          </a:prstGeom>
          <a:noFill/>
        </p:spPr>
        <p:txBody>
          <a:bodyPr wrap="square">
            <a:spAutoFit/>
          </a:bodyPr>
          <a:lstStyle/>
          <a:p>
            <a:r>
              <a:rPr lang="ro-RO" dirty="0"/>
              <a:t>Acest atelier va contribui la dezvoltarea unui mediu educativ mai incluziv, sprijinind astfel nu doar dezvoltarea personală a educatorilor, ci și a elevilor.</a:t>
            </a:r>
          </a:p>
        </p:txBody>
      </p:sp>
      <p:pic>
        <p:nvPicPr>
          <p:cNvPr id="8" name="Picture 7">
            <a:extLst>
              <a:ext uri="{FF2B5EF4-FFF2-40B4-BE49-F238E27FC236}">
                <a16:creationId xmlns:a16="http://schemas.microsoft.com/office/drawing/2014/main" id="{D57EAB4E-BC66-334E-9961-4F20B4AA794A}"/>
              </a:ext>
            </a:extLst>
          </p:cNvPr>
          <p:cNvPicPr>
            <a:picLocks noChangeAspect="1"/>
          </p:cNvPicPr>
          <p:nvPr/>
        </p:nvPicPr>
        <p:blipFill>
          <a:blip r:embed="rId2"/>
          <a:stretch>
            <a:fillRect/>
          </a:stretch>
        </p:blipFill>
        <p:spPr>
          <a:xfrm>
            <a:off x="2912320" y="1268467"/>
            <a:ext cx="5025655" cy="1870964"/>
          </a:xfrm>
          <a:prstGeom prst="rect">
            <a:avLst/>
          </a:prstGeom>
        </p:spPr>
      </p:pic>
    </p:spTree>
    <p:extLst>
      <p:ext uri="{BB962C8B-B14F-4D97-AF65-F5344CB8AC3E}">
        <p14:creationId xmlns:p14="http://schemas.microsoft.com/office/powerpoint/2010/main" val="117482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1CCD-4950-FF6C-BE7F-01EDC112598D}"/>
              </a:ext>
            </a:extLst>
          </p:cNvPr>
          <p:cNvSpPr>
            <a:spLocks noGrp="1"/>
          </p:cNvSpPr>
          <p:nvPr>
            <p:ph type="title"/>
          </p:nvPr>
        </p:nvSpPr>
        <p:spPr>
          <a:xfrm>
            <a:off x="653173" y="370164"/>
            <a:ext cx="8785917" cy="631272"/>
          </a:xfrm>
        </p:spPr>
        <p:txBody>
          <a:bodyPr>
            <a:normAutofit/>
          </a:bodyPr>
          <a:lstStyle/>
          <a:p>
            <a:r>
              <a:rPr lang="ro-RO" dirty="0"/>
              <a:t>Introducerea Conceptului de Incluzivitate </a:t>
            </a:r>
          </a:p>
        </p:txBody>
      </p:sp>
      <p:pic>
        <p:nvPicPr>
          <p:cNvPr id="5" name="Picture 4">
            <a:extLst>
              <a:ext uri="{FF2B5EF4-FFF2-40B4-BE49-F238E27FC236}">
                <a16:creationId xmlns:a16="http://schemas.microsoft.com/office/drawing/2014/main" id="{9A163B92-9D17-6601-B1AD-17855DBCD672}"/>
              </a:ext>
            </a:extLst>
          </p:cNvPr>
          <p:cNvPicPr>
            <a:picLocks noChangeAspect="1"/>
          </p:cNvPicPr>
          <p:nvPr/>
        </p:nvPicPr>
        <p:blipFill>
          <a:blip r:embed="rId2"/>
          <a:stretch>
            <a:fillRect/>
          </a:stretch>
        </p:blipFill>
        <p:spPr>
          <a:xfrm>
            <a:off x="537245" y="1170219"/>
            <a:ext cx="3741140" cy="4035582"/>
          </a:xfrm>
          <a:prstGeom prst="rect">
            <a:avLst/>
          </a:prstGeom>
        </p:spPr>
      </p:pic>
      <p:sp>
        <p:nvSpPr>
          <p:cNvPr id="4" name="Content Placeholder 3">
            <a:extLst>
              <a:ext uri="{FF2B5EF4-FFF2-40B4-BE49-F238E27FC236}">
                <a16:creationId xmlns:a16="http://schemas.microsoft.com/office/drawing/2014/main" id="{41EF443E-C810-3670-B687-3590FE4991C6}"/>
              </a:ext>
            </a:extLst>
          </p:cNvPr>
          <p:cNvSpPr>
            <a:spLocks noGrp="1"/>
          </p:cNvSpPr>
          <p:nvPr>
            <p:ph sz="quarter" idx="13"/>
          </p:nvPr>
        </p:nvSpPr>
        <p:spPr/>
        <p:txBody>
          <a:bodyPr/>
          <a:lstStyle/>
          <a:p>
            <a:r>
              <a:rPr lang="ro-RO" dirty="0"/>
              <a:t> Activitate: Discuție de grup despre ce înseamnă un mediu inclusiv, identificând exemple personale și profesionale de incluziune și excluziune.</a:t>
            </a:r>
          </a:p>
          <a:p>
            <a:r>
              <a:rPr lang="ro-RO" dirty="0"/>
              <a:t>   Obiectiv: Să conștientizăm diversitatea și importanța incluziunii în educație.</a:t>
            </a:r>
          </a:p>
        </p:txBody>
      </p:sp>
    </p:spTree>
    <p:extLst>
      <p:ext uri="{BB962C8B-B14F-4D97-AF65-F5344CB8AC3E}">
        <p14:creationId xmlns:p14="http://schemas.microsoft.com/office/powerpoint/2010/main" val="98123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AC42-4E66-130C-0F25-B1FE5936AD89}"/>
              </a:ext>
            </a:extLst>
          </p:cNvPr>
          <p:cNvSpPr>
            <a:spLocks noGrp="1"/>
          </p:cNvSpPr>
          <p:nvPr>
            <p:ph type="title"/>
          </p:nvPr>
        </p:nvSpPr>
        <p:spPr>
          <a:xfrm>
            <a:off x="1272482" y="511728"/>
            <a:ext cx="6034375" cy="741442"/>
          </a:xfrm>
        </p:spPr>
        <p:txBody>
          <a:bodyPr/>
          <a:lstStyle/>
          <a:p>
            <a:r>
              <a:rPr lang="ro-RO" dirty="0"/>
              <a:t>Evaluarea Mediului Curent </a:t>
            </a:r>
          </a:p>
        </p:txBody>
      </p:sp>
      <p:sp>
        <p:nvSpPr>
          <p:cNvPr id="3" name="Content Placeholder 2">
            <a:extLst>
              <a:ext uri="{FF2B5EF4-FFF2-40B4-BE49-F238E27FC236}">
                <a16:creationId xmlns:a16="http://schemas.microsoft.com/office/drawing/2014/main" id="{4137CFE7-2046-9336-799A-76A818604E76}"/>
              </a:ext>
            </a:extLst>
          </p:cNvPr>
          <p:cNvSpPr>
            <a:spLocks noGrp="1"/>
          </p:cNvSpPr>
          <p:nvPr>
            <p:ph sz="quarter" idx="13"/>
          </p:nvPr>
        </p:nvSpPr>
        <p:spPr>
          <a:xfrm>
            <a:off x="5088077" y="2069984"/>
            <a:ext cx="6034375" cy="3626141"/>
          </a:xfrm>
        </p:spPr>
        <p:txBody>
          <a:bodyPr/>
          <a:lstStyle/>
          <a:p>
            <a:r>
              <a:rPr lang="ro-RO" dirty="0"/>
              <a:t>Activitate: Utilizarea unui chestionar pentru a evalua percepția despre inclusivitate în propria clasă sau instituție.</a:t>
            </a:r>
          </a:p>
          <a:p>
            <a:r>
              <a:rPr lang="ro-RO" dirty="0"/>
              <a:t>Obiectiv: Să identificăm punctele forte și ariile de îmbunătățire în mediul educațional actual.</a:t>
            </a:r>
          </a:p>
          <a:p>
            <a:endParaRPr lang="ro-RO" dirty="0"/>
          </a:p>
        </p:txBody>
      </p:sp>
      <p:pic>
        <p:nvPicPr>
          <p:cNvPr id="5" name="Picture 4">
            <a:extLst>
              <a:ext uri="{FF2B5EF4-FFF2-40B4-BE49-F238E27FC236}">
                <a16:creationId xmlns:a16="http://schemas.microsoft.com/office/drawing/2014/main" id="{A56E7C9C-3D00-98ED-01D3-3A6C8D364513}"/>
              </a:ext>
            </a:extLst>
          </p:cNvPr>
          <p:cNvPicPr>
            <a:picLocks noChangeAspect="1"/>
          </p:cNvPicPr>
          <p:nvPr/>
        </p:nvPicPr>
        <p:blipFill>
          <a:blip r:embed="rId2"/>
          <a:stretch>
            <a:fillRect/>
          </a:stretch>
        </p:blipFill>
        <p:spPr>
          <a:xfrm>
            <a:off x="729272" y="1753371"/>
            <a:ext cx="3473612" cy="3473612"/>
          </a:xfrm>
          <a:prstGeom prst="rect">
            <a:avLst/>
          </a:prstGeom>
        </p:spPr>
      </p:pic>
    </p:spTree>
    <p:extLst>
      <p:ext uri="{BB962C8B-B14F-4D97-AF65-F5344CB8AC3E}">
        <p14:creationId xmlns:p14="http://schemas.microsoft.com/office/powerpoint/2010/main" val="110394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6D79-7F44-2266-5421-08A9B4DFDC65}"/>
              </a:ext>
            </a:extLst>
          </p:cNvPr>
          <p:cNvSpPr>
            <a:spLocks noGrp="1"/>
          </p:cNvSpPr>
          <p:nvPr>
            <p:ph type="title"/>
          </p:nvPr>
        </p:nvSpPr>
        <p:spPr>
          <a:xfrm>
            <a:off x="1205371" y="425742"/>
            <a:ext cx="9079531" cy="882941"/>
          </a:xfrm>
        </p:spPr>
        <p:txBody>
          <a:bodyPr/>
          <a:lstStyle/>
          <a:p>
            <a:r>
              <a:rPr lang="it-IT" dirty="0"/>
              <a:t>Stabilirea unui Spațiu Sigur pentru Dialog</a:t>
            </a:r>
            <a:endParaRPr lang="ro-RO" dirty="0"/>
          </a:p>
        </p:txBody>
      </p:sp>
      <p:sp>
        <p:nvSpPr>
          <p:cNvPr id="3" name="Content Placeholder 2">
            <a:extLst>
              <a:ext uri="{FF2B5EF4-FFF2-40B4-BE49-F238E27FC236}">
                <a16:creationId xmlns:a16="http://schemas.microsoft.com/office/drawing/2014/main" id="{BC86C090-07B8-848A-8A35-5C44792D882D}"/>
              </a:ext>
            </a:extLst>
          </p:cNvPr>
          <p:cNvSpPr>
            <a:spLocks noGrp="1"/>
          </p:cNvSpPr>
          <p:nvPr>
            <p:ph sz="quarter" idx="13"/>
          </p:nvPr>
        </p:nvSpPr>
        <p:spPr>
          <a:xfrm>
            <a:off x="5146800" y="2489434"/>
            <a:ext cx="6034375" cy="2743200"/>
          </a:xfrm>
        </p:spPr>
        <p:txBody>
          <a:bodyPr/>
          <a:lstStyle/>
          <a:p>
            <a:r>
              <a:rPr lang="ro-RO" dirty="0"/>
              <a:t>Activitate: Crearea unor „reguli de bază” pentru colaborare și respect reciproc în grup.</a:t>
            </a:r>
          </a:p>
          <a:p>
            <a:r>
              <a:rPr lang="ro-RO" dirty="0"/>
              <a:t>   Obiectiv: Să asigurăm un climat de încredere care încurajează participarea activă.</a:t>
            </a:r>
          </a:p>
          <a:p>
            <a:endParaRPr lang="ro-RO" dirty="0"/>
          </a:p>
          <a:p>
            <a:endParaRPr lang="ro-RO" dirty="0"/>
          </a:p>
        </p:txBody>
      </p:sp>
      <p:pic>
        <p:nvPicPr>
          <p:cNvPr id="5" name="Picture 4">
            <a:extLst>
              <a:ext uri="{FF2B5EF4-FFF2-40B4-BE49-F238E27FC236}">
                <a16:creationId xmlns:a16="http://schemas.microsoft.com/office/drawing/2014/main" id="{5FAB4CDA-F7CC-4339-3575-4651C12593E4}"/>
              </a:ext>
            </a:extLst>
          </p:cNvPr>
          <p:cNvPicPr>
            <a:picLocks noChangeAspect="1"/>
          </p:cNvPicPr>
          <p:nvPr/>
        </p:nvPicPr>
        <p:blipFill>
          <a:blip r:embed="rId2"/>
          <a:stretch>
            <a:fillRect/>
          </a:stretch>
        </p:blipFill>
        <p:spPr>
          <a:xfrm>
            <a:off x="430826" y="1684275"/>
            <a:ext cx="3952505" cy="3489450"/>
          </a:xfrm>
          <a:prstGeom prst="rect">
            <a:avLst/>
          </a:prstGeom>
        </p:spPr>
      </p:pic>
    </p:spTree>
    <p:extLst>
      <p:ext uri="{BB962C8B-B14F-4D97-AF65-F5344CB8AC3E}">
        <p14:creationId xmlns:p14="http://schemas.microsoft.com/office/powerpoint/2010/main" val="405647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00F9-0B50-EF99-125C-1494890E7C89}"/>
              </a:ext>
            </a:extLst>
          </p:cNvPr>
          <p:cNvSpPr>
            <a:spLocks noGrp="1"/>
          </p:cNvSpPr>
          <p:nvPr>
            <p:ph type="title"/>
          </p:nvPr>
        </p:nvSpPr>
        <p:spPr>
          <a:xfrm>
            <a:off x="865356" y="283129"/>
            <a:ext cx="7418511" cy="782273"/>
          </a:xfrm>
        </p:spPr>
        <p:txBody>
          <a:bodyPr>
            <a:normAutofit fontScale="90000"/>
          </a:bodyPr>
          <a:lstStyle/>
          <a:p>
            <a:r>
              <a:rPr lang="it-IT" dirty="0"/>
              <a:t>Strategii de Încurajare a Diversității </a:t>
            </a:r>
            <a:endParaRPr lang="ro-RO" dirty="0"/>
          </a:p>
        </p:txBody>
      </p:sp>
      <p:sp>
        <p:nvSpPr>
          <p:cNvPr id="3" name="Content Placeholder 2">
            <a:extLst>
              <a:ext uri="{FF2B5EF4-FFF2-40B4-BE49-F238E27FC236}">
                <a16:creationId xmlns:a16="http://schemas.microsoft.com/office/drawing/2014/main" id="{6B0C6B29-C266-D2A6-F7BE-201EDCA150AF}"/>
              </a:ext>
            </a:extLst>
          </p:cNvPr>
          <p:cNvSpPr>
            <a:spLocks noGrp="1"/>
          </p:cNvSpPr>
          <p:nvPr>
            <p:ph sz="quarter" idx="13"/>
          </p:nvPr>
        </p:nvSpPr>
        <p:spPr/>
        <p:txBody>
          <a:bodyPr/>
          <a:lstStyle/>
          <a:p>
            <a:r>
              <a:rPr lang="ro-RO" dirty="0"/>
              <a:t> Activitate: Grupuri mici care discută și dezvoltă idei despre cum să integreze diverse stiluri de învățare și nevoi speciale în activitățile lor educaționale.</a:t>
            </a:r>
          </a:p>
          <a:p>
            <a:r>
              <a:rPr lang="ro-RO" dirty="0"/>
              <a:t>   Obiectiv: Să generăm soluții creative pentru adaptarea curriculumului și a metodologiilor de predare.</a:t>
            </a:r>
          </a:p>
        </p:txBody>
      </p:sp>
      <p:pic>
        <p:nvPicPr>
          <p:cNvPr id="5" name="Picture 4">
            <a:extLst>
              <a:ext uri="{FF2B5EF4-FFF2-40B4-BE49-F238E27FC236}">
                <a16:creationId xmlns:a16="http://schemas.microsoft.com/office/drawing/2014/main" id="{584DE6E1-C22E-7086-9568-6841086AC301}"/>
              </a:ext>
            </a:extLst>
          </p:cNvPr>
          <p:cNvPicPr>
            <a:picLocks noChangeAspect="1"/>
          </p:cNvPicPr>
          <p:nvPr/>
        </p:nvPicPr>
        <p:blipFill>
          <a:blip r:embed="rId2"/>
          <a:stretch>
            <a:fillRect/>
          </a:stretch>
        </p:blipFill>
        <p:spPr>
          <a:xfrm>
            <a:off x="865356" y="1579533"/>
            <a:ext cx="3277655" cy="3177025"/>
          </a:xfrm>
          <a:prstGeom prst="rect">
            <a:avLst/>
          </a:prstGeom>
        </p:spPr>
      </p:pic>
    </p:spTree>
    <p:extLst>
      <p:ext uri="{BB962C8B-B14F-4D97-AF65-F5344CB8AC3E}">
        <p14:creationId xmlns:p14="http://schemas.microsoft.com/office/powerpoint/2010/main" val="124837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5CE9-8C75-D049-3F29-52D037CE26B7}"/>
              </a:ext>
            </a:extLst>
          </p:cNvPr>
          <p:cNvSpPr>
            <a:spLocks noGrp="1"/>
          </p:cNvSpPr>
          <p:nvPr>
            <p:ph type="ctrTitle"/>
          </p:nvPr>
        </p:nvSpPr>
        <p:spPr>
          <a:xfrm rot="21420000">
            <a:off x="410433" y="1162276"/>
            <a:ext cx="9755187" cy="2766528"/>
          </a:xfrm>
        </p:spPr>
        <p:txBody>
          <a:bodyPr>
            <a:normAutofit fontScale="90000"/>
          </a:bodyPr>
          <a:lstStyle/>
          <a:p>
            <a:r>
              <a:rPr lang="ro-RO" dirty="0"/>
              <a:t>CHEILE BUNĂSTĂRII - ÎNDRUMĂRI SPRE O ÎNVĂȚARE CONTINUĂ</a:t>
            </a:r>
          </a:p>
        </p:txBody>
      </p:sp>
      <p:sp>
        <p:nvSpPr>
          <p:cNvPr id="4" name="Subtitle 3">
            <a:extLst>
              <a:ext uri="{FF2B5EF4-FFF2-40B4-BE49-F238E27FC236}">
                <a16:creationId xmlns:a16="http://schemas.microsoft.com/office/drawing/2014/main" id="{362FE400-6B0D-FC90-59A4-6A4969B10BEA}"/>
              </a:ext>
            </a:extLst>
          </p:cNvPr>
          <p:cNvSpPr>
            <a:spLocks noGrp="1"/>
          </p:cNvSpPr>
          <p:nvPr>
            <p:ph type="subTitle" idx="1"/>
          </p:nvPr>
        </p:nvSpPr>
        <p:spPr>
          <a:xfrm rot="21420000">
            <a:off x="243388" y="4664707"/>
            <a:ext cx="9755187" cy="550333"/>
          </a:xfrm>
        </p:spPr>
        <p:txBody>
          <a:bodyPr/>
          <a:lstStyle/>
          <a:p>
            <a:r>
              <a:rPr lang="ro-RO" dirty="0"/>
              <a:t>MATERIAL DE TRAINING PENTRU </a:t>
            </a:r>
            <a:r>
              <a:rPr lang="ro-RO"/>
              <a:t>PROFESORII CICLULUI GIMNAZIAL </a:t>
            </a:r>
            <a:endParaRPr lang="ro-RO" dirty="0"/>
          </a:p>
          <a:p>
            <a:r>
              <a:rPr lang="ro-RO" dirty="0"/>
              <a:t>ȘI NU NUMAI</a:t>
            </a:r>
          </a:p>
        </p:txBody>
      </p:sp>
    </p:spTree>
    <p:extLst>
      <p:ext uri="{BB962C8B-B14F-4D97-AF65-F5344CB8AC3E}">
        <p14:creationId xmlns:p14="http://schemas.microsoft.com/office/powerpoint/2010/main" val="148515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7A7C-869D-6D2B-E5A6-6669987EB2E5}"/>
              </a:ext>
            </a:extLst>
          </p:cNvPr>
          <p:cNvSpPr>
            <a:spLocks noGrp="1"/>
          </p:cNvSpPr>
          <p:nvPr>
            <p:ph type="title"/>
          </p:nvPr>
        </p:nvSpPr>
        <p:spPr>
          <a:xfrm>
            <a:off x="4471332" y="361117"/>
            <a:ext cx="6384022" cy="964142"/>
          </a:xfrm>
        </p:spPr>
        <p:txBody>
          <a:bodyPr>
            <a:normAutofit/>
          </a:bodyPr>
          <a:lstStyle/>
          <a:p>
            <a:r>
              <a:rPr lang="ro-RO" dirty="0"/>
              <a:t>Rolul Empatiei în Educație </a:t>
            </a:r>
          </a:p>
        </p:txBody>
      </p:sp>
      <p:sp>
        <p:nvSpPr>
          <p:cNvPr id="3" name="Content Placeholder 2">
            <a:extLst>
              <a:ext uri="{FF2B5EF4-FFF2-40B4-BE49-F238E27FC236}">
                <a16:creationId xmlns:a16="http://schemas.microsoft.com/office/drawing/2014/main" id="{77C530B9-2A30-5672-6605-0B9F5E3BC1EA}"/>
              </a:ext>
            </a:extLst>
          </p:cNvPr>
          <p:cNvSpPr>
            <a:spLocks noGrp="1"/>
          </p:cNvSpPr>
          <p:nvPr>
            <p:ph sz="quarter" idx="13"/>
          </p:nvPr>
        </p:nvSpPr>
        <p:spPr>
          <a:xfrm>
            <a:off x="5599805" y="1784342"/>
            <a:ext cx="6034375" cy="3609363"/>
          </a:xfrm>
        </p:spPr>
        <p:txBody>
          <a:bodyPr/>
          <a:lstStyle/>
          <a:p>
            <a:r>
              <a:rPr lang="ro-RO" dirty="0"/>
              <a:t>- Activitate: Exerciții de empatie, cum ar fi jocul de rol sau simulări, pentru a înțelege perspectivele altora.</a:t>
            </a:r>
          </a:p>
          <a:p>
            <a:r>
              <a:rPr lang="ro-RO" dirty="0"/>
              <a:t>   - Obiectiv: Să dezvoltăm abilitatea de a empatiza cu elevii din diverse medii și cu diferite nevoi.</a:t>
            </a:r>
          </a:p>
          <a:p>
            <a:endParaRPr lang="ro-RO" dirty="0"/>
          </a:p>
        </p:txBody>
      </p:sp>
      <p:pic>
        <p:nvPicPr>
          <p:cNvPr id="5" name="Picture 4">
            <a:extLst>
              <a:ext uri="{FF2B5EF4-FFF2-40B4-BE49-F238E27FC236}">
                <a16:creationId xmlns:a16="http://schemas.microsoft.com/office/drawing/2014/main" id="{5476D8F2-FBBE-0860-03CE-ED895B7733E5}"/>
              </a:ext>
            </a:extLst>
          </p:cNvPr>
          <p:cNvPicPr>
            <a:picLocks noChangeAspect="1"/>
          </p:cNvPicPr>
          <p:nvPr/>
        </p:nvPicPr>
        <p:blipFill>
          <a:blip r:embed="rId2"/>
          <a:stretch>
            <a:fillRect/>
          </a:stretch>
        </p:blipFill>
        <p:spPr>
          <a:xfrm>
            <a:off x="351124" y="965800"/>
            <a:ext cx="4850049" cy="4168638"/>
          </a:xfrm>
          <a:prstGeom prst="rect">
            <a:avLst/>
          </a:prstGeom>
        </p:spPr>
      </p:pic>
    </p:spTree>
    <p:extLst>
      <p:ext uri="{BB962C8B-B14F-4D97-AF65-F5344CB8AC3E}">
        <p14:creationId xmlns:p14="http://schemas.microsoft.com/office/powerpoint/2010/main" val="392372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5A80-92FA-4D00-9C18-636F9ADB304F}"/>
              </a:ext>
            </a:extLst>
          </p:cNvPr>
          <p:cNvSpPr>
            <a:spLocks noGrp="1"/>
          </p:cNvSpPr>
          <p:nvPr>
            <p:ph type="title"/>
          </p:nvPr>
        </p:nvSpPr>
        <p:spPr>
          <a:xfrm>
            <a:off x="894978" y="349978"/>
            <a:ext cx="9557705" cy="858037"/>
          </a:xfrm>
        </p:spPr>
        <p:txBody>
          <a:bodyPr>
            <a:normAutofit/>
          </a:bodyPr>
          <a:lstStyle/>
          <a:p>
            <a:r>
              <a:rPr lang="ro-RO" dirty="0"/>
              <a:t>Implementarea Resurselor pentru Incluziune </a:t>
            </a:r>
          </a:p>
        </p:txBody>
      </p:sp>
      <p:sp>
        <p:nvSpPr>
          <p:cNvPr id="3" name="Content Placeholder 2">
            <a:extLst>
              <a:ext uri="{FF2B5EF4-FFF2-40B4-BE49-F238E27FC236}">
                <a16:creationId xmlns:a16="http://schemas.microsoft.com/office/drawing/2014/main" id="{815FA124-D56C-C397-9DC0-CA0F6E4C6B6B}"/>
              </a:ext>
            </a:extLst>
          </p:cNvPr>
          <p:cNvSpPr>
            <a:spLocks noGrp="1"/>
          </p:cNvSpPr>
          <p:nvPr>
            <p:ph sz="quarter" idx="13"/>
          </p:nvPr>
        </p:nvSpPr>
        <p:spPr>
          <a:xfrm>
            <a:off x="5264246" y="1390476"/>
            <a:ext cx="6034375" cy="4688785"/>
          </a:xfrm>
        </p:spPr>
        <p:txBody>
          <a:bodyPr/>
          <a:lstStyle/>
          <a:p>
            <a:r>
              <a:rPr lang="ro-RO" dirty="0"/>
              <a:t>- Activitate: Prezentarea resurselor disponibile (cursuri, materiale didactice, tehnologii adaptate) și crearea unui plan pentru integrarea acestora.</a:t>
            </a:r>
          </a:p>
          <a:p>
            <a:r>
              <a:rPr lang="ro-RO" dirty="0"/>
              <a:t>   - Obiectiv: Să dotăm participanții cu instrumentele necesare pentru a implementa incluziunea.</a:t>
            </a:r>
          </a:p>
          <a:p>
            <a:endParaRPr lang="ro-RO" dirty="0"/>
          </a:p>
          <a:p>
            <a:endParaRPr lang="ro-RO" dirty="0"/>
          </a:p>
        </p:txBody>
      </p:sp>
      <p:pic>
        <p:nvPicPr>
          <p:cNvPr id="5" name="Picture 4">
            <a:extLst>
              <a:ext uri="{FF2B5EF4-FFF2-40B4-BE49-F238E27FC236}">
                <a16:creationId xmlns:a16="http://schemas.microsoft.com/office/drawing/2014/main" id="{45B974A9-F0F9-7FB8-3141-044AED9DA482}"/>
              </a:ext>
            </a:extLst>
          </p:cNvPr>
          <p:cNvPicPr>
            <a:picLocks noChangeAspect="1"/>
          </p:cNvPicPr>
          <p:nvPr/>
        </p:nvPicPr>
        <p:blipFill>
          <a:blip r:embed="rId2"/>
          <a:stretch>
            <a:fillRect/>
          </a:stretch>
        </p:blipFill>
        <p:spPr>
          <a:xfrm>
            <a:off x="400381" y="2006541"/>
            <a:ext cx="4721252" cy="2280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682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4632-C1EB-569D-27C7-573F0720A02E}"/>
              </a:ext>
            </a:extLst>
          </p:cNvPr>
          <p:cNvSpPr>
            <a:spLocks noGrp="1"/>
          </p:cNvSpPr>
          <p:nvPr>
            <p:ph type="title"/>
          </p:nvPr>
        </p:nvSpPr>
        <p:spPr>
          <a:xfrm>
            <a:off x="686968" y="459298"/>
            <a:ext cx="8198687" cy="882941"/>
          </a:xfrm>
        </p:spPr>
        <p:txBody>
          <a:bodyPr/>
          <a:lstStyle/>
          <a:p>
            <a:r>
              <a:rPr lang="ro-RO" dirty="0"/>
              <a:t>Feedback și Îmbunătățire Continuă </a:t>
            </a:r>
          </a:p>
        </p:txBody>
      </p:sp>
      <p:sp>
        <p:nvSpPr>
          <p:cNvPr id="3" name="Content Placeholder 2">
            <a:extLst>
              <a:ext uri="{FF2B5EF4-FFF2-40B4-BE49-F238E27FC236}">
                <a16:creationId xmlns:a16="http://schemas.microsoft.com/office/drawing/2014/main" id="{C9DD5CB9-CF8D-A150-BE1B-C0E007FB06F9}"/>
              </a:ext>
            </a:extLst>
          </p:cNvPr>
          <p:cNvSpPr>
            <a:spLocks noGrp="1"/>
          </p:cNvSpPr>
          <p:nvPr>
            <p:ph sz="quarter" idx="13"/>
          </p:nvPr>
        </p:nvSpPr>
        <p:spPr/>
        <p:txBody>
          <a:bodyPr/>
          <a:lstStyle/>
          <a:p>
            <a:r>
              <a:rPr lang="ro-RO" dirty="0"/>
              <a:t> - Activitate: Formularea de feedback constructiv pentru ideile și planurile prezentate de fiecare participant.</a:t>
            </a:r>
          </a:p>
          <a:p>
            <a:r>
              <a:rPr lang="ro-RO" dirty="0"/>
              <a:t>   - Obiectiv: Să promovăm o cultură a îmbunătățirii continue și a colaborării în procesul educațional</a:t>
            </a:r>
          </a:p>
        </p:txBody>
      </p:sp>
      <p:pic>
        <p:nvPicPr>
          <p:cNvPr id="5" name="Picture 4">
            <a:extLst>
              <a:ext uri="{FF2B5EF4-FFF2-40B4-BE49-F238E27FC236}">
                <a16:creationId xmlns:a16="http://schemas.microsoft.com/office/drawing/2014/main" id="{119E38ED-0F52-7289-AB2A-2B723AB85F23}"/>
              </a:ext>
            </a:extLst>
          </p:cNvPr>
          <p:cNvPicPr>
            <a:picLocks noChangeAspect="1"/>
          </p:cNvPicPr>
          <p:nvPr/>
        </p:nvPicPr>
        <p:blipFill>
          <a:blip r:embed="rId2"/>
          <a:stretch>
            <a:fillRect/>
          </a:stretch>
        </p:blipFill>
        <p:spPr>
          <a:xfrm>
            <a:off x="155588" y="1710311"/>
            <a:ext cx="4953307" cy="3296201"/>
          </a:xfrm>
          <a:prstGeom prst="rect">
            <a:avLst/>
          </a:prstGeom>
        </p:spPr>
      </p:pic>
    </p:spTree>
    <p:extLst>
      <p:ext uri="{BB962C8B-B14F-4D97-AF65-F5344CB8AC3E}">
        <p14:creationId xmlns:p14="http://schemas.microsoft.com/office/powerpoint/2010/main" val="2738554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8F2-B89E-AD09-EAE1-BD117567DB26}"/>
              </a:ext>
            </a:extLst>
          </p:cNvPr>
          <p:cNvSpPr>
            <a:spLocks noGrp="1"/>
          </p:cNvSpPr>
          <p:nvPr>
            <p:ph type="title"/>
          </p:nvPr>
        </p:nvSpPr>
        <p:spPr>
          <a:xfrm>
            <a:off x="6992378" y="411061"/>
            <a:ext cx="4126860" cy="855677"/>
          </a:xfrm>
        </p:spPr>
        <p:txBody>
          <a:bodyPr>
            <a:normAutofit/>
          </a:bodyPr>
          <a:lstStyle/>
          <a:p>
            <a:r>
              <a:rPr lang="ro-RO" dirty="0"/>
              <a:t>Plan de Acțiune </a:t>
            </a:r>
          </a:p>
        </p:txBody>
      </p:sp>
      <p:sp>
        <p:nvSpPr>
          <p:cNvPr id="3" name="Content Placeholder 2">
            <a:extLst>
              <a:ext uri="{FF2B5EF4-FFF2-40B4-BE49-F238E27FC236}">
                <a16:creationId xmlns:a16="http://schemas.microsoft.com/office/drawing/2014/main" id="{E2718B82-0FED-34DE-6E50-34138C729B60}"/>
              </a:ext>
            </a:extLst>
          </p:cNvPr>
          <p:cNvSpPr>
            <a:spLocks noGrp="1"/>
          </p:cNvSpPr>
          <p:nvPr>
            <p:ph sz="quarter" idx="13"/>
          </p:nvPr>
        </p:nvSpPr>
        <p:spPr>
          <a:xfrm>
            <a:off x="7247262" y="1868649"/>
            <a:ext cx="4126860" cy="2988578"/>
          </a:xfrm>
        </p:spPr>
        <p:txBody>
          <a:bodyPr>
            <a:normAutofit lnSpcReduction="10000"/>
          </a:bodyPr>
          <a:lstStyle/>
          <a:p>
            <a:r>
              <a:rPr lang="ro-RO" dirty="0"/>
              <a:t> Activitate: Crearea unui plan individual sau de grup pentru a aplica conceptele învățate în propria practică educațională.</a:t>
            </a:r>
          </a:p>
          <a:p>
            <a:r>
              <a:rPr lang="ro-RO" dirty="0"/>
              <a:t>  Obiectiv: Să asigurăm un angajament activ față de implementarea strategiilor incluzive.</a:t>
            </a:r>
          </a:p>
        </p:txBody>
      </p:sp>
      <p:pic>
        <p:nvPicPr>
          <p:cNvPr id="5" name="Picture 4">
            <a:extLst>
              <a:ext uri="{FF2B5EF4-FFF2-40B4-BE49-F238E27FC236}">
                <a16:creationId xmlns:a16="http://schemas.microsoft.com/office/drawing/2014/main" id="{1D6118CA-9236-15E2-4E8A-019CAD8D805C}"/>
              </a:ext>
            </a:extLst>
          </p:cNvPr>
          <p:cNvPicPr>
            <a:picLocks noChangeAspect="1"/>
          </p:cNvPicPr>
          <p:nvPr/>
        </p:nvPicPr>
        <p:blipFill>
          <a:blip r:embed="rId2"/>
          <a:stretch>
            <a:fillRect/>
          </a:stretch>
        </p:blipFill>
        <p:spPr>
          <a:xfrm>
            <a:off x="651698" y="771787"/>
            <a:ext cx="6017550" cy="401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557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2696-5728-48B7-291D-5D6681B954F9}"/>
              </a:ext>
            </a:extLst>
          </p:cNvPr>
          <p:cNvSpPr>
            <a:spLocks noGrp="1"/>
          </p:cNvSpPr>
          <p:nvPr>
            <p:ph type="title"/>
          </p:nvPr>
        </p:nvSpPr>
        <p:spPr>
          <a:xfrm>
            <a:off x="1111493" y="559965"/>
            <a:ext cx="7158452" cy="797615"/>
          </a:xfrm>
        </p:spPr>
        <p:txBody>
          <a:bodyPr/>
          <a:lstStyle/>
          <a:p>
            <a:r>
              <a:rPr lang="ro-RO" dirty="0"/>
              <a:t>Concluzii și Reflecții Finale</a:t>
            </a:r>
          </a:p>
        </p:txBody>
      </p:sp>
      <p:sp>
        <p:nvSpPr>
          <p:cNvPr id="3" name="Content Placeholder 2">
            <a:extLst>
              <a:ext uri="{FF2B5EF4-FFF2-40B4-BE49-F238E27FC236}">
                <a16:creationId xmlns:a16="http://schemas.microsoft.com/office/drawing/2014/main" id="{2C18E376-665F-8B53-A314-BD23D3EBF46E}"/>
              </a:ext>
            </a:extLst>
          </p:cNvPr>
          <p:cNvSpPr>
            <a:spLocks noGrp="1"/>
          </p:cNvSpPr>
          <p:nvPr>
            <p:ph sz="quarter" idx="13"/>
          </p:nvPr>
        </p:nvSpPr>
        <p:spPr>
          <a:xfrm>
            <a:off x="5339747" y="1357580"/>
            <a:ext cx="6034375" cy="4017005"/>
          </a:xfrm>
        </p:spPr>
        <p:txBody>
          <a:bodyPr/>
          <a:lstStyle/>
          <a:p>
            <a:r>
              <a:rPr lang="ro-RO" dirty="0"/>
              <a:t>Activitate: Sesiune de închidere unde participanții își împărtășesc perspectivele și ceea ce au învățat în cadrul atelierului.</a:t>
            </a:r>
          </a:p>
          <a:p>
            <a:r>
              <a:rPr lang="ro-RO" dirty="0"/>
              <a:t>Obiectiv: Să consolidăm învățarea și să inspirăm acțiuni viitoare.</a:t>
            </a:r>
          </a:p>
        </p:txBody>
      </p:sp>
      <p:pic>
        <p:nvPicPr>
          <p:cNvPr id="5" name="Picture 4">
            <a:extLst>
              <a:ext uri="{FF2B5EF4-FFF2-40B4-BE49-F238E27FC236}">
                <a16:creationId xmlns:a16="http://schemas.microsoft.com/office/drawing/2014/main" id="{B2645A57-528E-93C7-11E4-2A8A4637DE13}"/>
              </a:ext>
            </a:extLst>
          </p:cNvPr>
          <p:cNvPicPr>
            <a:picLocks noChangeAspect="1"/>
          </p:cNvPicPr>
          <p:nvPr/>
        </p:nvPicPr>
        <p:blipFill>
          <a:blip r:embed="rId2"/>
          <a:stretch>
            <a:fillRect/>
          </a:stretch>
        </p:blipFill>
        <p:spPr>
          <a:xfrm>
            <a:off x="517232" y="1858030"/>
            <a:ext cx="4398715" cy="3141939"/>
          </a:xfrm>
          <a:prstGeom prst="rect">
            <a:avLst/>
          </a:prstGeom>
        </p:spPr>
      </p:pic>
    </p:spTree>
    <p:extLst>
      <p:ext uri="{BB962C8B-B14F-4D97-AF65-F5344CB8AC3E}">
        <p14:creationId xmlns:p14="http://schemas.microsoft.com/office/powerpoint/2010/main" val="120464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4030-920F-CFCF-5447-7994E4A3FD63}"/>
              </a:ext>
            </a:extLst>
          </p:cNvPr>
          <p:cNvSpPr>
            <a:spLocks noGrp="1"/>
          </p:cNvSpPr>
          <p:nvPr>
            <p:ph type="title"/>
          </p:nvPr>
        </p:nvSpPr>
        <p:spPr>
          <a:xfrm>
            <a:off x="727197" y="333463"/>
            <a:ext cx="10321103" cy="773884"/>
          </a:xfrm>
        </p:spPr>
        <p:txBody>
          <a:bodyPr>
            <a:normAutofit/>
          </a:bodyPr>
          <a:lstStyle/>
          <a:p>
            <a:r>
              <a:rPr lang="ro-RO" dirty="0"/>
              <a:t>Studiu de Caz: Abordarea Diversității în Clasă </a:t>
            </a:r>
          </a:p>
        </p:txBody>
      </p:sp>
      <p:sp>
        <p:nvSpPr>
          <p:cNvPr id="3" name="Content Placeholder 2">
            <a:extLst>
              <a:ext uri="{FF2B5EF4-FFF2-40B4-BE49-F238E27FC236}">
                <a16:creationId xmlns:a16="http://schemas.microsoft.com/office/drawing/2014/main" id="{DD2A7458-CCCB-134B-1DB5-A968F740CDA0}"/>
              </a:ext>
            </a:extLst>
          </p:cNvPr>
          <p:cNvSpPr>
            <a:spLocks noGrp="1"/>
          </p:cNvSpPr>
          <p:nvPr>
            <p:ph sz="quarter" idx="13"/>
          </p:nvPr>
        </p:nvSpPr>
        <p:spPr>
          <a:xfrm>
            <a:off x="6302187" y="2056766"/>
            <a:ext cx="4307593" cy="2468391"/>
          </a:xfrm>
        </p:spPr>
        <p:txBody>
          <a:bodyPr/>
          <a:lstStyle/>
          <a:p>
            <a:r>
              <a:rPr lang="ro-RO" dirty="0"/>
              <a:t>OBIECTIVE:</a:t>
            </a:r>
          </a:p>
          <a:p>
            <a:r>
              <a:rPr lang="ro-RO" dirty="0"/>
              <a:t>IDENTIFICAREA NEVOILOR</a:t>
            </a:r>
          </a:p>
          <a:p>
            <a:r>
              <a:rPr lang="ro-RO" dirty="0"/>
              <a:t>DEZVOLTAREA STRATEGIILOR</a:t>
            </a:r>
          </a:p>
          <a:p>
            <a:r>
              <a:rPr lang="ro-RO" dirty="0"/>
              <a:t>EVALUAREA IMPACTULUI</a:t>
            </a:r>
          </a:p>
        </p:txBody>
      </p:sp>
      <p:pic>
        <p:nvPicPr>
          <p:cNvPr id="5" name="Picture 4">
            <a:extLst>
              <a:ext uri="{FF2B5EF4-FFF2-40B4-BE49-F238E27FC236}">
                <a16:creationId xmlns:a16="http://schemas.microsoft.com/office/drawing/2014/main" id="{4DC4E7AC-4792-A35E-E64F-F12D0A4C3D4B}"/>
              </a:ext>
            </a:extLst>
          </p:cNvPr>
          <p:cNvPicPr>
            <a:picLocks noChangeAspect="1"/>
          </p:cNvPicPr>
          <p:nvPr/>
        </p:nvPicPr>
        <p:blipFill>
          <a:blip r:embed="rId2"/>
          <a:stretch>
            <a:fillRect/>
          </a:stretch>
        </p:blipFill>
        <p:spPr>
          <a:xfrm>
            <a:off x="1017644" y="1519168"/>
            <a:ext cx="4368087" cy="3543589"/>
          </a:xfrm>
          <a:prstGeom prst="rect">
            <a:avLst/>
          </a:prstGeom>
        </p:spPr>
      </p:pic>
    </p:spTree>
    <p:extLst>
      <p:ext uri="{BB962C8B-B14F-4D97-AF65-F5344CB8AC3E}">
        <p14:creationId xmlns:p14="http://schemas.microsoft.com/office/powerpoint/2010/main" val="4025627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0E41-DDB5-D635-3EB9-83E864FE38C0}"/>
              </a:ext>
            </a:extLst>
          </p:cNvPr>
          <p:cNvSpPr>
            <a:spLocks noGrp="1"/>
          </p:cNvSpPr>
          <p:nvPr>
            <p:ph type="title"/>
          </p:nvPr>
        </p:nvSpPr>
        <p:spPr>
          <a:xfrm>
            <a:off x="433583" y="434130"/>
            <a:ext cx="5505821" cy="797615"/>
          </a:xfrm>
        </p:spPr>
        <p:txBody>
          <a:bodyPr/>
          <a:lstStyle/>
          <a:p>
            <a:r>
              <a:rPr lang="ro-RO" dirty="0"/>
              <a:t>EVALUREA IMPACTULUI</a:t>
            </a:r>
          </a:p>
        </p:txBody>
      </p:sp>
      <p:sp>
        <p:nvSpPr>
          <p:cNvPr id="3" name="Content Placeholder 2">
            <a:extLst>
              <a:ext uri="{FF2B5EF4-FFF2-40B4-BE49-F238E27FC236}">
                <a16:creationId xmlns:a16="http://schemas.microsoft.com/office/drawing/2014/main" id="{F11B48DB-2B1B-B0CD-107C-A9FF708EA370}"/>
              </a:ext>
            </a:extLst>
          </p:cNvPr>
          <p:cNvSpPr>
            <a:spLocks noGrp="1"/>
          </p:cNvSpPr>
          <p:nvPr>
            <p:ph sz="quarter" idx="13"/>
          </p:nvPr>
        </p:nvSpPr>
        <p:spPr>
          <a:xfrm>
            <a:off x="7671887" y="327171"/>
            <a:ext cx="1883174" cy="1389814"/>
          </a:xfrm>
        </p:spPr>
        <p:txBody>
          <a:bodyPr/>
          <a:lstStyle/>
          <a:p>
            <a:r>
              <a:rPr lang="ro-RO" dirty="0"/>
              <a:t>REZULTATE</a:t>
            </a:r>
          </a:p>
          <a:p>
            <a:r>
              <a:rPr lang="ro-RO" dirty="0"/>
              <a:t>CONCLUZII</a:t>
            </a:r>
          </a:p>
        </p:txBody>
      </p:sp>
      <p:pic>
        <p:nvPicPr>
          <p:cNvPr id="5" name="Picture 4">
            <a:extLst>
              <a:ext uri="{FF2B5EF4-FFF2-40B4-BE49-F238E27FC236}">
                <a16:creationId xmlns:a16="http://schemas.microsoft.com/office/drawing/2014/main" id="{D32E31A3-4C82-9572-3C55-4D802EF62502}"/>
              </a:ext>
            </a:extLst>
          </p:cNvPr>
          <p:cNvPicPr>
            <a:picLocks noChangeAspect="1"/>
          </p:cNvPicPr>
          <p:nvPr/>
        </p:nvPicPr>
        <p:blipFill>
          <a:blip r:embed="rId2"/>
          <a:srcRect b="18157"/>
          <a:stretch/>
        </p:blipFill>
        <p:spPr>
          <a:xfrm>
            <a:off x="2183706" y="1716985"/>
            <a:ext cx="6429768" cy="3501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677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A691-888D-6E4F-855F-80E66C67CE2F}"/>
              </a:ext>
            </a:extLst>
          </p:cNvPr>
          <p:cNvSpPr>
            <a:spLocks noGrp="1"/>
          </p:cNvSpPr>
          <p:nvPr>
            <p:ph type="title"/>
          </p:nvPr>
        </p:nvSpPr>
        <p:spPr>
          <a:xfrm>
            <a:off x="693643" y="685800"/>
            <a:ext cx="8324522" cy="797615"/>
          </a:xfrm>
        </p:spPr>
        <p:txBody>
          <a:bodyPr/>
          <a:lstStyle/>
          <a:p>
            <a:r>
              <a:rPr lang="ro-RO" dirty="0"/>
              <a:t>TEORII ALE MOTIVAȚIEI</a:t>
            </a:r>
          </a:p>
        </p:txBody>
      </p:sp>
      <p:sp>
        <p:nvSpPr>
          <p:cNvPr id="3" name="Content Placeholder 2">
            <a:extLst>
              <a:ext uri="{FF2B5EF4-FFF2-40B4-BE49-F238E27FC236}">
                <a16:creationId xmlns:a16="http://schemas.microsoft.com/office/drawing/2014/main" id="{24A5B408-2DA9-F0DA-3B9A-E3C8DAD4899C}"/>
              </a:ext>
            </a:extLst>
          </p:cNvPr>
          <p:cNvSpPr>
            <a:spLocks noGrp="1"/>
          </p:cNvSpPr>
          <p:nvPr>
            <p:ph sz="quarter" idx="13"/>
          </p:nvPr>
        </p:nvSpPr>
        <p:spPr>
          <a:xfrm>
            <a:off x="6451134" y="2119186"/>
            <a:ext cx="4805542" cy="2614607"/>
          </a:xfrm>
        </p:spPr>
        <p:txBody>
          <a:bodyPr/>
          <a:lstStyle/>
          <a:p>
            <a:r>
              <a:rPr lang="ro-RO" dirty="0"/>
              <a:t>TEORIA LUI MASLOW</a:t>
            </a:r>
          </a:p>
          <a:p>
            <a:r>
              <a:rPr lang="ro-RO" dirty="0"/>
              <a:t>TEORIA AUTODETERMINĂRII (DECI&amp;RYAN)</a:t>
            </a:r>
          </a:p>
          <a:p>
            <a:r>
              <a:rPr lang="ro-RO" dirty="0"/>
              <a:t>TEORIA AȘTEPTĂRILOR-VALENȚEI</a:t>
            </a:r>
          </a:p>
          <a:p>
            <a:r>
              <a:rPr lang="ro-RO" dirty="0"/>
              <a:t>TEORIA ÎNVĂȚĂRII SOCIALE (BANDURA)</a:t>
            </a:r>
          </a:p>
          <a:p>
            <a:r>
              <a:rPr lang="ro-RO" dirty="0"/>
              <a:t>TEORIA SCOPURILOR</a:t>
            </a:r>
          </a:p>
        </p:txBody>
      </p:sp>
      <p:pic>
        <p:nvPicPr>
          <p:cNvPr id="5" name="Picture 4">
            <a:extLst>
              <a:ext uri="{FF2B5EF4-FFF2-40B4-BE49-F238E27FC236}">
                <a16:creationId xmlns:a16="http://schemas.microsoft.com/office/drawing/2014/main" id="{83E3B5BB-6282-5649-C7D4-6B9A9F6D5122}"/>
              </a:ext>
            </a:extLst>
          </p:cNvPr>
          <p:cNvPicPr>
            <a:picLocks noChangeAspect="1"/>
          </p:cNvPicPr>
          <p:nvPr/>
        </p:nvPicPr>
        <p:blipFill>
          <a:blip r:embed="rId2"/>
          <a:stretch>
            <a:fillRect/>
          </a:stretch>
        </p:blipFill>
        <p:spPr>
          <a:xfrm>
            <a:off x="722729" y="2016349"/>
            <a:ext cx="5373271" cy="2825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6305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1A6E-0BD7-BF52-ADF5-234CDA276C16}"/>
              </a:ext>
            </a:extLst>
          </p:cNvPr>
          <p:cNvSpPr>
            <a:spLocks noGrp="1"/>
          </p:cNvSpPr>
          <p:nvPr>
            <p:ph type="title"/>
          </p:nvPr>
        </p:nvSpPr>
        <p:spPr>
          <a:xfrm>
            <a:off x="693643" y="685800"/>
            <a:ext cx="7544346" cy="797615"/>
          </a:xfrm>
        </p:spPr>
        <p:txBody>
          <a:bodyPr>
            <a:normAutofit fontScale="90000"/>
          </a:bodyPr>
          <a:lstStyle/>
          <a:p>
            <a:r>
              <a:rPr lang="ro-RO" dirty="0"/>
              <a:t>Implementarea Abordării Diversității</a:t>
            </a:r>
          </a:p>
        </p:txBody>
      </p:sp>
      <p:sp>
        <p:nvSpPr>
          <p:cNvPr id="3" name="Content Placeholder 2">
            <a:extLst>
              <a:ext uri="{FF2B5EF4-FFF2-40B4-BE49-F238E27FC236}">
                <a16:creationId xmlns:a16="http://schemas.microsoft.com/office/drawing/2014/main" id="{D6162393-E201-CDFF-DBF2-7114836E10E0}"/>
              </a:ext>
            </a:extLst>
          </p:cNvPr>
          <p:cNvSpPr>
            <a:spLocks noGrp="1"/>
          </p:cNvSpPr>
          <p:nvPr>
            <p:ph sz="quarter" idx="13"/>
          </p:nvPr>
        </p:nvSpPr>
        <p:spPr>
          <a:xfrm>
            <a:off x="6854833" y="2306972"/>
            <a:ext cx="4139813" cy="2441198"/>
          </a:xfrm>
        </p:spPr>
        <p:txBody>
          <a:bodyPr/>
          <a:lstStyle/>
          <a:p>
            <a:r>
              <a:rPr lang="ro-RO" dirty="0"/>
              <a:t>EVALUAREA NEVOILOR ELEVILOR</a:t>
            </a:r>
          </a:p>
          <a:p>
            <a:r>
              <a:rPr lang="ro-RO" dirty="0"/>
              <a:t>FORMAREA CADRELOR DIDACTICE</a:t>
            </a:r>
          </a:p>
          <a:p>
            <a:r>
              <a:rPr lang="ro-RO" dirty="0"/>
              <a:t>ADAPTAREA CURRICULUMULUI</a:t>
            </a:r>
          </a:p>
          <a:p>
            <a:r>
              <a:rPr lang="ro-RO" dirty="0"/>
              <a:t>SPRIJIN EMOȚIONAL ȘI SOCIAL</a:t>
            </a:r>
          </a:p>
        </p:txBody>
      </p:sp>
      <p:pic>
        <p:nvPicPr>
          <p:cNvPr id="5" name="Picture 4">
            <a:extLst>
              <a:ext uri="{FF2B5EF4-FFF2-40B4-BE49-F238E27FC236}">
                <a16:creationId xmlns:a16="http://schemas.microsoft.com/office/drawing/2014/main" id="{746AF820-AF73-2442-5B86-495AC264A6B6}"/>
              </a:ext>
            </a:extLst>
          </p:cNvPr>
          <p:cNvPicPr>
            <a:picLocks noChangeAspect="1"/>
          </p:cNvPicPr>
          <p:nvPr/>
        </p:nvPicPr>
        <p:blipFill>
          <a:blip r:embed="rId2"/>
          <a:stretch>
            <a:fillRect/>
          </a:stretch>
        </p:blipFill>
        <p:spPr>
          <a:xfrm>
            <a:off x="601735" y="2085713"/>
            <a:ext cx="5989256" cy="2883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962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5EA7-6A7F-4861-55E8-1F52D67F1992}"/>
              </a:ext>
            </a:extLst>
          </p:cNvPr>
          <p:cNvSpPr>
            <a:spLocks noGrp="1"/>
          </p:cNvSpPr>
          <p:nvPr>
            <p:ph type="title"/>
          </p:nvPr>
        </p:nvSpPr>
        <p:spPr>
          <a:xfrm>
            <a:off x="1140723" y="289874"/>
            <a:ext cx="8700859" cy="1067586"/>
          </a:xfrm>
        </p:spPr>
        <p:txBody>
          <a:bodyPr>
            <a:normAutofit fontScale="90000"/>
          </a:bodyPr>
          <a:lstStyle/>
          <a:p>
            <a:r>
              <a:rPr lang="ro-RO" dirty="0"/>
              <a:t>STRATEGII EFICIENTE </a:t>
            </a:r>
            <a:br>
              <a:rPr lang="en-US" dirty="0"/>
            </a:br>
            <a:r>
              <a:rPr lang="ro-RO" dirty="0"/>
              <a:t>PENTRU STIMULAREA ANGAJAMENTULUI ELEVILOR</a:t>
            </a:r>
          </a:p>
        </p:txBody>
      </p:sp>
      <p:pic>
        <p:nvPicPr>
          <p:cNvPr id="6" name="Picture 5">
            <a:extLst>
              <a:ext uri="{FF2B5EF4-FFF2-40B4-BE49-F238E27FC236}">
                <a16:creationId xmlns:a16="http://schemas.microsoft.com/office/drawing/2014/main" id="{3B592219-BDFF-ABF6-A4F1-39FE6692FA42}"/>
              </a:ext>
            </a:extLst>
          </p:cNvPr>
          <p:cNvPicPr>
            <a:picLocks noChangeAspect="1"/>
          </p:cNvPicPr>
          <p:nvPr/>
        </p:nvPicPr>
        <p:blipFill>
          <a:blip r:embed="rId2"/>
          <a:stretch>
            <a:fillRect/>
          </a:stretch>
        </p:blipFill>
        <p:spPr>
          <a:xfrm>
            <a:off x="4647415" y="1267882"/>
            <a:ext cx="6645274" cy="3521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89511B18-4A6E-A7F2-3ED5-8682155BFBC3}"/>
              </a:ext>
            </a:extLst>
          </p:cNvPr>
          <p:cNvSpPr>
            <a:spLocks noGrp="1"/>
          </p:cNvSpPr>
          <p:nvPr>
            <p:ph sz="quarter" idx="13"/>
          </p:nvPr>
        </p:nvSpPr>
        <p:spPr>
          <a:xfrm>
            <a:off x="615534" y="1901905"/>
            <a:ext cx="5568449" cy="3433690"/>
          </a:xfrm>
        </p:spPr>
        <p:txBody>
          <a:bodyPr>
            <a:normAutofit/>
          </a:bodyPr>
          <a:lstStyle/>
          <a:p>
            <a:r>
              <a:rPr lang="ro-RO" dirty="0"/>
              <a:t>ÎNVĂȚAREA ACTIVĂ</a:t>
            </a:r>
          </a:p>
          <a:p>
            <a:r>
              <a:rPr lang="ro-RO" dirty="0"/>
              <a:t>RELEVANȚA CONTEXTULUI</a:t>
            </a:r>
          </a:p>
          <a:p>
            <a:r>
              <a:rPr lang="ro-RO" dirty="0"/>
              <a:t>FEEDBACK CONSTRUCTIV</a:t>
            </a:r>
          </a:p>
          <a:p>
            <a:r>
              <a:rPr lang="ro-RO" dirty="0"/>
              <a:t>DIVERSITATE ÎN METODELE DE PREDARE</a:t>
            </a:r>
          </a:p>
          <a:p>
            <a:r>
              <a:rPr lang="ro-RO" dirty="0"/>
              <a:t>STABILIREA UNOR OBIECTIVE CLARE (SMART)</a:t>
            </a:r>
          </a:p>
          <a:p>
            <a:r>
              <a:rPr lang="ro-RO" dirty="0"/>
              <a:t>PROMOVAREA AUTONOMIEI</a:t>
            </a:r>
          </a:p>
          <a:p>
            <a:r>
              <a:rPr lang="ro-RO" dirty="0"/>
              <a:t>CONSTRUIREA UNEI COMUNITĂȚI DE ÎNVĂȚARE</a:t>
            </a:r>
          </a:p>
        </p:txBody>
      </p:sp>
    </p:spTree>
    <p:extLst>
      <p:ext uri="{BB962C8B-B14F-4D97-AF65-F5344CB8AC3E}">
        <p14:creationId xmlns:p14="http://schemas.microsoft.com/office/powerpoint/2010/main" val="122891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69A7A-F6E1-86D3-A596-4C755823AB7A}"/>
              </a:ext>
            </a:extLst>
          </p:cNvPr>
          <p:cNvSpPr>
            <a:spLocks noGrp="1"/>
          </p:cNvSpPr>
          <p:nvPr>
            <p:ph type="title"/>
          </p:nvPr>
        </p:nvSpPr>
        <p:spPr>
          <a:xfrm>
            <a:off x="346076" y="406898"/>
            <a:ext cx="7204794" cy="2222369"/>
          </a:xfrm>
        </p:spPr>
        <p:txBody>
          <a:bodyPr>
            <a:noAutofit/>
          </a:bodyPr>
          <a:lstStyle/>
          <a:p>
            <a:pPr algn="l"/>
            <a:r>
              <a:rPr lang="ro-RO" sz="2400" dirty="0"/>
              <a:t>program inovator dedicat dezvoltării profesionale a educatorilor, destinat să îmbunătățească metodele de predare prin învățarea centrată pe elev. </a:t>
            </a:r>
            <a:br>
              <a:rPr lang="ro-RO" sz="2400" dirty="0"/>
            </a:br>
            <a:br>
              <a:rPr lang="ro-RO" sz="2400" dirty="0"/>
            </a:br>
            <a:r>
              <a:rPr lang="ro-RO" sz="2400" dirty="0"/>
              <a:t>curiozitatea și motivația interioară a elevilor SUNT „CHEILE”, facilitând astfel crearea unei comunități școlare inclusive și stimulative. </a:t>
            </a:r>
          </a:p>
        </p:txBody>
      </p:sp>
      <p:pic>
        <p:nvPicPr>
          <p:cNvPr id="9" name="Picture Placeholder 8">
            <a:extLst>
              <a:ext uri="{FF2B5EF4-FFF2-40B4-BE49-F238E27FC236}">
                <a16:creationId xmlns:a16="http://schemas.microsoft.com/office/drawing/2014/main" id="{88401583-E249-5590-4973-940E8F1EC7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523" r="14523"/>
          <a:stretch>
            <a:fillRect/>
          </a:stretch>
        </p:blipFill>
        <p:spPr>
          <a:xfrm>
            <a:off x="7652241" y="406898"/>
            <a:ext cx="3437693" cy="4845377"/>
          </a:xfrm>
        </p:spPr>
      </p:pic>
      <p:sp>
        <p:nvSpPr>
          <p:cNvPr id="6" name="Text Placeholder 5">
            <a:extLst>
              <a:ext uri="{FF2B5EF4-FFF2-40B4-BE49-F238E27FC236}">
                <a16:creationId xmlns:a16="http://schemas.microsoft.com/office/drawing/2014/main" id="{41DFE1E4-6E18-1D53-2868-808F645AA07C}"/>
              </a:ext>
            </a:extLst>
          </p:cNvPr>
          <p:cNvSpPr>
            <a:spLocks noGrp="1"/>
          </p:cNvSpPr>
          <p:nvPr>
            <p:ph type="body" sz="half" idx="2"/>
          </p:nvPr>
        </p:nvSpPr>
        <p:spPr>
          <a:xfrm>
            <a:off x="206433" y="2813940"/>
            <a:ext cx="6748789" cy="2829587"/>
          </a:xfrm>
        </p:spPr>
        <p:txBody>
          <a:bodyPr>
            <a:normAutofit fontScale="92500"/>
          </a:bodyPr>
          <a:lstStyle/>
          <a:p>
            <a:r>
              <a:rPr lang="ro-RO" dirty="0"/>
              <a:t>OBIECTIVE</a:t>
            </a:r>
          </a:p>
          <a:p>
            <a:r>
              <a:rPr lang="ro-RO" dirty="0"/>
              <a:t>1) Îmbunătățirea abilităților de comunicare și empatie pentru a crea un mediu de învățare susținător;  </a:t>
            </a:r>
          </a:p>
          <a:p>
            <a:r>
              <a:rPr lang="ro-RO" dirty="0"/>
              <a:t>2) Implementarea de strategii active pentru dezvoltarea unei culturi a apartenenței în clasă, cu scopul de a stimula participarea elevilor ;  </a:t>
            </a:r>
          </a:p>
          <a:p>
            <a:r>
              <a:rPr lang="ro-RO" dirty="0"/>
              <a:t>3) Adoptarea unor metode diferențiate care să abordeze nevoile educației speciale, asigurând bunăstarea tuturor elevilor.</a:t>
            </a:r>
          </a:p>
          <a:p>
            <a:endParaRPr lang="ro-RO" dirty="0"/>
          </a:p>
        </p:txBody>
      </p:sp>
    </p:spTree>
    <p:extLst>
      <p:ext uri="{BB962C8B-B14F-4D97-AF65-F5344CB8AC3E}">
        <p14:creationId xmlns:p14="http://schemas.microsoft.com/office/powerpoint/2010/main" val="486779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3E1B46-0B4E-4698-4A97-06668C18590B}"/>
              </a:ext>
            </a:extLst>
          </p:cNvPr>
          <p:cNvSpPr>
            <a:spLocks noGrp="1"/>
          </p:cNvSpPr>
          <p:nvPr>
            <p:ph sz="quarter" idx="13"/>
          </p:nvPr>
        </p:nvSpPr>
        <p:spPr>
          <a:xfrm>
            <a:off x="530693" y="1697426"/>
            <a:ext cx="5172523" cy="3677159"/>
          </a:xfrm>
        </p:spPr>
        <p:txBody>
          <a:bodyPr>
            <a:normAutofit/>
          </a:bodyPr>
          <a:lstStyle/>
          <a:p>
            <a:r>
              <a:rPr lang="ro-RO" dirty="0"/>
              <a:t>JOCURI DE ROL</a:t>
            </a:r>
          </a:p>
          <a:p>
            <a:r>
              <a:rPr lang="ro-RO" dirty="0"/>
              <a:t>ACTIVITĂȚI DE GRUP</a:t>
            </a:r>
          </a:p>
          <a:p>
            <a:r>
              <a:rPr lang="ro-RO" dirty="0"/>
              <a:t>TEHNICI DE MINDFULNESS</a:t>
            </a:r>
          </a:p>
          <a:p>
            <a:r>
              <a:rPr lang="ro-RO" dirty="0"/>
              <a:t>REFLECȚIA PERSONALĂ</a:t>
            </a:r>
          </a:p>
          <a:p>
            <a:r>
              <a:rPr lang="ro-RO" dirty="0"/>
              <a:t>ACTIVITĂȚI ARTISTICE</a:t>
            </a:r>
          </a:p>
          <a:p>
            <a:r>
              <a:rPr lang="ro-RO" dirty="0"/>
              <a:t>DISCUȚII DESPRE EMOȚII</a:t>
            </a:r>
          </a:p>
          <a:p>
            <a:r>
              <a:rPr lang="ro-RO" dirty="0"/>
              <a:t>PARTICIPAREA LA ACTIVITĂȚI DE VOLUNTARIAT</a:t>
            </a:r>
          </a:p>
        </p:txBody>
      </p:sp>
      <p:pic>
        <p:nvPicPr>
          <p:cNvPr id="5" name="Picture 4">
            <a:extLst>
              <a:ext uri="{FF2B5EF4-FFF2-40B4-BE49-F238E27FC236}">
                <a16:creationId xmlns:a16="http://schemas.microsoft.com/office/drawing/2014/main" id="{0A4918AC-D197-70EE-ABE7-58E8A4C2DF4C}"/>
              </a:ext>
            </a:extLst>
          </p:cNvPr>
          <p:cNvPicPr>
            <a:picLocks noChangeAspect="1"/>
          </p:cNvPicPr>
          <p:nvPr/>
        </p:nvPicPr>
        <p:blipFill>
          <a:blip r:embed="rId2"/>
          <a:srcRect t="8528" b="17210"/>
          <a:stretch/>
        </p:blipFill>
        <p:spPr>
          <a:xfrm>
            <a:off x="5571241" y="1499463"/>
            <a:ext cx="5483310" cy="4072040"/>
          </a:xfrm>
          <a:prstGeom prst="rect">
            <a:avLst/>
          </a:prstGeom>
        </p:spPr>
      </p:pic>
      <p:sp>
        <p:nvSpPr>
          <p:cNvPr id="2" name="Title 1">
            <a:extLst>
              <a:ext uri="{FF2B5EF4-FFF2-40B4-BE49-F238E27FC236}">
                <a16:creationId xmlns:a16="http://schemas.microsoft.com/office/drawing/2014/main" id="{57C076EB-E045-0D17-89B5-9A46F2B2DE23}"/>
              </a:ext>
            </a:extLst>
          </p:cNvPr>
          <p:cNvSpPr>
            <a:spLocks noGrp="1"/>
          </p:cNvSpPr>
          <p:nvPr>
            <p:ph type="title"/>
          </p:nvPr>
        </p:nvSpPr>
        <p:spPr>
          <a:xfrm>
            <a:off x="750204" y="284283"/>
            <a:ext cx="8252394" cy="907330"/>
          </a:xfrm>
        </p:spPr>
        <p:txBody>
          <a:bodyPr>
            <a:normAutofit/>
          </a:bodyPr>
          <a:lstStyle/>
          <a:p>
            <a:r>
              <a:rPr lang="ro-RO" dirty="0"/>
              <a:t>Activitățile socio-emoționale </a:t>
            </a:r>
          </a:p>
        </p:txBody>
      </p:sp>
    </p:spTree>
    <p:extLst>
      <p:ext uri="{BB962C8B-B14F-4D97-AF65-F5344CB8AC3E}">
        <p14:creationId xmlns:p14="http://schemas.microsoft.com/office/powerpoint/2010/main" val="1894115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8622-E77E-2753-8573-002313FF7B1A}"/>
              </a:ext>
            </a:extLst>
          </p:cNvPr>
          <p:cNvSpPr>
            <a:spLocks noGrp="1"/>
          </p:cNvSpPr>
          <p:nvPr>
            <p:ph type="title"/>
          </p:nvPr>
        </p:nvSpPr>
        <p:spPr>
          <a:xfrm>
            <a:off x="468363" y="431276"/>
            <a:ext cx="4126860" cy="2023252"/>
          </a:xfrm>
        </p:spPr>
        <p:txBody>
          <a:bodyPr/>
          <a:lstStyle/>
          <a:p>
            <a:r>
              <a:rPr lang="ro-RO" dirty="0"/>
              <a:t>PLANIFICAREA LECȚIILOR INTEGRATIVE</a:t>
            </a:r>
          </a:p>
        </p:txBody>
      </p:sp>
      <p:sp>
        <p:nvSpPr>
          <p:cNvPr id="3" name="Content Placeholder 2">
            <a:extLst>
              <a:ext uri="{FF2B5EF4-FFF2-40B4-BE49-F238E27FC236}">
                <a16:creationId xmlns:a16="http://schemas.microsoft.com/office/drawing/2014/main" id="{24EF4965-565D-022B-EEAA-C3364EE81F74}"/>
              </a:ext>
            </a:extLst>
          </p:cNvPr>
          <p:cNvSpPr>
            <a:spLocks noGrp="1"/>
          </p:cNvSpPr>
          <p:nvPr>
            <p:ph sz="quarter" idx="13"/>
          </p:nvPr>
        </p:nvSpPr>
        <p:spPr/>
        <p:txBody>
          <a:bodyPr/>
          <a:lstStyle/>
          <a:p>
            <a:r>
              <a:rPr lang="ro-RO" dirty="0"/>
              <a:t>STABILIREA TEMELOR COMUNE LA DIVERSE DISCIPLINE ȘCOLARE</a:t>
            </a:r>
          </a:p>
          <a:p>
            <a:r>
              <a:rPr lang="ro-RO" dirty="0"/>
              <a:t>COLABORAREA ÎNTRE PROFESORI</a:t>
            </a:r>
          </a:p>
          <a:p>
            <a:r>
              <a:rPr lang="ro-RO" dirty="0"/>
              <a:t>ACTIVITĂȚI HANDS-ON</a:t>
            </a:r>
          </a:p>
          <a:p>
            <a:r>
              <a:rPr lang="ro-RO" dirty="0"/>
              <a:t>UTILIZAREA tic</a:t>
            </a:r>
          </a:p>
          <a:p>
            <a:r>
              <a:rPr lang="ro-RO" dirty="0"/>
              <a:t>EVALUAREA INTEGRATĂ</a:t>
            </a:r>
          </a:p>
          <a:p>
            <a:r>
              <a:rPr lang="ro-RO" dirty="0"/>
              <a:t>ÎNVĂȚAREA BAZATĂ PE PROIECTE</a:t>
            </a:r>
          </a:p>
          <a:p>
            <a:r>
              <a:rPr lang="ro-RO" dirty="0"/>
              <a:t>REFLECTAREA ASUPRA PROCESULUI DE ÎNVĂȚARE</a:t>
            </a:r>
          </a:p>
        </p:txBody>
      </p:sp>
      <p:pic>
        <p:nvPicPr>
          <p:cNvPr id="5" name="Picture 4">
            <a:extLst>
              <a:ext uri="{FF2B5EF4-FFF2-40B4-BE49-F238E27FC236}">
                <a16:creationId xmlns:a16="http://schemas.microsoft.com/office/drawing/2014/main" id="{786D7268-EF8F-81E6-E5C8-513B115FB79C}"/>
              </a:ext>
            </a:extLst>
          </p:cNvPr>
          <p:cNvPicPr>
            <a:picLocks noChangeAspect="1"/>
          </p:cNvPicPr>
          <p:nvPr/>
        </p:nvPicPr>
        <p:blipFill>
          <a:blip r:embed="rId2"/>
          <a:stretch>
            <a:fillRect/>
          </a:stretch>
        </p:blipFill>
        <p:spPr>
          <a:xfrm>
            <a:off x="468363" y="2993428"/>
            <a:ext cx="4126860" cy="2311041"/>
          </a:xfrm>
          <a:prstGeom prst="rect">
            <a:avLst/>
          </a:prstGeom>
        </p:spPr>
      </p:pic>
    </p:spTree>
    <p:extLst>
      <p:ext uri="{BB962C8B-B14F-4D97-AF65-F5344CB8AC3E}">
        <p14:creationId xmlns:p14="http://schemas.microsoft.com/office/powerpoint/2010/main" val="84600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D30A-6027-A333-6BC3-094F26B486D5}"/>
              </a:ext>
            </a:extLst>
          </p:cNvPr>
          <p:cNvSpPr>
            <a:spLocks noGrp="1"/>
          </p:cNvSpPr>
          <p:nvPr>
            <p:ph type="title"/>
          </p:nvPr>
        </p:nvSpPr>
        <p:spPr>
          <a:xfrm>
            <a:off x="750252" y="393569"/>
            <a:ext cx="8591759" cy="718794"/>
          </a:xfrm>
        </p:spPr>
        <p:txBody>
          <a:bodyPr/>
          <a:lstStyle/>
          <a:p>
            <a:r>
              <a:rPr lang="ro-RO" dirty="0"/>
              <a:t>RELAȚIA ELEVILOR CU PĂRINȚII ȘI COMUNITATEA</a:t>
            </a:r>
          </a:p>
        </p:txBody>
      </p:sp>
      <p:sp>
        <p:nvSpPr>
          <p:cNvPr id="3" name="Content Placeholder 2">
            <a:extLst>
              <a:ext uri="{FF2B5EF4-FFF2-40B4-BE49-F238E27FC236}">
                <a16:creationId xmlns:a16="http://schemas.microsoft.com/office/drawing/2014/main" id="{09A1DB57-90C0-A8CA-B313-B2EF77972D33}"/>
              </a:ext>
            </a:extLst>
          </p:cNvPr>
          <p:cNvSpPr>
            <a:spLocks noGrp="1"/>
          </p:cNvSpPr>
          <p:nvPr>
            <p:ph sz="quarter" idx="13"/>
          </p:nvPr>
        </p:nvSpPr>
        <p:spPr>
          <a:xfrm>
            <a:off x="750252" y="1960775"/>
            <a:ext cx="4852412" cy="3121579"/>
          </a:xfrm>
        </p:spPr>
        <p:txBody>
          <a:bodyPr>
            <a:normAutofit/>
          </a:bodyPr>
          <a:lstStyle/>
          <a:p>
            <a:r>
              <a:rPr lang="ro-RO" dirty="0"/>
              <a:t>IMPORTANȚA RELAȚIEI</a:t>
            </a:r>
          </a:p>
          <a:p>
            <a:r>
              <a:rPr lang="ro-RO" dirty="0"/>
              <a:t>COMUNICAREA EFICIENTĂ</a:t>
            </a:r>
          </a:p>
          <a:p>
            <a:r>
              <a:rPr lang="ro-RO" dirty="0"/>
              <a:t>ROLUL PĂRINȚILOR</a:t>
            </a:r>
          </a:p>
          <a:p>
            <a:r>
              <a:rPr lang="ro-RO" dirty="0"/>
              <a:t>CONTRIBUȚIA COMUNITĂȚII</a:t>
            </a:r>
          </a:p>
          <a:p>
            <a:r>
              <a:rPr lang="ro-RO" dirty="0"/>
              <a:t>IMPLICAREA ELEVILOR ÎN COMUNITATE</a:t>
            </a:r>
          </a:p>
          <a:p>
            <a:r>
              <a:rPr lang="ro-RO" dirty="0"/>
              <a:t>BENEFICII</a:t>
            </a:r>
          </a:p>
        </p:txBody>
      </p:sp>
      <p:pic>
        <p:nvPicPr>
          <p:cNvPr id="5" name="Picture 4">
            <a:extLst>
              <a:ext uri="{FF2B5EF4-FFF2-40B4-BE49-F238E27FC236}">
                <a16:creationId xmlns:a16="http://schemas.microsoft.com/office/drawing/2014/main" id="{879D39EC-CC31-9B63-9F0D-BBF61DDC3A0D}"/>
              </a:ext>
            </a:extLst>
          </p:cNvPr>
          <p:cNvPicPr>
            <a:picLocks noChangeAspect="1"/>
          </p:cNvPicPr>
          <p:nvPr/>
        </p:nvPicPr>
        <p:blipFill>
          <a:blip r:embed="rId2"/>
          <a:stretch>
            <a:fillRect/>
          </a:stretch>
        </p:blipFill>
        <p:spPr>
          <a:xfrm>
            <a:off x="6193410" y="1226743"/>
            <a:ext cx="4374037" cy="4374037"/>
          </a:xfrm>
          <a:prstGeom prst="rect">
            <a:avLst/>
          </a:prstGeom>
        </p:spPr>
      </p:pic>
    </p:spTree>
    <p:extLst>
      <p:ext uri="{BB962C8B-B14F-4D97-AF65-F5344CB8AC3E}">
        <p14:creationId xmlns:p14="http://schemas.microsoft.com/office/powerpoint/2010/main" val="315228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CE7B-274F-4A1A-519E-5BF4F79E379F}"/>
              </a:ext>
            </a:extLst>
          </p:cNvPr>
          <p:cNvSpPr>
            <a:spLocks noGrp="1"/>
          </p:cNvSpPr>
          <p:nvPr>
            <p:ph type="title"/>
          </p:nvPr>
        </p:nvSpPr>
        <p:spPr>
          <a:xfrm>
            <a:off x="1033007" y="223887"/>
            <a:ext cx="6831107" cy="652806"/>
          </a:xfrm>
        </p:spPr>
        <p:txBody>
          <a:bodyPr/>
          <a:lstStyle/>
          <a:p>
            <a:r>
              <a:rPr lang="ro-RO" dirty="0"/>
              <a:t>PROIECTE COLABORATIVE</a:t>
            </a:r>
          </a:p>
        </p:txBody>
      </p:sp>
      <p:sp>
        <p:nvSpPr>
          <p:cNvPr id="3" name="Content Placeholder 2">
            <a:extLst>
              <a:ext uri="{FF2B5EF4-FFF2-40B4-BE49-F238E27FC236}">
                <a16:creationId xmlns:a16="http://schemas.microsoft.com/office/drawing/2014/main" id="{BA5DD636-9EF7-AE0F-0471-13F0C6B3B11A}"/>
              </a:ext>
            </a:extLst>
          </p:cNvPr>
          <p:cNvSpPr>
            <a:spLocks noGrp="1"/>
          </p:cNvSpPr>
          <p:nvPr>
            <p:ph sz="quarter" idx="13"/>
          </p:nvPr>
        </p:nvSpPr>
        <p:spPr>
          <a:xfrm>
            <a:off x="5046132" y="685800"/>
            <a:ext cx="6727946" cy="1751787"/>
          </a:xfrm>
        </p:spPr>
        <p:txBody>
          <a:bodyPr>
            <a:normAutofit/>
          </a:bodyPr>
          <a:lstStyle/>
          <a:p>
            <a:pPr>
              <a:lnSpc>
                <a:spcPct val="100000"/>
              </a:lnSpc>
              <a:buFont typeface="Wingdings" panose="05000000000000000000" pitchFamily="2" charset="2"/>
              <a:buChar char="v"/>
            </a:pPr>
            <a:r>
              <a:rPr lang="ro-RO" sz="1800" dirty="0"/>
              <a:t>SPORTURI DE BUNĂSTARE</a:t>
            </a:r>
          </a:p>
          <a:p>
            <a:pPr>
              <a:lnSpc>
                <a:spcPct val="100000"/>
              </a:lnSpc>
              <a:buFont typeface="Wingdings" panose="05000000000000000000" pitchFamily="2" charset="2"/>
              <a:buChar char="v"/>
            </a:pPr>
            <a:r>
              <a:rPr lang="ro-RO" sz="1800" dirty="0"/>
              <a:t>ACTIVITĂȚI ARTISTICE PENTRU SENSIBILIZARE</a:t>
            </a:r>
          </a:p>
          <a:p>
            <a:pPr>
              <a:lnSpc>
                <a:spcPct val="100000"/>
              </a:lnSpc>
              <a:buFont typeface="Wingdings" panose="05000000000000000000" pitchFamily="2" charset="2"/>
              <a:buChar char="v"/>
            </a:pPr>
            <a:r>
              <a:rPr lang="ro-RO" sz="1800" dirty="0"/>
              <a:t>CLUBURI DE DEZBATERI PE TEME DE MEDIU ȘI DE INCLUZIUNE SOCIALĂ</a:t>
            </a:r>
          </a:p>
        </p:txBody>
      </p:sp>
      <p:pic>
        <p:nvPicPr>
          <p:cNvPr id="5" name="Picture 4">
            <a:extLst>
              <a:ext uri="{FF2B5EF4-FFF2-40B4-BE49-F238E27FC236}">
                <a16:creationId xmlns:a16="http://schemas.microsoft.com/office/drawing/2014/main" id="{908D1764-C609-E0A1-E944-4938A63C445F}"/>
              </a:ext>
            </a:extLst>
          </p:cNvPr>
          <p:cNvPicPr>
            <a:picLocks noChangeAspect="1"/>
          </p:cNvPicPr>
          <p:nvPr/>
        </p:nvPicPr>
        <p:blipFill>
          <a:blip r:embed="rId2"/>
          <a:stretch>
            <a:fillRect/>
          </a:stretch>
        </p:blipFill>
        <p:spPr>
          <a:xfrm>
            <a:off x="691059" y="1019263"/>
            <a:ext cx="3231887" cy="180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B4EA0F1D-5E2D-826F-BB58-7ECD8F66C05E}"/>
              </a:ext>
            </a:extLst>
          </p:cNvPr>
          <p:cNvPicPr>
            <a:picLocks noChangeAspect="1"/>
          </p:cNvPicPr>
          <p:nvPr/>
        </p:nvPicPr>
        <p:blipFill>
          <a:blip r:embed="rId3"/>
          <a:stretch>
            <a:fillRect/>
          </a:stretch>
        </p:blipFill>
        <p:spPr>
          <a:xfrm>
            <a:off x="4301417" y="2686551"/>
            <a:ext cx="2638716" cy="2638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A0D9A093-BC96-DFE8-B0DF-A0972F2B8CDC}"/>
              </a:ext>
            </a:extLst>
          </p:cNvPr>
          <p:cNvPicPr>
            <a:picLocks noChangeAspect="1"/>
          </p:cNvPicPr>
          <p:nvPr/>
        </p:nvPicPr>
        <p:blipFill>
          <a:blip r:embed="rId4"/>
          <a:srcRect l="17945" r="19165"/>
          <a:stretch/>
        </p:blipFill>
        <p:spPr>
          <a:xfrm>
            <a:off x="9596231" y="143369"/>
            <a:ext cx="1836140" cy="1751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0815ABCD-0430-9FC7-AA18-3D75A64430FE}"/>
              </a:ext>
            </a:extLst>
          </p:cNvPr>
          <p:cNvPicPr>
            <a:picLocks noChangeAspect="1"/>
          </p:cNvPicPr>
          <p:nvPr/>
        </p:nvPicPr>
        <p:blipFill>
          <a:blip r:embed="rId5"/>
          <a:stretch>
            <a:fillRect/>
          </a:stretch>
        </p:blipFill>
        <p:spPr>
          <a:xfrm>
            <a:off x="8185868" y="2463511"/>
            <a:ext cx="2543890" cy="2543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D4BE194A-112C-8527-3F8F-931AFD8A0B04}"/>
              </a:ext>
            </a:extLst>
          </p:cNvPr>
          <p:cNvSpPr txBox="1"/>
          <p:nvPr/>
        </p:nvSpPr>
        <p:spPr>
          <a:xfrm>
            <a:off x="167020" y="3291123"/>
            <a:ext cx="3980774" cy="2113848"/>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ro-RO" dirty="0"/>
              <a:t>GRĂDINA ȘCOLII SUSTENABILE</a:t>
            </a:r>
          </a:p>
          <a:p>
            <a:pPr marL="285750" indent="-285750">
              <a:lnSpc>
                <a:spcPct val="150000"/>
              </a:lnSpc>
              <a:buFont typeface="Wingdings" panose="05000000000000000000" pitchFamily="2" charset="2"/>
              <a:buChar char="v"/>
            </a:pPr>
            <a:r>
              <a:rPr lang="ro-RO" dirty="0"/>
              <a:t>ATELIERE DE EDUCAȚIE ECOLOGICĂ</a:t>
            </a:r>
          </a:p>
          <a:p>
            <a:pPr marL="285750" indent="-285750">
              <a:lnSpc>
                <a:spcPct val="150000"/>
              </a:lnSpc>
              <a:buFont typeface="Wingdings" panose="05000000000000000000" pitchFamily="2" charset="2"/>
              <a:buChar char="v"/>
            </a:pPr>
            <a:r>
              <a:rPr lang="ro-RO" dirty="0"/>
              <a:t>PROIECTE DE VOLUNTARIAT PENTRU MENȚINEREA UNUI MEDIU CURAT</a:t>
            </a:r>
          </a:p>
          <a:p>
            <a:pPr>
              <a:lnSpc>
                <a:spcPct val="150000"/>
              </a:lnSpc>
            </a:pPr>
            <a:r>
              <a:rPr lang="ro-RO" dirty="0"/>
              <a:t>       ȘI SĂNĂTOS</a:t>
            </a:r>
          </a:p>
        </p:txBody>
      </p:sp>
      <p:sp>
        <p:nvSpPr>
          <p:cNvPr id="12" name="TextBox 11">
            <a:extLst>
              <a:ext uri="{FF2B5EF4-FFF2-40B4-BE49-F238E27FC236}">
                <a16:creationId xmlns:a16="http://schemas.microsoft.com/office/drawing/2014/main" id="{FF358CC5-4853-099C-E699-EF03F21BA0D4}"/>
              </a:ext>
            </a:extLst>
          </p:cNvPr>
          <p:cNvSpPr txBox="1"/>
          <p:nvPr/>
        </p:nvSpPr>
        <p:spPr>
          <a:xfrm>
            <a:off x="7414182" y="5230441"/>
            <a:ext cx="4256202" cy="369332"/>
          </a:xfrm>
          <a:prstGeom prst="rect">
            <a:avLst/>
          </a:prstGeom>
          <a:noFill/>
        </p:spPr>
        <p:txBody>
          <a:bodyPr wrap="square">
            <a:spAutoFit/>
          </a:bodyPr>
          <a:lstStyle/>
          <a:p>
            <a:r>
              <a:rPr lang="ro-RO" dirty="0"/>
              <a:t>PROGRAME DE MENTORAT ÎNTRE GENERAȚII</a:t>
            </a:r>
          </a:p>
        </p:txBody>
      </p:sp>
    </p:spTree>
    <p:extLst>
      <p:ext uri="{BB962C8B-B14F-4D97-AF65-F5344CB8AC3E}">
        <p14:creationId xmlns:p14="http://schemas.microsoft.com/office/powerpoint/2010/main" val="403658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4541C-B0DB-2AE7-77D4-C0199615B256}"/>
              </a:ext>
            </a:extLst>
          </p:cNvPr>
          <p:cNvPicPr>
            <a:picLocks noChangeAspect="1"/>
          </p:cNvPicPr>
          <p:nvPr/>
        </p:nvPicPr>
        <p:blipFill>
          <a:blip r:embed="rId2"/>
          <a:stretch>
            <a:fillRect/>
          </a:stretch>
        </p:blipFill>
        <p:spPr>
          <a:xfrm>
            <a:off x="2610611" y="360034"/>
            <a:ext cx="6137687" cy="5003817"/>
          </a:xfrm>
          <a:prstGeom prst="ellipse">
            <a:avLst/>
          </a:prstGeom>
          <a:ln>
            <a:noFill/>
          </a:ln>
          <a:effectLst>
            <a:softEdge rad="112500"/>
          </a:effectLst>
        </p:spPr>
      </p:pic>
      <p:sp>
        <p:nvSpPr>
          <p:cNvPr id="7" name="TextBox 6">
            <a:extLst>
              <a:ext uri="{FF2B5EF4-FFF2-40B4-BE49-F238E27FC236}">
                <a16:creationId xmlns:a16="http://schemas.microsoft.com/office/drawing/2014/main" id="{CDDF6D34-96A7-3C23-E03A-7217CE452416}"/>
              </a:ext>
            </a:extLst>
          </p:cNvPr>
          <p:cNvSpPr txBox="1"/>
          <p:nvPr/>
        </p:nvSpPr>
        <p:spPr>
          <a:xfrm>
            <a:off x="2610611" y="5881484"/>
            <a:ext cx="5995448" cy="276999"/>
          </a:xfrm>
          <a:prstGeom prst="rect">
            <a:avLst/>
          </a:prstGeom>
          <a:noFill/>
        </p:spPr>
        <p:txBody>
          <a:bodyPr wrap="square">
            <a:spAutoFit/>
          </a:bodyPr>
          <a:lstStyle/>
          <a:p>
            <a:r>
              <a:rPr lang="ro-RO" sz="1200" dirty="0"/>
              <a:t>Sursele imaginilor: pngtree.com, Vecteezy.com, iStock.com, Freepik.com, Shutterstock.com</a:t>
            </a:r>
          </a:p>
        </p:txBody>
      </p:sp>
    </p:spTree>
    <p:extLst>
      <p:ext uri="{BB962C8B-B14F-4D97-AF65-F5344CB8AC3E}">
        <p14:creationId xmlns:p14="http://schemas.microsoft.com/office/powerpoint/2010/main" val="274817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B5475-4D47-F590-84A6-033A9A61879B}"/>
              </a:ext>
            </a:extLst>
          </p:cNvPr>
          <p:cNvSpPr txBox="1"/>
          <p:nvPr/>
        </p:nvSpPr>
        <p:spPr>
          <a:xfrm>
            <a:off x="473616" y="1553287"/>
            <a:ext cx="7634303" cy="2862322"/>
          </a:xfrm>
          <a:prstGeom prst="rect">
            <a:avLst/>
          </a:prstGeom>
          <a:noFill/>
        </p:spPr>
        <p:txBody>
          <a:bodyPr wrap="square">
            <a:spAutoFit/>
          </a:bodyPr>
          <a:lstStyle/>
          <a:p>
            <a:r>
              <a:rPr lang="ro-RO" sz="2000" dirty="0">
                <a:solidFill>
                  <a:srgbClr val="0070C0"/>
                </a:solidFill>
              </a:rPr>
              <a:t>DISCLAIMER</a:t>
            </a:r>
          </a:p>
          <a:p>
            <a:endParaRPr lang="ro-RO" sz="2000" dirty="0">
              <a:solidFill>
                <a:srgbClr val="0070C0"/>
              </a:solidFill>
            </a:endParaRPr>
          </a:p>
          <a:p>
            <a:r>
              <a:rPr lang="ro-RO" sz="2000" dirty="0">
                <a:solidFill>
                  <a:srgbClr val="0070C0"/>
                </a:solidFill>
              </a:rPr>
              <a:t>Finanțat de Uniunea Europeană. </a:t>
            </a:r>
          </a:p>
          <a:p>
            <a:r>
              <a:rPr lang="ro-RO" sz="2000" dirty="0">
                <a:solidFill>
                  <a:srgbClr val="0070C0"/>
                </a:solidFill>
              </a:rPr>
              <a:t>Punctele de vedere și opiniile exprimate aparțin, însă, exclusiv autorului (autorilor) și nu reflectă neapărat punctele de vedere și opiniile Uniunii Europene sau ale Agenției Executive Europene pentru Educație și Cultură (EACEA).</a:t>
            </a:r>
          </a:p>
          <a:p>
            <a:r>
              <a:rPr lang="ro-RO" sz="2000" dirty="0">
                <a:solidFill>
                  <a:srgbClr val="0070C0"/>
                </a:solidFill>
              </a:rPr>
              <a:t>Nici Uniunea Europeană și nici EACEA nu pot fi considerate răspunzătoare pentru acestea.</a:t>
            </a:r>
          </a:p>
        </p:txBody>
      </p:sp>
      <p:pic>
        <p:nvPicPr>
          <p:cNvPr id="7" name="Picture 6">
            <a:extLst>
              <a:ext uri="{FF2B5EF4-FFF2-40B4-BE49-F238E27FC236}">
                <a16:creationId xmlns:a16="http://schemas.microsoft.com/office/drawing/2014/main" id="{C16AE915-8C7A-EBE4-4A8E-5761435B5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9" y="969469"/>
            <a:ext cx="3007432" cy="4029959"/>
          </a:xfrm>
          <a:prstGeom prst="rect">
            <a:avLst/>
          </a:prstGeom>
        </p:spPr>
      </p:pic>
      <p:sp>
        <p:nvSpPr>
          <p:cNvPr id="3" name="TextBox 2">
            <a:extLst>
              <a:ext uri="{FF2B5EF4-FFF2-40B4-BE49-F238E27FC236}">
                <a16:creationId xmlns:a16="http://schemas.microsoft.com/office/drawing/2014/main" id="{A59E96F2-1445-A0DC-BC30-7BAE15944CBC}"/>
              </a:ext>
            </a:extLst>
          </p:cNvPr>
          <p:cNvSpPr txBox="1"/>
          <p:nvPr/>
        </p:nvSpPr>
        <p:spPr>
          <a:xfrm>
            <a:off x="1161490" y="310241"/>
            <a:ext cx="8251172" cy="461665"/>
          </a:xfrm>
          <a:prstGeom prst="rect">
            <a:avLst/>
          </a:prstGeom>
          <a:noFill/>
        </p:spPr>
        <p:txBody>
          <a:bodyPr wrap="square">
            <a:spAutoFit/>
          </a:bodyPr>
          <a:lstStyle/>
          <a:p>
            <a:r>
              <a:rPr lang="ro-RO" sz="2400" dirty="0">
                <a:solidFill>
                  <a:srgbClr val="C00000"/>
                </a:solidFill>
              </a:rPr>
              <a:t>ACREDITARE, </a:t>
            </a:r>
            <a:r>
              <a:rPr lang="nn-NO" sz="2400" dirty="0">
                <a:solidFill>
                  <a:srgbClr val="C00000"/>
                </a:solidFill>
              </a:rPr>
              <a:t>ANUL I, nr. de ref. 2023-1-RO01-KA121-SCH-000129582</a:t>
            </a:r>
          </a:p>
        </p:txBody>
      </p:sp>
    </p:spTree>
    <p:extLst>
      <p:ext uri="{BB962C8B-B14F-4D97-AF65-F5344CB8AC3E}">
        <p14:creationId xmlns:p14="http://schemas.microsoft.com/office/powerpoint/2010/main" val="135309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81071-47FD-9849-FE8A-0604ED56DA4D}"/>
              </a:ext>
            </a:extLst>
          </p:cNvPr>
          <p:cNvSpPr>
            <a:spLocks noGrp="1"/>
          </p:cNvSpPr>
          <p:nvPr>
            <p:ph type="title"/>
          </p:nvPr>
        </p:nvSpPr>
        <p:spPr>
          <a:xfrm>
            <a:off x="629541" y="247629"/>
            <a:ext cx="5536368" cy="884886"/>
          </a:xfrm>
        </p:spPr>
        <p:txBody>
          <a:bodyPr/>
          <a:lstStyle/>
          <a:p>
            <a:r>
              <a:rPr lang="ro-RO" dirty="0"/>
              <a:t>Valoare adaugată</a:t>
            </a:r>
          </a:p>
        </p:txBody>
      </p:sp>
      <p:sp>
        <p:nvSpPr>
          <p:cNvPr id="7" name="Text Placeholder 6">
            <a:extLst>
              <a:ext uri="{FF2B5EF4-FFF2-40B4-BE49-F238E27FC236}">
                <a16:creationId xmlns:a16="http://schemas.microsoft.com/office/drawing/2014/main" id="{EC7284B7-1EE4-BB7B-2CA2-ECEA32718D8B}"/>
              </a:ext>
            </a:extLst>
          </p:cNvPr>
          <p:cNvSpPr>
            <a:spLocks noGrp="1"/>
          </p:cNvSpPr>
          <p:nvPr>
            <p:ph type="body" sz="half" idx="4294967295"/>
          </p:nvPr>
        </p:nvSpPr>
        <p:spPr>
          <a:xfrm>
            <a:off x="629541" y="1034475"/>
            <a:ext cx="10829820" cy="1673946"/>
          </a:xfrm>
        </p:spPr>
        <p:txBody>
          <a:bodyPr/>
          <a:lstStyle/>
          <a:p>
            <a:r>
              <a:rPr lang="ro-RO" dirty="0"/>
              <a:t>oferă participanților cunoștințe teoretice și instrumente practice care să le permită implementarea unui mediu educațional stimulativ și fericit, astfel contribuind la dezvoltarea holistică a elevilor</a:t>
            </a:r>
          </a:p>
        </p:txBody>
      </p:sp>
      <p:pic>
        <p:nvPicPr>
          <p:cNvPr id="11" name="Picture 10">
            <a:extLst>
              <a:ext uri="{FF2B5EF4-FFF2-40B4-BE49-F238E27FC236}">
                <a16:creationId xmlns:a16="http://schemas.microsoft.com/office/drawing/2014/main" id="{390E5977-FA8E-3268-E2DD-0CA86B1A8DCF}"/>
              </a:ext>
            </a:extLst>
          </p:cNvPr>
          <p:cNvPicPr>
            <a:picLocks noChangeAspect="1"/>
          </p:cNvPicPr>
          <p:nvPr/>
        </p:nvPicPr>
        <p:blipFill>
          <a:blip r:embed="rId2"/>
          <a:stretch>
            <a:fillRect/>
          </a:stretch>
        </p:blipFill>
        <p:spPr>
          <a:xfrm>
            <a:off x="3665990" y="2389640"/>
            <a:ext cx="6988028" cy="2675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879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A7CD-7743-CE95-D08F-2EF48BE87797}"/>
              </a:ext>
            </a:extLst>
          </p:cNvPr>
          <p:cNvSpPr>
            <a:spLocks noGrp="1"/>
          </p:cNvSpPr>
          <p:nvPr>
            <p:ph type="title"/>
          </p:nvPr>
        </p:nvSpPr>
        <p:spPr>
          <a:xfrm>
            <a:off x="913774" y="609600"/>
            <a:ext cx="5934969" cy="804421"/>
          </a:xfrm>
        </p:spPr>
        <p:txBody>
          <a:bodyPr/>
          <a:lstStyle/>
          <a:p>
            <a:r>
              <a:rPr lang="ro-RO" dirty="0"/>
              <a:t>METODOLOGIE</a:t>
            </a:r>
          </a:p>
        </p:txBody>
      </p:sp>
      <p:sp>
        <p:nvSpPr>
          <p:cNvPr id="4" name="Text Placeholder 3">
            <a:extLst>
              <a:ext uri="{FF2B5EF4-FFF2-40B4-BE49-F238E27FC236}">
                <a16:creationId xmlns:a16="http://schemas.microsoft.com/office/drawing/2014/main" id="{20B0927D-0DE4-4F14-41F8-9B80339DB775}"/>
              </a:ext>
            </a:extLst>
          </p:cNvPr>
          <p:cNvSpPr>
            <a:spLocks noGrp="1"/>
          </p:cNvSpPr>
          <p:nvPr>
            <p:ph type="body" sz="half" idx="2"/>
          </p:nvPr>
        </p:nvSpPr>
        <p:spPr>
          <a:xfrm>
            <a:off x="443060" y="1763889"/>
            <a:ext cx="4911365" cy="2886134"/>
          </a:xfrm>
        </p:spPr>
        <p:txBody>
          <a:bodyPr>
            <a:normAutofit/>
          </a:bodyPr>
          <a:lstStyle/>
          <a:p>
            <a:pPr algn="l"/>
            <a:r>
              <a:rPr lang="ro-RO" dirty="0"/>
              <a:t>metode interactive, incluzând ateliere de lucru, studii de caz și activități de grup, pentru a încuraja participarea activă și învățarea colaborativă. </a:t>
            </a:r>
          </a:p>
          <a:p>
            <a:pPr algn="l"/>
            <a:r>
              <a:rPr lang="ro-RO" dirty="0"/>
              <a:t>Vor fi utilizate resurse digitale și platforme online pentru accesibilitatea continuității materialelor de curs.</a:t>
            </a:r>
          </a:p>
        </p:txBody>
      </p:sp>
      <p:sp>
        <p:nvSpPr>
          <p:cNvPr id="5" name="TextBox 4">
            <a:extLst>
              <a:ext uri="{FF2B5EF4-FFF2-40B4-BE49-F238E27FC236}">
                <a16:creationId xmlns:a16="http://schemas.microsoft.com/office/drawing/2014/main" id="{D38D6966-EA9C-1C9D-0C53-3A5C11FC6F4C}"/>
              </a:ext>
            </a:extLst>
          </p:cNvPr>
          <p:cNvSpPr txBox="1"/>
          <p:nvPr/>
        </p:nvSpPr>
        <p:spPr>
          <a:xfrm>
            <a:off x="535250" y="4650023"/>
            <a:ext cx="11121500" cy="923330"/>
          </a:xfrm>
          <a:prstGeom prst="rect">
            <a:avLst/>
          </a:prstGeom>
          <a:noFill/>
        </p:spPr>
        <p:txBody>
          <a:bodyPr wrap="square">
            <a:spAutoFit/>
          </a:bodyPr>
          <a:lstStyle/>
          <a:p>
            <a:r>
              <a:rPr lang="ro-RO" dirty="0"/>
              <a:t>Profilul participanților include profesori de gimnaziu din diverse discipline, interesați de inovare educațională și doritori să implementeze strategii centrate pe elev în activitățile lor didactice.</a:t>
            </a:r>
          </a:p>
          <a:p>
            <a:endParaRPr lang="ro-RO" dirty="0"/>
          </a:p>
        </p:txBody>
      </p:sp>
      <p:pic>
        <p:nvPicPr>
          <p:cNvPr id="8" name="Picture Placeholder 7">
            <a:extLst>
              <a:ext uri="{FF2B5EF4-FFF2-40B4-BE49-F238E27FC236}">
                <a16:creationId xmlns:a16="http://schemas.microsoft.com/office/drawing/2014/main" id="{AC8E4AFC-18BD-F0E9-41D1-2C79CE482EE5}"/>
              </a:ext>
            </a:extLst>
          </p:cNvPr>
          <p:cNvPicPr>
            <a:picLocks noGrp="1" noChangeAspect="1"/>
          </p:cNvPicPr>
          <p:nvPr>
            <p:ph type="pic" idx="1"/>
          </p:nvPr>
        </p:nvPicPr>
        <p:blipFill>
          <a:blip r:embed="rId2"/>
          <a:srcRect l="1165" t="-1952" r="8313" b="11951"/>
          <a:stretch/>
        </p:blipFill>
        <p:spPr>
          <a:xfrm>
            <a:off x="5992305" y="676089"/>
            <a:ext cx="5463187" cy="3668843"/>
          </a:xfrm>
          <a:prstGeom prst="rect">
            <a:avLst/>
          </a:prstGeom>
        </p:spPr>
      </p:pic>
    </p:spTree>
    <p:extLst>
      <p:ext uri="{BB962C8B-B14F-4D97-AF65-F5344CB8AC3E}">
        <p14:creationId xmlns:p14="http://schemas.microsoft.com/office/powerpoint/2010/main" val="350677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474E-FDB4-30EA-F4B4-48F5B1205BBD}"/>
              </a:ext>
            </a:extLst>
          </p:cNvPr>
          <p:cNvSpPr>
            <a:spLocks noGrp="1"/>
          </p:cNvSpPr>
          <p:nvPr>
            <p:ph type="title"/>
          </p:nvPr>
        </p:nvSpPr>
        <p:spPr>
          <a:xfrm>
            <a:off x="7384329" y="414779"/>
            <a:ext cx="4257774" cy="808506"/>
          </a:xfrm>
        </p:spPr>
        <p:txBody>
          <a:bodyPr/>
          <a:lstStyle/>
          <a:p>
            <a:r>
              <a:rPr lang="ro-RO" dirty="0"/>
              <a:t>RESURSA UMANĂ</a:t>
            </a:r>
          </a:p>
        </p:txBody>
      </p:sp>
      <p:sp>
        <p:nvSpPr>
          <p:cNvPr id="4" name="Text Placeholder 3">
            <a:extLst>
              <a:ext uri="{FF2B5EF4-FFF2-40B4-BE49-F238E27FC236}">
                <a16:creationId xmlns:a16="http://schemas.microsoft.com/office/drawing/2014/main" id="{0262103E-597F-FFFB-77DB-4C6DD0F314A7}"/>
              </a:ext>
            </a:extLst>
          </p:cNvPr>
          <p:cNvSpPr>
            <a:spLocks noGrp="1"/>
          </p:cNvSpPr>
          <p:nvPr>
            <p:ph type="body" sz="half" idx="2"/>
          </p:nvPr>
        </p:nvSpPr>
        <p:spPr>
          <a:xfrm>
            <a:off x="686415" y="507690"/>
            <a:ext cx="6697914" cy="1146085"/>
          </a:xfrm>
        </p:spPr>
        <p:txBody>
          <a:bodyPr>
            <a:normAutofit fontScale="92500" lnSpcReduction="10000"/>
          </a:bodyPr>
          <a:lstStyle/>
          <a:p>
            <a:r>
              <a:rPr lang="ro-RO" dirty="0"/>
              <a:t>Facilitator: </a:t>
            </a:r>
          </a:p>
          <a:p>
            <a:r>
              <a:rPr lang="ro-RO" dirty="0"/>
              <a:t>Prof. Anișoara Aydin, formator, cu o experiență vastă în implementarea metodologiilor inovatoare și formarea educatorilor. </a:t>
            </a:r>
          </a:p>
          <a:p>
            <a:endParaRPr lang="ro-RO" dirty="0"/>
          </a:p>
        </p:txBody>
      </p:sp>
      <p:pic>
        <p:nvPicPr>
          <p:cNvPr id="10" name="Picture Placeholder 9">
            <a:extLst>
              <a:ext uri="{FF2B5EF4-FFF2-40B4-BE49-F238E27FC236}">
                <a16:creationId xmlns:a16="http://schemas.microsoft.com/office/drawing/2014/main" id="{F95AB4EC-FE5F-FFE4-4491-F595FDF8C831}"/>
              </a:ext>
            </a:extLst>
          </p:cNvPr>
          <p:cNvPicPr>
            <a:picLocks noGrp="1" noChangeAspect="1"/>
          </p:cNvPicPr>
          <p:nvPr>
            <p:ph type="pic" idx="1"/>
          </p:nvPr>
        </p:nvPicPr>
        <p:blipFill>
          <a:blip r:embed="rId2"/>
          <a:srcRect l="1012" t="-1613" r="-1896" b="1613"/>
          <a:stretch/>
        </p:blipFill>
        <p:spPr>
          <a:xfrm>
            <a:off x="480767" y="1654069"/>
            <a:ext cx="6300246" cy="3579660"/>
          </a:xfrm>
          <a:prstGeom prst="rect">
            <a:avLst/>
          </a:prstGeom>
        </p:spPr>
      </p:pic>
      <p:sp>
        <p:nvSpPr>
          <p:cNvPr id="5" name="TextBox 4">
            <a:extLst>
              <a:ext uri="{FF2B5EF4-FFF2-40B4-BE49-F238E27FC236}">
                <a16:creationId xmlns:a16="http://schemas.microsoft.com/office/drawing/2014/main" id="{305CE4BB-3346-04BA-BCE5-C5056AF6CDE8}"/>
              </a:ext>
            </a:extLst>
          </p:cNvPr>
          <p:cNvSpPr txBox="1"/>
          <p:nvPr/>
        </p:nvSpPr>
        <p:spPr>
          <a:xfrm>
            <a:off x="7242227" y="1859339"/>
            <a:ext cx="3930978" cy="3139321"/>
          </a:xfrm>
          <a:prstGeom prst="rect">
            <a:avLst/>
          </a:prstGeom>
          <a:noFill/>
        </p:spPr>
        <p:txBody>
          <a:bodyPr wrap="square">
            <a:spAutoFit/>
          </a:bodyPr>
          <a:lstStyle/>
          <a:p>
            <a:r>
              <a:rPr lang="ro-RO" dirty="0"/>
              <a:t>Traineri: </a:t>
            </a:r>
          </a:p>
          <a:p>
            <a:r>
              <a:rPr lang="ro-RO" dirty="0"/>
              <a:t>prof. Andreea-Florentina Mărunțelu, prof. Sabina-Nina Șteopoae, </a:t>
            </a:r>
          </a:p>
          <a:p>
            <a:r>
              <a:rPr lang="ro-RO" dirty="0"/>
              <a:t>prof. Mariana Stancu, </a:t>
            </a:r>
          </a:p>
          <a:p>
            <a:r>
              <a:rPr lang="ro-RO" dirty="0"/>
              <a:t>experți în educație și cu o vastă formare prin proiecte Erasmus+.</a:t>
            </a:r>
          </a:p>
          <a:p>
            <a:endParaRPr lang="ro-RO" dirty="0"/>
          </a:p>
          <a:p>
            <a:r>
              <a:rPr lang="ro-RO" dirty="0"/>
              <a:t>Cu o abordare colaborativă și empatică, vor va oferi participanților resurse valoroase pentru transformarea mediului educațional.</a:t>
            </a:r>
          </a:p>
        </p:txBody>
      </p:sp>
    </p:spTree>
    <p:extLst>
      <p:ext uri="{BB962C8B-B14F-4D97-AF65-F5344CB8AC3E}">
        <p14:creationId xmlns:p14="http://schemas.microsoft.com/office/powerpoint/2010/main" val="134855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644D-702D-20C3-395E-B7C51374379B}"/>
              </a:ext>
            </a:extLst>
          </p:cNvPr>
          <p:cNvSpPr>
            <a:spLocks noGrp="1"/>
          </p:cNvSpPr>
          <p:nvPr>
            <p:ph type="title"/>
          </p:nvPr>
        </p:nvSpPr>
        <p:spPr>
          <a:xfrm>
            <a:off x="0" y="705832"/>
            <a:ext cx="7588575" cy="1961953"/>
          </a:xfrm>
        </p:spPr>
        <p:txBody>
          <a:bodyPr>
            <a:normAutofit fontScale="90000"/>
          </a:bodyPr>
          <a:lstStyle/>
          <a:p>
            <a:r>
              <a:rPr lang="ro-RO" dirty="0"/>
              <a:t>ZIUA 1</a:t>
            </a:r>
            <a:br>
              <a:rPr lang="ro-RO" dirty="0"/>
            </a:br>
            <a:r>
              <a:rPr lang="ro-RO" dirty="0"/>
              <a:t>Fundamentele învățării centrate pe elev </a:t>
            </a:r>
            <a:br>
              <a:rPr lang="ro-RO" dirty="0"/>
            </a:br>
            <a:br>
              <a:rPr lang="ro-RO" dirty="0"/>
            </a:br>
            <a:endParaRPr lang="ro-RO" dirty="0"/>
          </a:p>
        </p:txBody>
      </p:sp>
      <p:sp>
        <p:nvSpPr>
          <p:cNvPr id="4" name="Text Placeholder 3">
            <a:extLst>
              <a:ext uri="{FF2B5EF4-FFF2-40B4-BE49-F238E27FC236}">
                <a16:creationId xmlns:a16="http://schemas.microsoft.com/office/drawing/2014/main" id="{35204016-7BD5-C386-A1C0-3FB3E92436EB}"/>
              </a:ext>
            </a:extLst>
          </p:cNvPr>
          <p:cNvSpPr>
            <a:spLocks noGrp="1"/>
          </p:cNvSpPr>
          <p:nvPr>
            <p:ph type="body" sz="half" idx="2"/>
          </p:nvPr>
        </p:nvSpPr>
        <p:spPr>
          <a:xfrm>
            <a:off x="339365" y="1913642"/>
            <a:ext cx="7249211" cy="3167406"/>
          </a:xfrm>
        </p:spPr>
        <p:txBody>
          <a:bodyPr>
            <a:normAutofit fontScale="92500" lnSpcReduction="20000"/>
          </a:bodyPr>
          <a:lstStyle/>
          <a:p>
            <a:pPr algn="l"/>
            <a:r>
              <a:rPr lang="ro-RO" dirty="0"/>
              <a:t>09:15 - 09:30 | PRIMIREA PARTICIPANȚILOR ȘI ÎNREGISTRARE</a:t>
            </a:r>
          </a:p>
          <a:p>
            <a:pPr algn="l"/>
            <a:r>
              <a:rPr lang="ro-RO" dirty="0"/>
              <a:t>09:30 - 10:30 | Introducere în învățarea centrată pe elev  </a:t>
            </a:r>
          </a:p>
          <a:p>
            <a:pPr algn="l"/>
            <a:r>
              <a:rPr lang="ro-RO" dirty="0"/>
              <a:t>10:30 - 10:45 | Pauză de cafea  </a:t>
            </a:r>
          </a:p>
          <a:p>
            <a:pPr algn="l"/>
            <a:r>
              <a:rPr lang="ro-RO" dirty="0"/>
              <a:t>10:45 - 12:00 | Tehnici de comunicare eficientă  </a:t>
            </a:r>
          </a:p>
          <a:p>
            <a:pPr algn="l"/>
            <a:r>
              <a:rPr lang="ro-RO" dirty="0"/>
              <a:t>12:00 - 13:00 | Ateliere practice: Crearea unui mediu incluziv  </a:t>
            </a:r>
          </a:p>
          <a:p>
            <a:pPr algn="l"/>
            <a:r>
              <a:rPr lang="ro-RO" dirty="0"/>
              <a:t>13:00 - 14:00 | Prânz  </a:t>
            </a:r>
          </a:p>
          <a:p>
            <a:pPr algn="l"/>
            <a:r>
              <a:rPr lang="ro-RO" dirty="0"/>
              <a:t>14:00 - 15:30 | Studii de caz: Abordarea diversității în clasă  </a:t>
            </a:r>
          </a:p>
          <a:p>
            <a:pPr algn="l"/>
            <a:r>
              <a:rPr lang="ro-RO" dirty="0"/>
              <a:t>15:30 - 16:00 | Reflecții și discuții</a:t>
            </a:r>
          </a:p>
          <a:p>
            <a:endParaRPr lang="ro-RO" dirty="0"/>
          </a:p>
        </p:txBody>
      </p:sp>
      <p:pic>
        <p:nvPicPr>
          <p:cNvPr id="7" name="Picture Placeholder 6">
            <a:extLst>
              <a:ext uri="{FF2B5EF4-FFF2-40B4-BE49-F238E27FC236}">
                <a16:creationId xmlns:a16="http://schemas.microsoft.com/office/drawing/2014/main" id="{A03DC60C-F3C2-0888-FE62-4A86F471F1D8}"/>
              </a:ext>
            </a:extLst>
          </p:cNvPr>
          <p:cNvPicPr>
            <a:picLocks noGrp="1" noChangeAspect="1"/>
          </p:cNvPicPr>
          <p:nvPr>
            <p:ph type="pic" idx="1"/>
          </p:nvPr>
        </p:nvPicPr>
        <p:blipFill>
          <a:blip r:embed="rId2"/>
          <a:srcRect l="26800" r="26800"/>
          <a:stretch>
            <a:fillRect/>
          </a:stretch>
        </p:blipFill>
        <p:spPr>
          <a:xfrm>
            <a:off x="7744077" y="419315"/>
            <a:ext cx="3345858" cy="4715937"/>
          </a:xfrm>
          <a:prstGeom prst="rect">
            <a:avLst/>
          </a:prstGeom>
        </p:spPr>
      </p:pic>
    </p:spTree>
    <p:extLst>
      <p:ext uri="{BB962C8B-B14F-4D97-AF65-F5344CB8AC3E}">
        <p14:creationId xmlns:p14="http://schemas.microsoft.com/office/powerpoint/2010/main" val="43730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3A85-6EEF-B0CF-09BE-6DC43E81C5B0}"/>
              </a:ext>
            </a:extLst>
          </p:cNvPr>
          <p:cNvSpPr>
            <a:spLocks noGrp="1"/>
          </p:cNvSpPr>
          <p:nvPr>
            <p:ph type="title"/>
          </p:nvPr>
        </p:nvSpPr>
        <p:spPr>
          <a:xfrm>
            <a:off x="1244418" y="674018"/>
            <a:ext cx="5934969" cy="655161"/>
          </a:xfrm>
        </p:spPr>
        <p:txBody>
          <a:bodyPr>
            <a:normAutofit fontScale="90000"/>
          </a:bodyPr>
          <a:lstStyle/>
          <a:p>
            <a:r>
              <a:rPr lang="ro-RO" dirty="0"/>
              <a:t>Ziua 2: Cultivarea motivației </a:t>
            </a:r>
            <a:br>
              <a:rPr lang="ro-RO" dirty="0"/>
            </a:br>
            <a:r>
              <a:rPr lang="ro-RO" dirty="0"/>
              <a:t>și bunăstării elevilor</a:t>
            </a:r>
          </a:p>
        </p:txBody>
      </p:sp>
      <p:pic>
        <p:nvPicPr>
          <p:cNvPr id="6" name="Picture Placeholder 5">
            <a:extLst>
              <a:ext uri="{FF2B5EF4-FFF2-40B4-BE49-F238E27FC236}">
                <a16:creationId xmlns:a16="http://schemas.microsoft.com/office/drawing/2014/main" id="{EDB8E3E8-7F5C-D133-7456-3D682254232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643" b="10643"/>
          <a:stretch>
            <a:fillRect/>
          </a:stretch>
        </p:blipFill>
        <p:spPr>
          <a:xfrm>
            <a:off x="7784984" y="592988"/>
            <a:ext cx="3330096" cy="4693720"/>
          </a:xfrm>
        </p:spPr>
      </p:pic>
      <p:sp>
        <p:nvSpPr>
          <p:cNvPr id="4" name="Text Placeholder 3">
            <a:extLst>
              <a:ext uri="{FF2B5EF4-FFF2-40B4-BE49-F238E27FC236}">
                <a16:creationId xmlns:a16="http://schemas.microsoft.com/office/drawing/2014/main" id="{EF3DB3C7-EAF6-FE36-7654-3D6CE670D411}"/>
              </a:ext>
            </a:extLst>
          </p:cNvPr>
          <p:cNvSpPr>
            <a:spLocks noGrp="1"/>
          </p:cNvSpPr>
          <p:nvPr>
            <p:ph type="body" sz="half" idx="2"/>
          </p:nvPr>
        </p:nvSpPr>
        <p:spPr>
          <a:xfrm>
            <a:off x="638820" y="1845298"/>
            <a:ext cx="7645138" cy="3167404"/>
          </a:xfrm>
        </p:spPr>
        <p:txBody>
          <a:bodyPr>
            <a:normAutofit fontScale="92500" lnSpcReduction="20000"/>
          </a:bodyPr>
          <a:lstStyle/>
          <a:p>
            <a:pPr algn="l"/>
            <a:r>
              <a:rPr lang="ro-RO" dirty="0"/>
              <a:t>09:15 - 09:30 | Recapitulare ziua 1  </a:t>
            </a:r>
          </a:p>
          <a:p>
            <a:pPr algn="l"/>
            <a:r>
              <a:rPr lang="ro-RO" dirty="0"/>
              <a:t>09:30 - 10:30 | Teorii ale motivației  </a:t>
            </a:r>
          </a:p>
          <a:p>
            <a:pPr algn="l"/>
            <a:r>
              <a:rPr lang="ro-RO" dirty="0"/>
              <a:t>10:30 - 10:45 | Pauză de cafea  </a:t>
            </a:r>
          </a:p>
          <a:p>
            <a:pPr algn="l"/>
            <a:r>
              <a:rPr lang="ro-RO" dirty="0"/>
              <a:t>10:45 - 12:00 | Strategii pentru stimularea angajamentului elevilor  </a:t>
            </a:r>
          </a:p>
          <a:p>
            <a:pPr algn="l"/>
            <a:r>
              <a:rPr lang="ro-RO" dirty="0"/>
              <a:t>12:00 - 13:00 | Activități socio-emoționale  </a:t>
            </a:r>
          </a:p>
          <a:p>
            <a:pPr algn="l"/>
            <a:r>
              <a:rPr lang="ro-RO" dirty="0"/>
              <a:t>13:00 - 14:00 | Prânz  </a:t>
            </a:r>
          </a:p>
          <a:p>
            <a:pPr algn="l"/>
            <a:r>
              <a:rPr lang="ro-RO" dirty="0"/>
              <a:t>14:00 - 15:30 | Planificarea lecțiilor integrative  </a:t>
            </a:r>
          </a:p>
          <a:p>
            <a:pPr algn="l"/>
            <a:r>
              <a:rPr lang="ro-RO" dirty="0"/>
              <a:t>15:30 - 16:00 | Reflecții și feedback</a:t>
            </a:r>
          </a:p>
          <a:p>
            <a:pPr algn="l"/>
            <a:endParaRPr lang="ro-RO" dirty="0"/>
          </a:p>
          <a:p>
            <a:endParaRPr lang="ro-RO" dirty="0"/>
          </a:p>
          <a:p>
            <a:endParaRPr lang="ro-RO" dirty="0"/>
          </a:p>
        </p:txBody>
      </p:sp>
    </p:spTree>
    <p:extLst>
      <p:ext uri="{BB962C8B-B14F-4D97-AF65-F5344CB8AC3E}">
        <p14:creationId xmlns:p14="http://schemas.microsoft.com/office/powerpoint/2010/main" val="174437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44D-1937-7B36-FC08-E5E4FF1D8539}"/>
              </a:ext>
            </a:extLst>
          </p:cNvPr>
          <p:cNvSpPr>
            <a:spLocks noGrp="1"/>
          </p:cNvSpPr>
          <p:nvPr>
            <p:ph type="title"/>
          </p:nvPr>
        </p:nvSpPr>
        <p:spPr>
          <a:xfrm>
            <a:off x="857501" y="382847"/>
            <a:ext cx="10105872" cy="1191429"/>
          </a:xfrm>
        </p:spPr>
        <p:txBody>
          <a:bodyPr>
            <a:normAutofit/>
          </a:bodyPr>
          <a:lstStyle/>
          <a:p>
            <a:r>
              <a:rPr lang="ro-RO" sz="3600" dirty="0"/>
              <a:t>Ziua 3: Construcția comunității educaționale</a:t>
            </a:r>
          </a:p>
        </p:txBody>
      </p:sp>
      <p:sp>
        <p:nvSpPr>
          <p:cNvPr id="7" name="TextBox 6">
            <a:extLst>
              <a:ext uri="{FF2B5EF4-FFF2-40B4-BE49-F238E27FC236}">
                <a16:creationId xmlns:a16="http://schemas.microsoft.com/office/drawing/2014/main" id="{15B25479-237E-76C6-0EC3-AF517B404D7E}"/>
              </a:ext>
            </a:extLst>
          </p:cNvPr>
          <p:cNvSpPr txBox="1"/>
          <p:nvPr/>
        </p:nvSpPr>
        <p:spPr>
          <a:xfrm>
            <a:off x="292229" y="2466526"/>
            <a:ext cx="5976594" cy="2308324"/>
          </a:xfrm>
          <a:prstGeom prst="rect">
            <a:avLst/>
          </a:prstGeom>
          <a:noFill/>
        </p:spPr>
        <p:txBody>
          <a:bodyPr wrap="square">
            <a:spAutoFit/>
          </a:bodyPr>
          <a:lstStyle/>
          <a:p>
            <a:r>
              <a:rPr lang="ro-RO" dirty="0"/>
              <a:t>09:00 - 09:30 | Recapitulare ziua 2  </a:t>
            </a:r>
          </a:p>
          <a:p>
            <a:r>
              <a:rPr lang="ro-RO" dirty="0"/>
              <a:t>09:30 - 10:30 | Relația cu părinții și comunitatea  </a:t>
            </a:r>
          </a:p>
          <a:p>
            <a:r>
              <a:rPr lang="ro-RO" dirty="0"/>
              <a:t>10:30 - 10:45 | Pauză de cafea  </a:t>
            </a:r>
          </a:p>
          <a:p>
            <a:r>
              <a:rPr lang="ro-RO" dirty="0"/>
              <a:t>10:45 - 12:00 | Proiecte colaborative  </a:t>
            </a:r>
          </a:p>
          <a:p>
            <a:r>
              <a:rPr lang="ro-RO" dirty="0"/>
              <a:t>12:00 - 13:00 | Evaluarea progresului cursului  </a:t>
            </a:r>
          </a:p>
          <a:p>
            <a:r>
              <a:rPr lang="ro-RO" dirty="0"/>
              <a:t>13:00 - 14:00 | Prânz  </a:t>
            </a:r>
          </a:p>
          <a:p>
            <a:r>
              <a:rPr lang="ro-RO" dirty="0"/>
              <a:t>14:00 - 15:30 | Elaborarea planurilor de acțiune </a:t>
            </a:r>
            <a:r>
              <a:rPr lang="en-US" dirty="0"/>
              <a:t> </a:t>
            </a:r>
            <a:r>
              <a:rPr lang="ro-RO" dirty="0"/>
              <a:t>personalizate  </a:t>
            </a:r>
          </a:p>
          <a:p>
            <a:r>
              <a:rPr lang="ro-RO" dirty="0"/>
              <a:t>15:30 - 16:00 | Concluzii și feedback </a:t>
            </a:r>
          </a:p>
        </p:txBody>
      </p:sp>
      <p:pic>
        <p:nvPicPr>
          <p:cNvPr id="3" name="Content Placeholder 2">
            <a:extLst>
              <a:ext uri="{FF2B5EF4-FFF2-40B4-BE49-F238E27FC236}">
                <a16:creationId xmlns:a16="http://schemas.microsoft.com/office/drawing/2014/main" id="{CAB08E50-15E2-D32B-A22D-635E72557CE0}"/>
              </a:ext>
            </a:extLst>
          </p:cNvPr>
          <p:cNvPicPr>
            <a:picLocks noGrp="1" noChangeAspect="1"/>
          </p:cNvPicPr>
          <p:nvPr>
            <p:ph sz="quarter" idx="13"/>
          </p:nvPr>
        </p:nvPicPr>
        <p:blipFill>
          <a:blip r:embed="rId2"/>
          <a:stretch>
            <a:fillRect/>
          </a:stretch>
        </p:blipFill>
        <p:spPr>
          <a:xfrm>
            <a:off x="6268823" y="1515358"/>
            <a:ext cx="5038611" cy="3352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65043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281</TotalTime>
  <Words>1952</Words>
  <Application>Microsoft Office PowerPoint</Application>
  <PresentationFormat>Widescreen</PresentationFormat>
  <Paragraphs>181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Impact</vt:lpstr>
      <vt:lpstr>Wingdings</vt:lpstr>
      <vt:lpstr>Main Event</vt:lpstr>
      <vt:lpstr>ACREDITARE ERASMUS+</vt:lpstr>
      <vt:lpstr>CHEILE BUNĂSTĂRII - ÎNDRUMĂRI SPRE O ÎNVĂȚARE CONTINUĂ</vt:lpstr>
      <vt:lpstr>program inovator dedicat dezvoltării profesionale a educatorilor, destinat să îmbunătățească metodele de predare prin învățarea centrată pe elev.   curiozitatea și motivația interioară a elevilor SUNT „CHEILE”, facilitând astfel crearea unei comunități școlare inclusive și stimulative. </vt:lpstr>
      <vt:lpstr>Valoare adaugată</vt:lpstr>
      <vt:lpstr>METODOLOGIE</vt:lpstr>
      <vt:lpstr>RESURSA UMANĂ</vt:lpstr>
      <vt:lpstr>ZIUA 1 Fundamentele învățării centrate pe elev   </vt:lpstr>
      <vt:lpstr>Ziua 2: Cultivarea motivației  și bunăstării elevilor</vt:lpstr>
      <vt:lpstr>Ziua 3: Construcția comunității educaționale</vt:lpstr>
      <vt:lpstr>Competențe profesionale dezvoltate:</vt:lpstr>
      <vt:lpstr>REZULTATE</vt:lpstr>
      <vt:lpstr>   Introducere în Învățarea Centrată pe Elev  </vt:lpstr>
      <vt:lpstr>Tehnici de Comunicare Eficientă </vt:lpstr>
      <vt:lpstr>Atelier Practic: Crearea unui Mediu Incluziv </vt:lpstr>
      <vt:lpstr>PowerPoint Presentation</vt:lpstr>
      <vt:lpstr>Introducerea Conceptului de Incluzivitate </vt:lpstr>
      <vt:lpstr>Evaluarea Mediului Curent </vt:lpstr>
      <vt:lpstr>Stabilirea unui Spațiu Sigur pentru Dialog</vt:lpstr>
      <vt:lpstr>Strategii de Încurajare a Diversității </vt:lpstr>
      <vt:lpstr>Rolul Empatiei în Educație </vt:lpstr>
      <vt:lpstr>Implementarea Resurselor pentru Incluziune </vt:lpstr>
      <vt:lpstr>Feedback și Îmbunătățire Continuă </vt:lpstr>
      <vt:lpstr>Plan de Acțiune </vt:lpstr>
      <vt:lpstr>Concluzii și Reflecții Finale</vt:lpstr>
      <vt:lpstr>Studiu de Caz: Abordarea Diversității în Clasă </vt:lpstr>
      <vt:lpstr>EVALUREA IMPACTULUI</vt:lpstr>
      <vt:lpstr>TEORII ALE MOTIVAȚIEI</vt:lpstr>
      <vt:lpstr>Implementarea Abordării Diversității</vt:lpstr>
      <vt:lpstr>STRATEGII EFICIENTE  PENTRU STIMULAREA ANGAJAMENTULUI ELEVILOR</vt:lpstr>
      <vt:lpstr>Activitățile socio-emoționale </vt:lpstr>
      <vt:lpstr>PLANIFICAREA LECȚIILOR INTEGRATIVE</vt:lpstr>
      <vt:lpstr>RELAȚIA ELEVILOR CU PĂRINȚII ȘI COMUNITATEA</vt:lpstr>
      <vt:lpstr>PROIECTE COLABORATIVE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ANISOARA AYDIN 204942</dc:creator>
  <cp:lastModifiedBy>ANISOARA AYDIN</cp:lastModifiedBy>
  <cp:revision>20</cp:revision>
  <dcterms:created xsi:type="dcterms:W3CDTF">2024-10-28T13:32:07Z</dcterms:created>
  <dcterms:modified xsi:type="dcterms:W3CDTF">2025-10-28T22:25:11Z</dcterms:modified>
</cp:coreProperties>
</file>